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7" r:id="rId1"/>
  </p:sldMasterIdLst>
  <p:notesMasterIdLst>
    <p:notesMasterId r:id="rId48"/>
  </p:notesMasterIdLst>
  <p:handoutMasterIdLst>
    <p:handoutMasterId r:id="rId49"/>
  </p:handoutMasterIdLst>
  <p:sldIdLst>
    <p:sldId id="357" r:id="rId2"/>
    <p:sldId id="358" r:id="rId3"/>
    <p:sldId id="355" r:id="rId4"/>
    <p:sldId id="359" r:id="rId5"/>
    <p:sldId id="299" r:id="rId6"/>
    <p:sldId id="320" r:id="rId7"/>
    <p:sldId id="327" r:id="rId8"/>
    <p:sldId id="311" r:id="rId9"/>
    <p:sldId id="312" r:id="rId10"/>
    <p:sldId id="313" r:id="rId11"/>
    <p:sldId id="314" r:id="rId12"/>
    <p:sldId id="315" r:id="rId13"/>
    <p:sldId id="316" r:id="rId14"/>
    <p:sldId id="317" r:id="rId15"/>
    <p:sldId id="351" r:id="rId16"/>
    <p:sldId id="318" r:id="rId17"/>
    <p:sldId id="319" r:id="rId18"/>
    <p:sldId id="321" r:id="rId19"/>
    <p:sldId id="322" r:id="rId20"/>
    <p:sldId id="323" r:id="rId21"/>
    <p:sldId id="324" r:id="rId22"/>
    <p:sldId id="325" r:id="rId23"/>
    <p:sldId id="326" r:id="rId24"/>
    <p:sldId id="328" r:id="rId25"/>
    <p:sldId id="329" r:id="rId26"/>
    <p:sldId id="330" r:id="rId27"/>
    <p:sldId id="331" r:id="rId28"/>
    <p:sldId id="332" r:id="rId29"/>
    <p:sldId id="333" r:id="rId30"/>
    <p:sldId id="334" r:id="rId31"/>
    <p:sldId id="335" r:id="rId32"/>
    <p:sldId id="336" r:id="rId33"/>
    <p:sldId id="337" r:id="rId34"/>
    <p:sldId id="339" r:id="rId35"/>
    <p:sldId id="340" r:id="rId36"/>
    <p:sldId id="341" r:id="rId37"/>
    <p:sldId id="342" r:id="rId38"/>
    <p:sldId id="343" r:id="rId39"/>
    <p:sldId id="344" r:id="rId40"/>
    <p:sldId id="345" r:id="rId41"/>
    <p:sldId id="346" r:id="rId42"/>
    <p:sldId id="347" r:id="rId43"/>
    <p:sldId id="348" r:id="rId44"/>
    <p:sldId id="349" r:id="rId45"/>
    <p:sldId id="350" r:id="rId46"/>
    <p:sldId id="360" r:id="rId47"/>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33CCCC"/>
    <a:srgbClr val="1D1D60"/>
    <a:srgbClr val="FF3300"/>
    <a:srgbClr val="00CC99"/>
    <a:srgbClr val="EDE4B0"/>
    <a:srgbClr val="F1D2A9"/>
    <a:srgbClr val="211A60"/>
    <a:srgbClr val="1D1762"/>
    <a:srgbClr val="4B85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35" autoAdjust="0"/>
    <p:restoredTop sz="86691" autoAdjust="0"/>
  </p:normalViewPr>
  <p:slideViewPr>
    <p:cSldViewPr>
      <p:cViewPr varScale="1">
        <p:scale>
          <a:sx n="106" d="100"/>
          <a:sy n="106" d="100"/>
        </p:scale>
        <p:origin x="-22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148"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6B162A-13DD-456A-8DC8-30BC19CF5E27}" type="doc">
      <dgm:prSet loTypeId="urn:microsoft.com/office/officeart/2005/8/layout/radial1" loCatId="relationship" qsTypeId="urn:microsoft.com/office/officeart/2005/8/quickstyle/simple1" qsCatId="simple" csTypeId="urn:microsoft.com/office/officeart/2005/8/colors/accent1_2" csCatId="accent1" phldr="1"/>
      <dgm:spPr/>
    </dgm:pt>
    <dgm:pt modelId="{06C48284-763F-411A-9458-EE7C9D772EB2}">
      <dgm:prSet/>
      <dgm:spPr>
        <a:solidFill>
          <a:schemeClr val="accent1">
            <a:lumMod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charset="0"/>
              <a:ea typeface="MS PGothic" pitchFamily="34" charset="-128"/>
            </a:rPr>
            <a:t>Barriers</a:t>
          </a:r>
          <a:endParaRPr kumimoji="0" lang="en-AU" altLang="en-US" b="1" i="0" u="none" strike="noStrike" cap="none" normalizeH="0" baseline="0" dirty="0" smtClean="0">
            <a:ln>
              <a:noFill/>
            </a:ln>
            <a:solidFill>
              <a:schemeClr val="bg1"/>
            </a:solidFill>
            <a:effectLst/>
            <a:latin typeface="Arial" charset="0"/>
            <a:ea typeface="MS PGothic" pitchFamily="34" charset="-128"/>
          </a:endParaRPr>
        </a:p>
      </dgm:t>
    </dgm:pt>
    <dgm:pt modelId="{1430E892-DB79-4CFD-B146-F49B39B187E1}" type="parTrans" cxnId="{730098C2-4FBD-476A-86C4-BC3B6AD3A7A7}">
      <dgm:prSet/>
      <dgm:spPr/>
      <dgm:t>
        <a:bodyPr/>
        <a:lstStyle/>
        <a:p>
          <a:endParaRPr lang="en-US"/>
        </a:p>
      </dgm:t>
    </dgm:pt>
    <dgm:pt modelId="{37846F3A-87EB-4758-9FFE-710A6B8F2264}" type="sibTrans" cxnId="{730098C2-4FBD-476A-86C4-BC3B6AD3A7A7}">
      <dgm:prSet/>
      <dgm:spPr/>
      <dgm:t>
        <a:bodyPr/>
        <a:lstStyle/>
        <a:p>
          <a:endParaRPr lang="en-US"/>
        </a:p>
      </dgm:t>
    </dgm:pt>
    <dgm:pt modelId="{59C9D0A7-29A4-4F61-B57C-7BAC383E921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charset="0"/>
              <a:ea typeface="MS PGothic" pitchFamily="34" charset="-128"/>
            </a:rPr>
            <a:t>Listening only to words</a:t>
          </a:r>
          <a:endParaRPr kumimoji="0" lang="en-AU" altLang="en-US" b="1" i="0" u="none" strike="noStrike" cap="none" normalizeH="0" baseline="0" dirty="0" smtClean="0">
            <a:ln>
              <a:noFill/>
            </a:ln>
            <a:solidFill>
              <a:schemeClr val="bg1"/>
            </a:solidFill>
            <a:effectLst/>
            <a:latin typeface="Arial" charset="0"/>
            <a:ea typeface="MS PGothic" pitchFamily="34" charset="-128"/>
          </a:endParaRPr>
        </a:p>
      </dgm:t>
    </dgm:pt>
    <dgm:pt modelId="{3E6995BB-6F25-4905-97C9-EFDB8D90C213}" type="parTrans" cxnId="{8349B6F5-1E39-4A74-8922-9D22E64BCA56}">
      <dgm:prSet/>
      <dgm:spPr>
        <a:ln w="25400">
          <a:solidFill>
            <a:schemeClr val="accent1"/>
          </a:solidFill>
        </a:ln>
      </dgm:spPr>
      <dgm:t>
        <a:bodyPr/>
        <a:lstStyle/>
        <a:p>
          <a:endParaRPr lang="en-US"/>
        </a:p>
      </dgm:t>
    </dgm:pt>
    <dgm:pt modelId="{3AF59885-2894-4F95-986F-BD8380165A83}" type="sibTrans" cxnId="{8349B6F5-1E39-4A74-8922-9D22E64BCA56}">
      <dgm:prSet/>
      <dgm:spPr/>
      <dgm:t>
        <a:bodyPr/>
        <a:lstStyle/>
        <a:p>
          <a:endParaRPr lang="en-US"/>
        </a:p>
      </dgm:t>
    </dgm:pt>
    <dgm:pt modelId="{31E89511-281B-41DC-B9A5-E6CF9FCA61A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charset="0"/>
              <a:ea typeface="MS PGothic" pitchFamily="34" charset="-128"/>
            </a:rPr>
            <a:t>Fear of being influenced</a:t>
          </a:r>
          <a:endParaRPr kumimoji="0" lang="en-AU" altLang="en-US" b="1" i="0" u="none" strike="noStrike" cap="none" normalizeH="0" baseline="0" dirty="0" smtClean="0">
            <a:ln>
              <a:noFill/>
            </a:ln>
            <a:solidFill>
              <a:schemeClr val="bg1"/>
            </a:solidFill>
            <a:effectLst/>
            <a:latin typeface="Arial" charset="0"/>
            <a:ea typeface="MS PGothic" pitchFamily="34" charset="-128"/>
          </a:endParaRPr>
        </a:p>
      </dgm:t>
    </dgm:pt>
    <dgm:pt modelId="{98F7D0E6-3CD5-4EB4-A58E-CB49B85CFE77}" type="parTrans" cxnId="{895A2B56-09F5-4D6F-ADCF-711B1E78D188}">
      <dgm:prSet/>
      <dgm:spPr>
        <a:ln w="25400">
          <a:solidFill>
            <a:schemeClr val="accent1"/>
          </a:solidFill>
        </a:ln>
      </dgm:spPr>
      <dgm:t>
        <a:bodyPr/>
        <a:lstStyle/>
        <a:p>
          <a:endParaRPr lang="en-US"/>
        </a:p>
      </dgm:t>
    </dgm:pt>
    <dgm:pt modelId="{17A55D56-CEA6-475A-9C55-AA0E4A800432}" type="sibTrans" cxnId="{895A2B56-09F5-4D6F-ADCF-711B1E78D188}">
      <dgm:prSet/>
      <dgm:spPr/>
      <dgm:t>
        <a:bodyPr/>
        <a:lstStyle/>
        <a:p>
          <a:endParaRPr lang="en-US"/>
        </a:p>
      </dgm:t>
    </dgm:pt>
    <dgm:pt modelId="{0AFDF018-12AD-4571-9F09-9F98F30142A3}">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charset="0"/>
              <a:ea typeface="MS PGothic" pitchFamily="34" charset="-128"/>
            </a:rPr>
            <a:t>Poor timing</a:t>
          </a:r>
          <a:endParaRPr kumimoji="0" lang="en-AU" altLang="en-US" b="1" i="0" u="none" strike="noStrike" cap="none" normalizeH="0" baseline="0" dirty="0" smtClean="0">
            <a:ln>
              <a:noFill/>
            </a:ln>
            <a:solidFill>
              <a:schemeClr val="bg1"/>
            </a:solidFill>
            <a:effectLst/>
            <a:latin typeface="Arial" charset="0"/>
            <a:ea typeface="MS PGothic" pitchFamily="34" charset="-128"/>
          </a:endParaRPr>
        </a:p>
      </dgm:t>
    </dgm:pt>
    <dgm:pt modelId="{501D8502-C7D2-4CE2-9858-AD0582912843}" type="parTrans" cxnId="{FE60AE89-C895-4363-ACDE-FDAB430687A7}">
      <dgm:prSet/>
      <dgm:spPr>
        <a:ln w="25400">
          <a:solidFill>
            <a:schemeClr val="accent1"/>
          </a:solidFill>
        </a:ln>
      </dgm:spPr>
      <dgm:t>
        <a:bodyPr/>
        <a:lstStyle/>
        <a:p>
          <a:endParaRPr lang="en-US"/>
        </a:p>
      </dgm:t>
    </dgm:pt>
    <dgm:pt modelId="{8046E49F-3211-4435-A412-939DCCC4523E}" type="sibTrans" cxnId="{FE60AE89-C895-4363-ACDE-FDAB430687A7}">
      <dgm:prSet/>
      <dgm:spPr/>
      <dgm:t>
        <a:bodyPr/>
        <a:lstStyle/>
        <a:p>
          <a:endParaRPr lang="en-US"/>
        </a:p>
      </dgm:t>
    </dgm:pt>
    <dgm:pt modelId="{DEF26C56-72CC-4ABA-A350-ADC9EE6B15A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charset="0"/>
              <a:ea typeface="MS PGothic" pitchFamily="34" charset="-128"/>
            </a:rPr>
            <a:t>Personal Bias</a:t>
          </a:r>
          <a:endParaRPr kumimoji="0" lang="en-AU" altLang="en-US" b="1" i="0" u="none" strike="noStrike" cap="none" normalizeH="0" baseline="0" dirty="0" smtClean="0">
            <a:ln>
              <a:noFill/>
            </a:ln>
            <a:solidFill>
              <a:schemeClr val="bg1"/>
            </a:solidFill>
            <a:effectLst/>
            <a:latin typeface="Arial" charset="0"/>
            <a:ea typeface="MS PGothic" pitchFamily="34" charset="-128"/>
          </a:endParaRPr>
        </a:p>
      </dgm:t>
    </dgm:pt>
    <dgm:pt modelId="{E32D9D51-075D-4ACF-A774-E06067DD115B}" type="parTrans" cxnId="{4ED6A0E6-5D8F-4E11-A689-07353501372A}">
      <dgm:prSet/>
      <dgm:spPr>
        <a:ln w="25400">
          <a:solidFill>
            <a:schemeClr val="accent1"/>
          </a:solidFill>
        </a:ln>
      </dgm:spPr>
      <dgm:t>
        <a:bodyPr/>
        <a:lstStyle/>
        <a:p>
          <a:endParaRPr lang="en-US"/>
        </a:p>
      </dgm:t>
    </dgm:pt>
    <dgm:pt modelId="{31C3B0B0-4535-4666-8203-94A17E1CE8B4}" type="sibTrans" cxnId="{4ED6A0E6-5D8F-4E11-A689-07353501372A}">
      <dgm:prSet/>
      <dgm:spPr/>
      <dgm:t>
        <a:bodyPr/>
        <a:lstStyle/>
        <a:p>
          <a:endParaRPr lang="en-US"/>
        </a:p>
      </dgm:t>
    </dgm:pt>
    <dgm:pt modelId="{E609F071-71E4-4601-B98D-EF85A083646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charset="0"/>
              <a:ea typeface="MS PGothic" pitchFamily="34" charset="-128"/>
            </a:rPr>
            <a:t>Expectation</a:t>
          </a:r>
          <a:endParaRPr kumimoji="0" lang="en-AU" altLang="en-US" b="1" i="0" u="none" strike="noStrike" cap="none" normalizeH="0" baseline="0" dirty="0" smtClean="0">
            <a:ln>
              <a:noFill/>
            </a:ln>
            <a:solidFill>
              <a:schemeClr val="bg1"/>
            </a:solidFill>
            <a:effectLst/>
            <a:latin typeface="Arial" charset="0"/>
            <a:ea typeface="MS PGothic" pitchFamily="34" charset="-128"/>
          </a:endParaRPr>
        </a:p>
      </dgm:t>
    </dgm:pt>
    <dgm:pt modelId="{76AD5E5B-17B6-4383-8C08-AC5D5AD1F4E8}" type="parTrans" cxnId="{68D1C169-B90F-4A67-8F11-065F5990C88A}">
      <dgm:prSet/>
      <dgm:spPr>
        <a:ln w="25400">
          <a:solidFill>
            <a:schemeClr val="accent1"/>
          </a:solidFill>
        </a:ln>
      </dgm:spPr>
      <dgm:t>
        <a:bodyPr/>
        <a:lstStyle/>
        <a:p>
          <a:endParaRPr lang="en-US"/>
        </a:p>
      </dgm:t>
    </dgm:pt>
    <dgm:pt modelId="{2B8151AF-9AE5-4C36-9989-E2951F690031}" type="sibTrans" cxnId="{68D1C169-B90F-4A67-8F11-065F5990C88A}">
      <dgm:prSet/>
      <dgm:spPr/>
      <dgm:t>
        <a:bodyPr/>
        <a:lstStyle/>
        <a:p>
          <a:endParaRPr lang="en-US"/>
        </a:p>
      </dgm:t>
    </dgm:pt>
    <dgm:pt modelId="{6BA8E747-3AC9-4AC9-BB28-A9B2215C136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charset="0"/>
              <a:ea typeface="MS PGothic" pitchFamily="34" charset="-128"/>
            </a:rPr>
            <a:t>Selective memory</a:t>
          </a:r>
          <a:endParaRPr kumimoji="0" lang="en-AU" altLang="en-US" b="1" i="0" u="none" strike="noStrike" cap="none" normalizeH="0" baseline="0" dirty="0" smtClean="0">
            <a:ln>
              <a:noFill/>
            </a:ln>
            <a:solidFill>
              <a:schemeClr val="bg1"/>
            </a:solidFill>
            <a:effectLst/>
            <a:latin typeface="Arial" charset="0"/>
            <a:ea typeface="MS PGothic" pitchFamily="34" charset="-128"/>
          </a:endParaRPr>
        </a:p>
      </dgm:t>
    </dgm:pt>
    <dgm:pt modelId="{69D598E0-6836-4442-8145-84BA3E80F38E}" type="parTrans" cxnId="{FE26D90D-0713-4F11-AEE7-F13B5EB334F3}">
      <dgm:prSet/>
      <dgm:spPr>
        <a:ln w="25400">
          <a:solidFill>
            <a:schemeClr val="accent1"/>
          </a:solidFill>
        </a:ln>
      </dgm:spPr>
      <dgm:t>
        <a:bodyPr/>
        <a:lstStyle/>
        <a:p>
          <a:endParaRPr lang="en-US"/>
        </a:p>
      </dgm:t>
    </dgm:pt>
    <dgm:pt modelId="{6C638D2A-988D-47DE-84F1-8275CDEC460E}" type="sibTrans" cxnId="{FE26D90D-0713-4F11-AEE7-F13B5EB334F3}">
      <dgm:prSet/>
      <dgm:spPr/>
      <dgm:t>
        <a:bodyPr/>
        <a:lstStyle/>
        <a:p>
          <a:endParaRPr lang="en-US"/>
        </a:p>
      </dgm:t>
    </dgm:pt>
    <dgm:pt modelId="{CAB5365C-1D76-4C27-93A2-BEE7186A9BA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charset="0"/>
              <a:ea typeface="MS PGothic" pitchFamily="34" charset="-128"/>
            </a:rPr>
            <a:t>Selective listening</a:t>
          </a:r>
          <a:endParaRPr kumimoji="0" lang="en-AU" altLang="en-US" b="1" i="0" u="none" strike="noStrike" cap="none" normalizeH="0" baseline="0" dirty="0" smtClean="0">
            <a:ln>
              <a:noFill/>
            </a:ln>
            <a:solidFill>
              <a:schemeClr val="bg1"/>
            </a:solidFill>
            <a:effectLst/>
            <a:latin typeface="Arial" charset="0"/>
            <a:ea typeface="MS PGothic" pitchFamily="34" charset="-128"/>
          </a:endParaRPr>
        </a:p>
      </dgm:t>
    </dgm:pt>
    <dgm:pt modelId="{21A8E4A8-F34C-4A65-A4D8-939E00081A73}" type="parTrans" cxnId="{6563E44D-5705-474E-A5E6-C2FF2A901CC3}">
      <dgm:prSet/>
      <dgm:spPr>
        <a:ln w="25400">
          <a:solidFill>
            <a:schemeClr val="accent1"/>
          </a:solidFill>
        </a:ln>
      </dgm:spPr>
      <dgm:t>
        <a:bodyPr/>
        <a:lstStyle/>
        <a:p>
          <a:endParaRPr lang="en-US"/>
        </a:p>
      </dgm:t>
    </dgm:pt>
    <dgm:pt modelId="{258BF58E-67CF-4256-BFD2-189049E1E92C}" type="sibTrans" cxnId="{6563E44D-5705-474E-A5E6-C2FF2A901CC3}">
      <dgm:prSet/>
      <dgm:spPr/>
      <dgm:t>
        <a:bodyPr/>
        <a:lstStyle/>
        <a:p>
          <a:endParaRPr lang="en-US"/>
        </a:p>
      </dgm:t>
    </dgm:pt>
    <dgm:pt modelId="{12D887A3-8608-4E29-A511-1F45B138128E}" type="pres">
      <dgm:prSet presAssocID="{ED6B162A-13DD-456A-8DC8-30BC19CF5E27}" presName="cycle" presStyleCnt="0">
        <dgm:presLayoutVars>
          <dgm:chMax val="1"/>
          <dgm:dir/>
          <dgm:animLvl val="ctr"/>
          <dgm:resizeHandles val="exact"/>
        </dgm:presLayoutVars>
      </dgm:prSet>
      <dgm:spPr/>
    </dgm:pt>
    <dgm:pt modelId="{057DF6A8-43DF-485A-AA95-270387213A36}" type="pres">
      <dgm:prSet presAssocID="{06C48284-763F-411A-9458-EE7C9D772EB2}" presName="centerShape" presStyleLbl="node0" presStyleIdx="0" presStyleCnt="1"/>
      <dgm:spPr/>
      <dgm:t>
        <a:bodyPr/>
        <a:lstStyle/>
        <a:p>
          <a:endParaRPr lang="en-US"/>
        </a:p>
      </dgm:t>
    </dgm:pt>
    <dgm:pt modelId="{DC76C2DE-32A8-4268-BDD8-B47CBEDDAD91}" type="pres">
      <dgm:prSet presAssocID="{3E6995BB-6F25-4905-97C9-EFDB8D90C213}" presName="Name9" presStyleLbl="parChTrans1D2" presStyleIdx="0" presStyleCnt="7"/>
      <dgm:spPr/>
      <dgm:t>
        <a:bodyPr/>
        <a:lstStyle/>
        <a:p>
          <a:endParaRPr lang="en-US"/>
        </a:p>
      </dgm:t>
    </dgm:pt>
    <dgm:pt modelId="{47E44021-66A5-4694-9A42-E3515042BCAB}" type="pres">
      <dgm:prSet presAssocID="{3E6995BB-6F25-4905-97C9-EFDB8D90C213}" presName="connTx" presStyleLbl="parChTrans1D2" presStyleIdx="0" presStyleCnt="7"/>
      <dgm:spPr/>
      <dgm:t>
        <a:bodyPr/>
        <a:lstStyle/>
        <a:p>
          <a:endParaRPr lang="en-US"/>
        </a:p>
      </dgm:t>
    </dgm:pt>
    <dgm:pt modelId="{FD2A5ADE-7212-4AC7-B070-01B6619169BE}" type="pres">
      <dgm:prSet presAssocID="{59C9D0A7-29A4-4F61-B57C-7BAC383E9218}" presName="node" presStyleLbl="node1" presStyleIdx="0" presStyleCnt="7">
        <dgm:presLayoutVars>
          <dgm:bulletEnabled val="1"/>
        </dgm:presLayoutVars>
      </dgm:prSet>
      <dgm:spPr/>
      <dgm:t>
        <a:bodyPr/>
        <a:lstStyle/>
        <a:p>
          <a:endParaRPr lang="en-US"/>
        </a:p>
      </dgm:t>
    </dgm:pt>
    <dgm:pt modelId="{7C2775E0-677B-44E4-B676-8DE859230585}" type="pres">
      <dgm:prSet presAssocID="{98F7D0E6-3CD5-4EB4-A58E-CB49B85CFE77}" presName="Name9" presStyleLbl="parChTrans1D2" presStyleIdx="1" presStyleCnt="7"/>
      <dgm:spPr/>
      <dgm:t>
        <a:bodyPr/>
        <a:lstStyle/>
        <a:p>
          <a:endParaRPr lang="en-US"/>
        </a:p>
      </dgm:t>
    </dgm:pt>
    <dgm:pt modelId="{D1B55DC6-57BF-4D13-84D6-B72F7CE41768}" type="pres">
      <dgm:prSet presAssocID="{98F7D0E6-3CD5-4EB4-A58E-CB49B85CFE77}" presName="connTx" presStyleLbl="parChTrans1D2" presStyleIdx="1" presStyleCnt="7"/>
      <dgm:spPr/>
      <dgm:t>
        <a:bodyPr/>
        <a:lstStyle/>
        <a:p>
          <a:endParaRPr lang="en-US"/>
        </a:p>
      </dgm:t>
    </dgm:pt>
    <dgm:pt modelId="{92336C2A-5673-4EAD-B7D2-56647840B5DA}" type="pres">
      <dgm:prSet presAssocID="{31E89511-281B-41DC-B9A5-E6CF9FCA61AD}" presName="node" presStyleLbl="node1" presStyleIdx="1" presStyleCnt="7">
        <dgm:presLayoutVars>
          <dgm:bulletEnabled val="1"/>
        </dgm:presLayoutVars>
      </dgm:prSet>
      <dgm:spPr/>
      <dgm:t>
        <a:bodyPr/>
        <a:lstStyle/>
        <a:p>
          <a:endParaRPr lang="en-US"/>
        </a:p>
      </dgm:t>
    </dgm:pt>
    <dgm:pt modelId="{4B4C7E68-A9AD-4527-B99C-16922F58537A}" type="pres">
      <dgm:prSet presAssocID="{501D8502-C7D2-4CE2-9858-AD0582912843}" presName="Name9" presStyleLbl="parChTrans1D2" presStyleIdx="2" presStyleCnt="7"/>
      <dgm:spPr/>
      <dgm:t>
        <a:bodyPr/>
        <a:lstStyle/>
        <a:p>
          <a:endParaRPr lang="en-US"/>
        </a:p>
      </dgm:t>
    </dgm:pt>
    <dgm:pt modelId="{65D8217C-8FD9-4ADD-AD83-468B4B552347}" type="pres">
      <dgm:prSet presAssocID="{501D8502-C7D2-4CE2-9858-AD0582912843}" presName="connTx" presStyleLbl="parChTrans1D2" presStyleIdx="2" presStyleCnt="7"/>
      <dgm:spPr/>
      <dgm:t>
        <a:bodyPr/>
        <a:lstStyle/>
        <a:p>
          <a:endParaRPr lang="en-US"/>
        </a:p>
      </dgm:t>
    </dgm:pt>
    <dgm:pt modelId="{8FA8D906-A695-44C7-B402-C593A5FBF97C}" type="pres">
      <dgm:prSet presAssocID="{0AFDF018-12AD-4571-9F09-9F98F30142A3}" presName="node" presStyleLbl="node1" presStyleIdx="2" presStyleCnt="7">
        <dgm:presLayoutVars>
          <dgm:bulletEnabled val="1"/>
        </dgm:presLayoutVars>
      </dgm:prSet>
      <dgm:spPr/>
      <dgm:t>
        <a:bodyPr/>
        <a:lstStyle/>
        <a:p>
          <a:endParaRPr lang="en-US"/>
        </a:p>
      </dgm:t>
    </dgm:pt>
    <dgm:pt modelId="{8EA355E9-CB58-4F2A-9AA6-1B1AA820EBC4}" type="pres">
      <dgm:prSet presAssocID="{E32D9D51-075D-4ACF-A774-E06067DD115B}" presName="Name9" presStyleLbl="parChTrans1D2" presStyleIdx="3" presStyleCnt="7"/>
      <dgm:spPr/>
      <dgm:t>
        <a:bodyPr/>
        <a:lstStyle/>
        <a:p>
          <a:endParaRPr lang="en-US"/>
        </a:p>
      </dgm:t>
    </dgm:pt>
    <dgm:pt modelId="{1E7DE42B-6E07-4449-A33A-AC06688A4C36}" type="pres">
      <dgm:prSet presAssocID="{E32D9D51-075D-4ACF-A774-E06067DD115B}" presName="connTx" presStyleLbl="parChTrans1D2" presStyleIdx="3" presStyleCnt="7"/>
      <dgm:spPr/>
      <dgm:t>
        <a:bodyPr/>
        <a:lstStyle/>
        <a:p>
          <a:endParaRPr lang="en-US"/>
        </a:p>
      </dgm:t>
    </dgm:pt>
    <dgm:pt modelId="{45AE8502-1629-4427-A6C4-8AF8BD097212}" type="pres">
      <dgm:prSet presAssocID="{DEF26C56-72CC-4ABA-A350-ADC9EE6B15A4}" presName="node" presStyleLbl="node1" presStyleIdx="3" presStyleCnt="7">
        <dgm:presLayoutVars>
          <dgm:bulletEnabled val="1"/>
        </dgm:presLayoutVars>
      </dgm:prSet>
      <dgm:spPr/>
      <dgm:t>
        <a:bodyPr/>
        <a:lstStyle/>
        <a:p>
          <a:endParaRPr lang="en-US"/>
        </a:p>
      </dgm:t>
    </dgm:pt>
    <dgm:pt modelId="{1DA01D54-6854-499B-9E2E-0F7BCD971FAC}" type="pres">
      <dgm:prSet presAssocID="{76AD5E5B-17B6-4383-8C08-AC5D5AD1F4E8}" presName="Name9" presStyleLbl="parChTrans1D2" presStyleIdx="4" presStyleCnt="7"/>
      <dgm:spPr/>
      <dgm:t>
        <a:bodyPr/>
        <a:lstStyle/>
        <a:p>
          <a:endParaRPr lang="en-US"/>
        </a:p>
      </dgm:t>
    </dgm:pt>
    <dgm:pt modelId="{A036EBD9-4319-4A8C-B1BD-6B3A0E22EDAB}" type="pres">
      <dgm:prSet presAssocID="{76AD5E5B-17B6-4383-8C08-AC5D5AD1F4E8}" presName="connTx" presStyleLbl="parChTrans1D2" presStyleIdx="4" presStyleCnt="7"/>
      <dgm:spPr/>
      <dgm:t>
        <a:bodyPr/>
        <a:lstStyle/>
        <a:p>
          <a:endParaRPr lang="en-US"/>
        </a:p>
      </dgm:t>
    </dgm:pt>
    <dgm:pt modelId="{06E75356-E608-422B-8D4A-2C85811E0949}" type="pres">
      <dgm:prSet presAssocID="{E609F071-71E4-4601-B98D-EF85A0836466}" presName="node" presStyleLbl="node1" presStyleIdx="4" presStyleCnt="7">
        <dgm:presLayoutVars>
          <dgm:bulletEnabled val="1"/>
        </dgm:presLayoutVars>
      </dgm:prSet>
      <dgm:spPr/>
      <dgm:t>
        <a:bodyPr/>
        <a:lstStyle/>
        <a:p>
          <a:endParaRPr lang="en-US"/>
        </a:p>
      </dgm:t>
    </dgm:pt>
    <dgm:pt modelId="{A95B55BE-68E3-47D2-AE98-E13962F02C95}" type="pres">
      <dgm:prSet presAssocID="{69D598E0-6836-4442-8145-84BA3E80F38E}" presName="Name9" presStyleLbl="parChTrans1D2" presStyleIdx="5" presStyleCnt="7"/>
      <dgm:spPr/>
      <dgm:t>
        <a:bodyPr/>
        <a:lstStyle/>
        <a:p>
          <a:endParaRPr lang="en-US"/>
        </a:p>
      </dgm:t>
    </dgm:pt>
    <dgm:pt modelId="{BC4EAD12-8075-47C4-8359-4DE46D0B89E7}" type="pres">
      <dgm:prSet presAssocID="{69D598E0-6836-4442-8145-84BA3E80F38E}" presName="connTx" presStyleLbl="parChTrans1D2" presStyleIdx="5" presStyleCnt="7"/>
      <dgm:spPr/>
      <dgm:t>
        <a:bodyPr/>
        <a:lstStyle/>
        <a:p>
          <a:endParaRPr lang="en-US"/>
        </a:p>
      </dgm:t>
    </dgm:pt>
    <dgm:pt modelId="{5B87A07B-FED3-44D0-A10F-4E86374E2377}" type="pres">
      <dgm:prSet presAssocID="{6BA8E747-3AC9-4AC9-BB28-A9B2215C1364}" presName="node" presStyleLbl="node1" presStyleIdx="5" presStyleCnt="7">
        <dgm:presLayoutVars>
          <dgm:bulletEnabled val="1"/>
        </dgm:presLayoutVars>
      </dgm:prSet>
      <dgm:spPr/>
      <dgm:t>
        <a:bodyPr/>
        <a:lstStyle/>
        <a:p>
          <a:endParaRPr lang="en-US"/>
        </a:p>
      </dgm:t>
    </dgm:pt>
    <dgm:pt modelId="{883065FC-4984-4990-84B5-7ED41FE19D8D}" type="pres">
      <dgm:prSet presAssocID="{21A8E4A8-F34C-4A65-A4D8-939E00081A73}" presName="Name9" presStyleLbl="parChTrans1D2" presStyleIdx="6" presStyleCnt="7"/>
      <dgm:spPr/>
      <dgm:t>
        <a:bodyPr/>
        <a:lstStyle/>
        <a:p>
          <a:endParaRPr lang="en-US"/>
        </a:p>
      </dgm:t>
    </dgm:pt>
    <dgm:pt modelId="{8BE46DD9-6946-4DD9-B194-A553D936D631}" type="pres">
      <dgm:prSet presAssocID="{21A8E4A8-F34C-4A65-A4D8-939E00081A73}" presName="connTx" presStyleLbl="parChTrans1D2" presStyleIdx="6" presStyleCnt="7"/>
      <dgm:spPr/>
      <dgm:t>
        <a:bodyPr/>
        <a:lstStyle/>
        <a:p>
          <a:endParaRPr lang="en-US"/>
        </a:p>
      </dgm:t>
    </dgm:pt>
    <dgm:pt modelId="{09E5D30D-D77C-45B8-9A65-A17E71206B26}" type="pres">
      <dgm:prSet presAssocID="{CAB5365C-1D76-4C27-93A2-BEE7186A9BA9}" presName="node" presStyleLbl="node1" presStyleIdx="6" presStyleCnt="7">
        <dgm:presLayoutVars>
          <dgm:bulletEnabled val="1"/>
        </dgm:presLayoutVars>
      </dgm:prSet>
      <dgm:spPr/>
      <dgm:t>
        <a:bodyPr/>
        <a:lstStyle/>
        <a:p>
          <a:endParaRPr lang="en-US"/>
        </a:p>
      </dgm:t>
    </dgm:pt>
  </dgm:ptLst>
  <dgm:cxnLst>
    <dgm:cxn modelId="{836AAE9A-31DA-4450-9C85-01F6B37EDC73}" type="presOf" srcId="{69D598E0-6836-4442-8145-84BA3E80F38E}" destId="{A95B55BE-68E3-47D2-AE98-E13962F02C95}" srcOrd="0" destOrd="0" presId="urn:microsoft.com/office/officeart/2005/8/layout/radial1"/>
    <dgm:cxn modelId="{2C1EF5B0-7217-4AF1-958C-3F75D4426DF2}" type="presOf" srcId="{501D8502-C7D2-4CE2-9858-AD0582912843}" destId="{65D8217C-8FD9-4ADD-AD83-468B4B552347}" srcOrd="1" destOrd="0" presId="urn:microsoft.com/office/officeart/2005/8/layout/radial1"/>
    <dgm:cxn modelId="{BB021761-C69A-4BBA-94AC-F9071C2ED82E}" type="presOf" srcId="{E609F071-71E4-4601-B98D-EF85A0836466}" destId="{06E75356-E608-422B-8D4A-2C85811E0949}" srcOrd="0" destOrd="0" presId="urn:microsoft.com/office/officeart/2005/8/layout/radial1"/>
    <dgm:cxn modelId="{68D1C169-B90F-4A67-8F11-065F5990C88A}" srcId="{06C48284-763F-411A-9458-EE7C9D772EB2}" destId="{E609F071-71E4-4601-B98D-EF85A0836466}" srcOrd="4" destOrd="0" parTransId="{76AD5E5B-17B6-4383-8C08-AC5D5AD1F4E8}" sibTransId="{2B8151AF-9AE5-4C36-9989-E2951F690031}"/>
    <dgm:cxn modelId="{74E98810-25FE-40D2-B39F-4C0CB0620DCB}" type="presOf" srcId="{CAB5365C-1D76-4C27-93A2-BEE7186A9BA9}" destId="{09E5D30D-D77C-45B8-9A65-A17E71206B26}" srcOrd="0" destOrd="0" presId="urn:microsoft.com/office/officeart/2005/8/layout/radial1"/>
    <dgm:cxn modelId="{017A0C8E-0309-48B0-A0CC-F34345D3DE75}" type="presOf" srcId="{76AD5E5B-17B6-4383-8C08-AC5D5AD1F4E8}" destId="{A036EBD9-4319-4A8C-B1BD-6B3A0E22EDAB}" srcOrd="1" destOrd="0" presId="urn:microsoft.com/office/officeart/2005/8/layout/radial1"/>
    <dgm:cxn modelId="{AE31F722-5C70-4575-B487-3B7FDC04F301}" type="presOf" srcId="{3E6995BB-6F25-4905-97C9-EFDB8D90C213}" destId="{DC76C2DE-32A8-4268-BDD8-B47CBEDDAD91}" srcOrd="0" destOrd="0" presId="urn:microsoft.com/office/officeart/2005/8/layout/radial1"/>
    <dgm:cxn modelId="{8C81BB9D-8C55-49E5-A758-5654224A4B7A}" type="presOf" srcId="{E32D9D51-075D-4ACF-A774-E06067DD115B}" destId="{1E7DE42B-6E07-4449-A33A-AC06688A4C36}" srcOrd="1" destOrd="0" presId="urn:microsoft.com/office/officeart/2005/8/layout/radial1"/>
    <dgm:cxn modelId="{B90EDCF5-4E12-4716-A592-325844671886}" type="presOf" srcId="{06C48284-763F-411A-9458-EE7C9D772EB2}" destId="{057DF6A8-43DF-485A-AA95-270387213A36}" srcOrd="0" destOrd="0" presId="urn:microsoft.com/office/officeart/2005/8/layout/radial1"/>
    <dgm:cxn modelId="{F00EB0E6-0014-4BE7-A92C-EB878C153F0A}" type="presOf" srcId="{98F7D0E6-3CD5-4EB4-A58E-CB49B85CFE77}" destId="{7C2775E0-677B-44E4-B676-8DE859230585}" srcOrd="0" destOrd="0" presId="urn:microsoft.com/office/officeart/2005/8/layout/radial1"/>
    <dgm:cxn modelId="{8D3CF065-8C89-4B14-8978-1F88FCC8E5A6}" type="presOf" srcId="{501D8502-C7D2-4CE2-9858-AD0582912843}" destId="{4B4C7E68-A9AD-4527-B99C-16922F58537A}" srcOrd="0" destOrd="0" presId="urn:microsoft.com/office/officeart/2005/8/layout/radial1"/>
    <dgm:cxn modelId="{D8319A36-E157-4B71-B704-4BE8EBD87409}" type="presOf" srcId="{ED6B162A-13DD-456A-8DC8-30BC19CF5E27}" destId="{12D887A3-8608-4E29-A511-1F45B138128E}" srcOrd="0" destOrd="0" presId="urn:microsoft.com/office/officeart/2005/8/layout/radial1"/>
    <dgm:cxn modelId="{FE26D90D-0713-4F11-AEE7-F13B5EB334F3}" srcId="{06C48284-763F-411A-9458-EE7C9D772EB2}" destId="{6BA8E747-3AC9-4AC9-BB28-A9B2215C1364}" srcOrd="5" destOrd="0" parTransId="{69D598E0-6836-4442-8145-84BA3E80F38E}" sibTransId="{6C638D2A-988D-47DE-84F1-8275CDEC460E}"/>
    <dgm:cxn modelId="{7F70B647-72DB-412B-A5B0-7859353ECBF7}" type="presOf" srcId="{69D598E0-6836-4442-8145-84BA3E80F38E}" destId="{BC4EAD12-8075-47C4-8359-4DE46D0B89E7}" srcOrd="1" destOrd="0" presId="urn:microsoft.com/office/officeart/2005/8/layout/radial1"/>
    <dgm:cxn modelId="{9D35B71C-DFAF-4931-A0C2-54247857C39B}" type="presOf" srcId="{3E6995BB-6F25-4905-97C9-EFDB8D90C213}" destId="{47E44021-66A5-4694-9A42-E3515042BCAB}" srcOrd="1" destOrd="0" presId="urn:microsoft.com/office/officeart/2005/8/layout/radial1"/>
    <dgm:cxn modelId="{730098C2-4FBD-476A-86C4-BC3B6AD3A7A7}" srcId="{ED6B162A-13DD-456A-8DC8-30BC19CF5E27}" destId="{06C48284-763F-411A-9458-EE7C9D772EB2}" srcOrd="0" destOrd="0" parTransId="{1430E892-DB79-4CFD-B146-F49B39B187E1}" sibTransId="{37846F3A-87EB-4758-9FFE-710A6B8F2264}"/>
    <dgm:cxn modelId="{56104C39-58EC-4560-B00D-BCB87C5F7E76}" type="presOf" srcId="{76AD5E5B-17B6-4383-8C08-AC5D5AD1F4E8}" destId="{1DA01D54-6854-499B-9E2E-0F7BCD971FAC}" srcOrd="0" destOrd="0" presId="urn:microsoft.com/office/officeart/2005/8/layout/radial1"/>
    <dgm:cxn modelId="{8349B6F5-1E39-4A74-8922-9D22E64BCA56}" srcId="{06C48284-763F-411A-9458-EE7C9D772EB2}" destId="{59C9D0A7-29A4-4F61-B57C-7BAC383E9218}" srcOrd="0" destOrd="0" parTransId="{3E6995BB-6F25-4905-97C9-EFDB8D90C213}" sibTransId="{3AF59885-2894-4F95-986F-BD8380165A83}"/>
    <dgm:cxn modelId="{C5288384-CA12-4685-9F5F-1EA3880AE16F}" type="presOf" srcId="{21A8E4A8-F34C-4A65-A4D8-939E00081A73}" destId="{8BE46DD9-6946-4DD9-B194-A553D936D631}" srcOrd="1" destOrd="0" presId="urn:microsoft.com/office/officeart/2005/8/layout/radial1"/>
    <dgm:cxn modelId="{C745B4A5-C5C8-4DED-B1ED-6B24AFCE43B1}" type="presOf" srcId="{59C9D0A7-29A4-4F61-B57C-7BAC383E9218}" destId="{FD2A5ADE-7212-4AC7-B070-01B6619169BE}" srcOrd="0" destOrd="0" presId="urn:microsoft.com/office/officeart/2005/8/layout/radial1"/>
    <dgm:cxn modelId="{CDCF0C5F-B6F6-4A0A-BC09-4A9DBDAD1554}" type="presOf" srcId="{DEF26C56-72CC-4ABA-A350-ADC9EE6B15A4}" destId="{45AE8502-1629-4427-A6C4-8AF8BD097212}" srcOrd="0" destOrd="0" presId="urn:microsoft.com/office/officeart/2005/8/layout/radial1"/>
    <dgm:cxn modelId="{10D0FFB5-57AC-4009-B097-92178F89A3E6}" type="presOf" srcId="{21A8E4A8-F34C-4A65-A4D8-939E00081A73}" destId="{883065FC-4984-4990-84B5-7ED41FE19D8D}" srcOrd="0" destOrd="0" presId="urn:microsoft.com/office/officeart/2005/8/layout/radial1"/>
    <dgm:cxn modelId="{6563E44D-5705-474E-A5E6-C2FF2A901CC3}" srcId="{06C48284-763F-411A-9458-EE7C9D772EB2}" destId="{CAB5365C-1D76-4C27-93A2-BEE7186A9BA9}" srcOrd="6" destOrd="0" parTransId="{21A8E4A8-F34C-4A65-A4D8-939E00081A73}" sibTransId="{258BF58E-67CF-4256-BFD2-189049E1E92C}"/>
    <dgm:cxn modelId="{FE60AE89-C895-4363-ACDE-FDAB430687A7}" srcId="{06C48284-763F-411A-9458-EE7C9D772EB2}" destId="{0AFDF018-12AD-4571-9F09-9F98F30142A3}" srcOrd="2" destOrd="0" parTransId="{501D8502-C7D2-4CE2-9858-AD0582912843}" sibTransId="{8046E49F-3211-4435-A412-939DCCC4523E}"/>
    <dgm:cxn modelId="{AC5BCCD4-C4F3-4DE8-85F4-608F7964972B}" type="presOf" srcId="{0AFDF018-12AD-4571-9F09-9F98F30142A3}" destId="{8FA8D906-A695-44C7-B402-C593A5FBF97C}" srcOrd="0" destOrd="0" presId="urn:microsoft.com/office/officeart/2005/8/layout/radial1"/>
    <dgm:cxn modelId="{FFF47E44-3CEA-4118-8DDE-3AC940B266E9}" type="presOf" srcId="{31E89511-281B-41DC-B9A5-E6CF9FCA61AD}" destId="{92336C2A-5673-4EAD-B7D2-56647840B5DA}" srcOrd="0" destOrd="0" presId="urn:microsoft.com/office/officeart/2005/8/layout/radial1"/>
    <dgm:cxn modelId="{4ED6A0E6-5D8F-4E11-A689-07353501372A}" srcId="{06C48284-763F-411A-9458-EE7C9D772EB2}" destId="{DEF26C56-72CC-4ABA-A350-ADC9EE6B15A4}" srcOrd="3" destOrd="0" parTransId="{E32D9D51-075D-4ACF-A774-E06067DD115B}" sibTransId="{31C3B0B0-4535-4666-8203-94A17E1CE8B4}"/>
    <dgm:cxn modelId="{E661886E-3E33-452E-A54F-64ADE4D0EA2B}" type="presOf" srcId="{6BA8E747-3AC9-4AC9-BB28-A9B2215C1364}" destId="{5B87A07B-FED3-44D0-A10F-4E86374E2377}" srcOrd="0" destOrd="0" presId="urn:microsoft.com/office/officeart/2005/8/layout/radial1"/>
    <dgm:cxn modelId="{72E7D89E-CE13-4A5B-AD4B-C489D178824B}" type="presOf" srcId="{E32D9D51-075D-4ACF-A774-E06067DD115B}" destId="{8EA355E9-CB58-4F2A-9AA6-1B1AA820EBC4}" srcOrd="0" destOrd="0" presId="urn:microsoft.com/office/officeart/2005/8/layout/radial1"/>
    <dgm:cxn modelId="{895A2B56-09F5-4D6F-ADCF-711B1E78D188}" srcId="{06C48284-763F-411A-9458-EE7C9D772EB2}" destId="{31E89511-281B-41DC-B9A5-E6CF9FCA61AD}" srcOrd="1" destOrd="0" parTransId="{98F7D0E6-3CD5-4EB4-A58E-CB49B85CFE77}" sibTransId="{17A55D56-CEA6-475A-9C55-AA0E4A800432}"/>
    <dgm:cxn modelId="{E03C2F00-B2A3-495E-B4EB-4E36064E0109}" type="presOf" srcId="{98F7D0E6-3CD5-4EB4-A58E-CB49B85CFE77}" destId="{D1B55DC6-57BF-4D13-84D6-B72F7CE41768}" srcOrd="1" destOrd="0" presId="urn:microsoft.com/office/officeart/2005/8/layout/radial1"/>
    <dgm:cxn modelId="{7983040B-FB3D-47DD-A7C5-59F9517D439F}" type="presParOf" srcId="{12D887A3-8608-4E29-A511-1F45B138128E}" destId="{057DF6A8-43DF-485A-AA95-270387213A36}" srcOrd="0" destOrd="0" presId="urn:microsoft.com/office/officeart/2005/8/layout/radial1"/>
    <dgm:cxn modelId="{D3311C8D-500A-4164-A190-4C212BB754C4}" type="presParOf" srcId="{12D887A3-8608-4E29-A511-1F45B138128E}" destId="{DC76C2DE-32A8-4268-BDD8-B47CBEDDAD91}" srcOrd="1" destOrd="0" presId="urn:microsoft.com/office/officeart/2005/8/layout/radial1"/>
    <dgm:cxn modelId="{B18A80F4-3C96-4A27-92A4-7CB8BFD75B73}" type="presParOf" srcId="{DC76C2DE-32A8-4268-BDD8-B47CBEDDAD91}" destId="{47E44021-66A5-4694-9A42-E3515042BCAB}" srcOrd="0" destOrd="0" presId="urn:microsoft.com/office/officeart/2005/8/layout/radial1"/>
    <dgm:cxn modelId="{F5156ADD-138E-4A12-A423-C46CA4BA5452}" type="presParOf" srcId="{12D887A3-8608-4E29-A511-1F45B138128E}" destId="{FD2A5ADE-7212-4AC7-B070-01B6619169BE}" srcOrd="2" destOrd="0" presId="urn:microsoft.com/office/officeart/2005/8/layout/radial1"/>
    <dgm:cxn modelId="{369869B6-24AB-490F-935A-A8C586E6320F}" type="presParOf" srcId="{12D887A3-8608-4E29-A511-1F45B138128E}" destId="{7C2775E0-677B-44E4-B676-8DE859230585}" srcOrd="3" destOrd="0" presId="urn:microsoft.com/office/officeart/2005/8/layout/radial1"/>
    <dgm:cxn modelId="{5E1790AD-8B29-462E-ACD7-4AEA13705B8C}" type="presParOf" srcId="{7C2775E0-677B-44E4-B676-8DE859230585}" destId="{D1B55DC6-57BF-4D13-84D6-B72F7CE41768}" srcOrd="0" destOrd="0" presId="urn:microsoft.com/office/officeart/2005/8/layout/radial1"/>
    <dgm:cxn modelId="{5E981570-8DBC-4733-BF6C-8198AF838CC1}" type="presParOf" srcId="{12D887A3-8608-4E29-A511-1F45B138128E}" destId="{92336C2A-5673-4EAD-B7D2-56647840B5DA}" srcOrd="4" destOrd="0" presId="urn:microsoft.com/office/officeart/2005/8/layout/radial1"/>
    <dgm:cxn modelId="{D6F9BE60-2C53-4A85-8E0F-C1B979B4AACF}" type="presParOf" srcId="{12D887A3-8608-4E29-A511-1F45B138128E}" destId="{4B4C7E68-A9AD-4527-B99C-16922F58537A}" srcOrd="5" destOrd="0" presId="urn:microsoft.com/office/officeart/2005/8/layout/radial1"/>
    <dgm:cxn modelId="{577B0AD9-D7AF-4934-ADEB-873955351BB8}" type="presParOf" srcId="{4B4C7E68-A9AD-4527-B99C-16922F58537A}" destId="{65D8217C-8FD9-4ADD-AD83-468B4B552347}" srcOrd="0" destOrd="0" presId="urn:microsoft.com/office/officeart/2005/8/layout/radial1"/>
    <dgm:cxn modelId="{DDD0C90C-F77E-4DD7-AFF4-1312284D5481}" type="presParOf" srcId="{12D887A3-8608-4E29-A511-1F45B138128E}" destId="{8FA8D906-A695-44C7-B402-C593A5FBF97C}" srcOrd="6" destOrd="0" presId="urn:microsoft.com/office/officeart/2005/8/layout/radial1"/>
    <dgm:cxn modelId="{C30AB5E4-1C8C-435D-88F4-E174E690AD14}" type="presParOf" srcId="{12D887A3-8608-4E29-A511-1F45B138128E}" destId="{8EA355E9-CB58-4F2A-9AA6-1B1AA820EBC4}" srcOrd="7" destOrd="0" presId="urn:microsoft.com/office/officeart/2005/8/layout/radial1"/>
    <dgm:cxn modelId="{50912F65-695A-42AA-AF58-63C1F7CF11ED}" type="presParOf" srcId="{8EA355E9-CB58-4F2A-9AA6-1B1AA820EBC4}" destId="{1E7DE42B-6E07-4449-A33A-AC06688A4C36}" srcOrd="0" destOrd="0" presId="urn:microsoft.com/office/officeart/2005/8/layout/radial1"/>
    <dgm:cxn modelId="{0FB1EF43-EC63-4DE5-871A-DE71B63962C7}" type="presParOf" srcId="{12D887A3-8608-4E29-A511-1F45B138128E}" destId="{45AE8502-1629-4427-A6C4-8AF8BD097212}" srcOrd="8" destOrd="0" presId="urn:microsoft.com/office/officeart/2005/8/layout/radial1"/>
    <dgm:cxn modelId="{741DE907-6B1D-472E-9699-F7EEC033D29F}" type="presParOf" srcId="{12D887A3-8608-4E29-A511-1F45B138128E}" destId="{1DA01D54-6854-499B-9E2E-0F7BCD971FAC}" srcOrd="9" destOrd="0" presId="urn:microsoft.com/office/officeart/2005/8/layout/radial1"/>
    <dgm:cxn modelId="{619F1886-7B3B-43EB-8CE7-D7ABA8F7C978}" type="presParOf" srcId="{1DA01D54-6854-499B-9E2E-0F7BCD971FAC}" destId="{A036EBD9-4319-4A8C-B1BD-6B3A0E22EDAB}" srcOrd="0" destOrd="0" presId="urn:microsoft.com/office/officeart/2005/8/layout/radial1"/>
    <dgm:cxn modelId="{22B335F7-ABB5-423A-9E7D-A1C0C030BE6E}" type="presParOf" srcId="{12D887A3-8608-4E29-A511-1F45B138128E}" destId="{06E75356-E608-422B-8D4A-2C85811E0949}" srcOrd="10" destOrd="0" presId="urn:microsoft.com/office/officeart/2005/8/layout/radial1"/>
    <dgm:cxn modelId="{3139F5BC-661A-4957-9D21-61964FC6D404}" type="presParOf" srcId="{12D887A3-8608-4E29-A511-1F45B138128E}" destId="{A95B55BE-68E3-47D2-AE98-E13962F02C95}" srcOrd="11" destOrd="0" presId="urn:microsoft.com/office/officeart/2005/8/layout/radial1"/>
    <dgm:cxn modelId="{06C67633-A46F-4144-9D8F-B9F089E0DCFF}" type="presParOf" srcId="{A95B55BE-68E3-47D2-AE98-E13962F02C95}" destId="{BC4EAD12-8075-47C4-8359-4DE46D0B89E7}" srcOrd="0" destOrd="0" presId="urn:microsoft.com/office/officeart/2005/8/layout/radial1"/>
    <dgm:cxn modelId="{BD0E3629-E3E2-42DC-A133-FBC36D55BDD2}" type="presParOf" srcId="{12D887A3-8608-4E29-A511-1F45B138128E}" destId="{5B87A07B-FED3-44D0-A10F-4E86374E2377}" srcOrd="12" destOrd="0" presId="urn:microsoft.com/office/officeart/2005/8/layout/radial1"/>
    <dgm:cxn modelId="{83095DE3-8100-4E88-AC7A-410B63862A59}" type="presParOf" srcId="{12D887A3-8608-4E29-A511-1F45B138128E}" destId="{883065FC-4984-4990-84B5-7ED41FE19D8D}" srcOrd="13" destOrd="0" presId="urn:microsoft.com/office/officeart/2005/8/layout/radial1"/>
    <dgm:cxn modelId="{A5F9AABD-F590-4BBD-ACFC-614FBEC3EB06}" type="presParOf" srcId="{883065FC-4984-4990-84B5-7ED41FE19D8D}" destId="{8BE46DD9-6946-4DD9-B194-A553D936D631}" srcOrd="0" destOrd="0" presId="urn:microsoft.com/office/officeart/2005/8/layout/radial1"/>
    <dgm:cxn modelId="{A34B1F56-BB70-4D3C-A027-4D70BFB05AD2}" type="presParOf" srcId="{12D887A3-8608-4E29-A511-1F45B138128E}" destId="{09E5D30D-D77C-45B8-9A65-A17E71206B26}"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DF6A8-43DF-485A-AA95-270387213A36}">
      <dsp:nvSpPr>
        <dsp:cNvPr id="0" name=""/>
        <dsp:cNvSpPr/>
      </dsp:nvSpPr>
      <dsp:spPr>
        <a:xfrm>
          <a:off x="2103736" y="1781510"/>
          <a:ext cx="1174662" cy="1174662"/>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kern="1200" cap="none" normalizeH="0" baseline="0" dirty="0" smtClean="0">
              <a:ln>
                <a:noFill/>
              </a:ln>
              <a:solidFill>
                <a:schemeClr val="bg1"/>
              </a:solidFill>
              <a:effectLst/>
              <a:latin typeface="Arial" charset="0"/>
              <a:ea typeface="MS PGothic" pitchFamily="34" charset="-128"/>
            </a:rPr>
            <a:t>Barriers</a:t>
          </a:r>
          <a:endParaRPr kumimoji="0" lang="en-AU" altLang="en-US" sz="1600" b="1" i="0" u="none" strike="noStrike" kern="1200" cap="none" normalizeH="0" baseline="0" dirty="0" smtClean="0">
            <a:ln>
              <a:noFill/>
            </a:ln>
            <a:solidFill>
              <a:schemeClr val="bg1"/>
            </a:solidFill>
            <a:effectLst/>
            <a:latin typeface="Arial" charset="0"/>
            <a:ea typeface="MS PGothic" pitchFamily="34" charset="-128"/>
          </a:endParaRPr>
        </a:p>
      </dsp:txBody>
      <dsp:txXfrm>
        <a:off x="2275761" y="1953535"/>
        <a:ext cx="830612" cy="830612"/>
      </dsp:txXfrm>
    </dsp:sp>
    <dsp:sp modelId="{DC76C2DE-32A8-4268-BDD8-B47CBEDDAD91}">
      <dsp:nvSpPr>
        <dsp:cNvPr id="0" name=""/>
        <dsp:cNvSpPr/>
      </dsp:nvSpPr>
      <dsp:spPr>
        <a:xfrm rot="16200000">
          <a:off x="2397021" y="1467821"/>
          <a:ext cx="588092" cy="39285"/>
        </a:xfrm>
        <a:custGeom>
          <a:avLst/>
          <a:gdLst/>
          <a:ahLst/>
          <a:cxnLst/>
          <a:rect l="0" t="0" r="0" b="0"/>
          <a:pathLst>
            <a:path>
              <a:moveTo>
                <a:pt x="0" y="19642"/>
              </a:moveTo>
              <a:lnTo>
                <a:pt x="588092" y="19642"/>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76365" y="1472761"/>
        <a:ext cx="29404" cy="29404"/>
      </dsp:txXfrm>
    </dsp:sp>
    <dsp:sp modelId="{FD2A5ADE-7212-4AC7-B070-01B6619169BE}">
      <dsp:nvSpPr>
        <dsp:cNvPr id="0" name=""/>
        <dsp:cNvSpPr/>
      </dsp:nvSpPr>
      <dsp:spPr>
        <a:xfrm>
          <a:off x="2103736" y="18754"/>
          <a:ext cx="1174662" cy="11746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kern="1200" cap="none" normalizeH="0" baseline="0" dirty="0" smtClean="0">
              <a:ln>
                <a:noFill/>
              </a:ln>
              <a:solidFill>
                <a:schemeClr val="bg1"/>
              </a:solidFill>
              <a:effectLst/>
              <a:latin typeface="Arial" charset="0"/>
              <a:ea typeface="MS PGothic" pitchFamily="34" charset="-128"/>
            </a:rPr>
            <a:t>Listening only to words</a:t>
          </a:r>
          <a:endParaRPr kumimoji="0" lang="en-AU" altLang="en-US" sz="1100" b="1" i="0" u="none" strike="noStrike" kern="1200" cap="none" normalizeH="0" baseline="0" dirty="0" smtClean="0">
            <a:ln>
              <a:noFill/>
            </a:ln>
            <a:solidFill>
              <a:schemeClr val="bg1"/>
            </a:solidFill>
            <a:effectLst/>
            <a:latin typeface="Arial" charset="0"/>
            <a:ea typeface="MS PGothic" pitchFamily="34" charset="-128"/>
          </a:endParaRPr>
        </a:p>
      </dsp:txBody>
      <dsp:txXfrm>
        <a:off x="2275761" y="190779"/>
        <a:ext cx="830612" cy="830612"/>
      </dsp:txXfrm>
    </dsp:sp>
    <dsp:sp modelId="{7C2775E0-677B-44E4-B676-8DE859230585}">
      <dsp:nvSpPr>
        <dsp:cNvPr id="0" name=""/>
        <dsp:cNvSpPr/>
      </dsp:nvSpPr>
      <dsp:spPr>
        <a:xfrm rot="19285714">
          <a:off x="3086110" y="1799669"/>
          <a:ext cx="588092" cy="39285"/>
        </a:xfrm>
        <a:custGeom>
          <a:avLst/>
          <a:gdLst/>
          <a:ahLst/>
          <a:cxnLst/>
          <a:rect l="0" t="0" r="0" b="0"/>
          <a:pathLst>
            <a:path>
              <a:moveTo>
                <a:pt x="0" y="19642"/>
              </a:moveTo>
              <a:lnTo>
                <a:pt x="588092" y="19642"/>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65454" y="1804609"/>
        <a:ext cx="29404" cy="29404"/>
      </dsp:txXfrm>
    </dsp:sp>
    <dsp:sp modelId="{92336C2A-5673-4EAD-B7D2-56647840B5DA}">
      <dsp:nvSpPr>
        <dsp:cNvPr id="0" name=""/>
        <dsp:cNvSpPr/>
      </dsp:nvSpPr>
      <dsp:spPr>
        <a:xfrm>
          <a:off x="3481914" y="682450"/>
          <a:ext cx="1174662" cy="11746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kern="1200" cap="none" normalizeH="0" baseline="0" dirty="0" smtClean="0">
              <a:ln>
                <a:noFill/>
              </a:ln>
              <a:solidFill>
                <a:schemeClr val="bg1"/>
              </a:solidFill>
              <a:effectLst/>
              <a:latin typeface="Arial" charset="0"/>
              <a:ea typeface="MS PGothic" pitchFamily="34" charset="-128"/>
            </a:rPr>
            <a:t>Fear of being influenced</a:t>
          </a:r>
          <a:endParaRPr kumimoji="0" lang="en-AU" altLang="en-US" sz="1100" b="1" i="0" u="none" strike="noStrike" kern="1200" cap="none" normalizeH="0" baseline="0" dirty="0" smtClean="0">
            <a:ln>
              <a:noFill/>
            </a:ln>
            <a:solidFill>
              <a:schemeClr val="bg1"/>
            </a:solidFill>
            <a:effectLst/>
            <a:latin typeface="Arial" charset="0"/>
            <a:ea typeface="MS PGothic" pitchFamily="34" charset="-128"/>
          </a:endParaRPr>
        </a:p>
      </dsp:txBody>
      <dsp:txXfrm>
        <a:off x="3653939" y="854475"/>
        <a:ext cx="830612" cy="830612"/>
      </dsp:txXfrm>
    </dsp:sp>
    <dsp:sp modelId="{4B4C7E68-A9AD-4527-B99C-16922F58537A}">
      <dsp:nvSpPr>
        <dsp:cNvPr id="0" name=""/>
        <dsp:cNvSpPr/>
      </dsp:nvSpPr>
      <dsp:spPr>
        <a:xfrm rot="771429">
          <a:off x="3256301" y="2545324"/>
          <a:ext cx="588092" cy="39285"/>
        </a:xfrm>
        <a:custGeom>
          <a:avLst/>
          <a:gdLst/>
          <a:ahLst/>
          <a:cxnLst/>
          <a:rect l="0" t="0" r="0" b="0"/>
          <a:pathLst>
            <a:path>
              <a:moveTo>
                <a:pt x="0" y="19642"/>
              </a:moveTo>
              <a:lnTo>
                <a:pt x="588092" y="19642"/>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35645" y="2550264"/>
        <a:ext cx="29404" cy="29404"/>
      </dsp:txXfrm>
    </dsp:sp>
    <dsp:sp modelId="{8FA8D906-A695-44C7-B402-C593A5FBF97C}">
      <dsp:nvSpPr>
        <dsp:cNvPr id="0" name=""/>
        <dsp:cNvSpPr/>
      </dsp:nvSpPr>
      <dsp:spPr>
        <a:xfrm>
          <a:off x="3822296" y="2173760"/>
          <a:ext cx="1174662" cy="11746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kern="1200" cap="none" normalizeH="0" baseline="0" dirty="0" smtClean="0">
              <a:ln>
                <a:noFill/>
              </a:ln>
              <a:solidFill>
                <a:schemeClr val="bg1"/>
              </a:solidFill>
              <a:effectLst/>
              <a:latin typeface="Arial" charset="0"/>
              <a:ea typeface="MS PGothic" pitchFamily="34" charset="-128"/>
            </a:rPr>
            <a:t>Poor timing</a:t>
          </a:r>
          <a:endParaRPr kumimoji="0" lang="en-AU" altLang="en-US" sz="1100" b="1" i="0" u="none" strike="noStrike" kern="1200" cap="none" normalizeH="0" baseline="0" dirty="0" smtClean="0">
            <a:ln>
              <a:noFill/>
            </a:ln>
            <a:solidFill>
              <a:schemeClr val="bg1"/>
            </a:solidFill>
            <a:effectLst/>
            <a:latin typeface="Arial" charset="0"/>
            <a:ea typeface="MS PGothic" pitchFamily="34" charset="-128"/>
          </a:endParaRPr>
        </a:p>
      </dsp:txBody>
      <dsp:txXfrm>
        <a:off x="3994321" y="2345785"/>
        <a:ext cx="830612" cy="830612"/>
      </dsp:txXfrm>
    </dsp:sp>
    <dsp:sp modelId="{8EA355E9-CB58-4F2A-9AA6-1B1AA820EBC4}">
      <dsp:nvSpPr>
        <dsp:cNvPr id="0" name=""/>
        <dsp:cNvSpPr/>
      </dsp:nvSpPr>
      <dsp:spPr>
        <a:xfrm rot="3857143">
          <a:off x="2779437" y="3143293"/>
          <a:ext cx="588092" cy="39285"/>
        </a:xfrm>
        <a:custGeom>
          <a:avLst/>
          <a:gdLst/>
          <a:ahLst/>
          <a:cxnLst/>
          <a:rect l="0" t="0" r="0" b="0"/>
          <a:pathLst>
            <a:path>
              <a:moveTo>
                <a:pt x="0" y="19642"/>
              </a:moveTo>
              <a:lnTo>
                <a:pt x="588092" y="19642"/>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58781" y="3148233"/>
        <a:ext cx="29404" cy="29404"/>
      </dsp:txXfrm>
    </dsp:sp>
    <dsp:sp modelId="{45AE8502-1629-4427-A6C4-8AF8BD097212}">
      <dsp:nvSpPr>
        <dsp:cNvPr id="0" name=""/>
        <dsp:cNvSpPr/>
      </dsp:nvSpPr>
      <dsp:spPr>
        <a:xfrm>
          <a:off x="2868567" y="3369698"/>
          <a:ext cx="1174662" cy="11746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kern="1200" cap="none" normalizeH="0" baseline="0" dirty="0" smtClean="0">
              <a:ln>
                <a:noFill/>
              </a:ln>
              <a:solidFill>
                <a:schemeClr val="bg1"/>
              </a:solidFill>
              <a:effectLst/>
              <a:latin typeface="Arial" charset="0"/>
              <a:ea typeface="MS PGothic" pitchFamily="34" charset="-128"/>
            </a:rPr>
            <a:t>Personal Bias</a:t>
          </a:r>
          <a:endParaRPr kumimoji="0" lang="en-AU" altLang="en-US" sz="1100" b="1" i="0" u="none" strike="noStrike" kern="1200" cap="none" normalizeH="0" baseline="0" dirty="0" smtClean="0">
            <a:ln>
              <a:noFill/>
            </a:ln>
            <a:solidFill>
              <a:schemeClr val="bg1"/>
            </a:solidFill>
            <a:effectLst/>
            <a:latin typeface="Arial" charset="0"/>
            <a:ea typeface="MS PGothic" pitchFamily="34" charset="-128"/>
          </a:endParaRPr>
        </a:p>
      </dsp:txBody>
      <dsp:txXfrm>
        <a:off x="3040592" y="3541723"/>
        <a:ext cx="830612" cy="830612"/>
      </dsp:txXfrm>
    </dsp:sp>
    <dsp:sp modelId="{1DA01D54-6854-499B-9E2E-0F7BCD971FAC}">
      <dsp:nvSpPr>
        <dsp:cNvPr id="0" name=""/>
        <dsp:cNvSpPr/>
      </dsp:nvSpPr>
      <dsp:spPr>
        <a:xfrm rot="6942857">
          <a:off x="2014606" y="3143293"/>
          <a:ext cx="588092" cy="39285"/>
        </a:xfrm>
        <a:custGeom>
          <a:avLst/>
          <a:gdLst/>
          <a:ahLst/>
          <a:cxnLst/>
          <a:rect l="0" t="0" r="0" b="0"/>
          <a:pathLst>
            <a:path>
              <a:moveTo>
                <a:pt x="0" y="19642"/>
              </a:moveTo>
              <a:lnTo>
                <a:pt x="588092" y="19642"/>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293950" y="3148233"/>
        <a:ext cx="29404" cy="29404"/>
      </dsp:txXfrm>
    </dsp:sp>
    <dsp:sp modelId="{06E75356-E608-422B-8D4A-2C85811E0949}">
      <dsp:nvSpPr>
        <dsp:cNvPr id="0" name=""/>
        <dsp:cNvSpPr/>
      </dsp:nvSpPr>
      <dsp:spPr>
        <a:xfrm>
          <a:off x="1338905" y="3369698"/>
          <a:ext cx="1174662" cy="11746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kern="1200" cap="none" normalizeH="0" baseline="0" dirty="0" smtClean="0">
              <a:ln>
                <a:noFill/>
              </a:ln>
              <a:solidFill>
                <a:schemeClr val="bg1"/>
              </a:solidFill>
              <a:effectLst/>
              <a:latin typeface="Arial" charset="0"/>
              <a:ea typeface="MS PGothic" pitchFamily="34" charset="-128"/>
            </a:rPr>
            <a:t>Expectation</a:t>
          </a:r>
          <a:endParaRPr kumimoji="0" lang="en-AU" altLang="en-US" sz="1100" b="1" i="0" u="none" strike="noStrike" kern="1200" cap="none" normalizeH="0" baseline="0" dirty="0" smtClean="0">
            <a:ln>
              <a:noFill/>
            </a:ln>
            <a:solidFill>
              <a:schemeClr val="bg1"/>
            </a:solidFill>
            <a:effectLst/>
            <a:latin typeface="Arial" charset="0"/>
            <a:ea typeface="MS PGothic" pitchFamily="34" charset="-128"/>
          </a:endParaRPr>
        </a:p>
      </dsp:txBody>
      <dsp:txXfrm>
        <a:off x="1510930" y="3541723"/>
        <a:ext cx="830612" cy="830612"/>
      </dsp:txXfrm>
    </dsp:sp>
    <dsp:sp modelId="{A95B55BE-68E3-47D2-AE98-E13962F02C95}">
      <dsp:nvSpPr>
        <dsp:cNvPr id="0" name=""/>
        <dsp:cNvSpPr/>
      </dsp:nvSpPr>
      <dsp:spPr>
        <a:xfrm rot="10028571">
          <a:off x="1537741" y="2545324"/>
          <a:ext cx="588092" cy="39285"/>
        </a:xfrm>
        <a:custGeom>
          <a:avLst/>
          <a:gdLst/>
          <a:ahLst/>
          <a:cxnLst/>
          <a:rect l="0" t="0" r="0" b="0"/>
          <a:pathLst>
            <a:path>
              <a:moveTo>
                <a:pt x="0" y="19642"/>
              </a:moveTo>
              <a:lnTo>
                <a:pt x="588092" y="19642"/>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817085" y="2550264"/>
        <a:ext cx="29404" cy="29404"/>
      </dsp:txXfrm>
    </dsp:sp>
    <dsp:sp modelId="{5B87A07B-FED3-44D0-A10F-4E86374E2377}">
      <dsp:nvSpPr>
        <dsp:cNvPr id="0" name=""/>
        <dsp:cNvSpPr/>
      </dsp:nvSpPr>
      <dsp:spPr>
        <a:xfrm>
          <a:off x="385176" y="2173760"/>
          <a:ext cx="1174662" cy="11746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kern="1200" cap="none" normalizeH="0" baseline="0" dirty="0" smtClean="0">
              <a:ln>
                <a:noFill/>
              </a:ln>
              <a:solidFill>
                <a:schemeClr val="bg1"/>
              </a:solidFill>
              <a:effectLst/>
              <a:latin typeface="Arial" charset="0"/>
              <a:ea typeface="MS PGothic" pitchFamily="34" charset="-128"/>
            </a:rPr>
            <a:t>Selective memory</a:t>
          </a:r>
          <a:endParaRPr kumimoji="0" lang="en-AU" altLang="en-US" sz="1100" b="1" i="0" u="none" strike="noStrike" kern="1200" cap="none" normalizeH="0" baseline="0" dirty="0" smtClean="0">
            <a:ln>
              <a:noFill/>
            </a:ln>
            <a:solidFill>
              <a:schemeClr val="bg1"/>
            </a:solidFill>
            <a:effectLst/>
            <a:latin typeface="Arial" charset="0"/>
            <a:ea typeface="MS PGothic" pitchFamily="34" charset="-128"/>
          </a:endParaRPr>
        </a:p>
      </dsp:txBody>
      <dsp:txXfrm>
        <a:off x="557201" y="2345785"/>
        <a:ext cx="830612" cy="830612"/>
      </dsp:txXfrm>
    </dsp:sp>
    <dsp:sp modelId="{883065FC-4984-4990-84B5-7ED41FE19D8D}">
      <dsp:nvSpPr>
        <dsp:cNvPr id="0" name=""/>
        <dsp:cNvSpPr/>
      </dsp:nvSpPr>
      <dsp:spPr>
        <a:xfrm rot="13114286">
          <a:off x="1707932" y="1799669"/>
          <a:ext cx="588092" cy="39285"/>
        </a:xfrm>
        <a:custGeom>
          <a:avLst/>
          <a:gdLst/>
          <a:ahLst/>
          <a:cxnLst/>
          <a:rect l="0" t="0" r="0" b="0"/>
          <a:pathLst>
            <a:path>
              <a:moveTo>
                <a:pt x="0" y="19642"/>
              </a:moveTo>
              <a:lnTo>
                <a:pt x="588092" y="19642"/>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987276" y="1804609"/>
        <a:ext cx="29404" cy="29404"/>
      </dsp:txXfrm>
    </dsp:sp>
    <dsp:sp modelId="{09E5D30D-D77C-45B8-9A65-A17E71206B26}">
      <dsp:nvSpPr>
        <dsp:cNvPr id="0" name=""/>
        <dsp:cNvSpPr/>
      </dsp:nvSpPr>
      <dsp:spPr>
        <a:xfrm>
          <a:off x="725558" y="682450"/>
          <a:ext cx="1174662" cy="11746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kern="1200" cap="none" normalizeH="0" baseline="0" dirty="0" smtClean="0">
              <a:ln>
                <a:noFill/>
              </a:ln>
              <a:solidFill>
                <a:schemeClr val="bg1"/>
              </a:solidFill>
              <a:effectLst/>
              <a:latin typeface="Arial" charset="0"/>
              <a:ea typeface="MS PGothic" pitchFamily="34" charset="-128"/>
            </a:rPr>
            <a:t>Selective listening</a:t>
          </a:r>
          <a:endParaRPr kumimoji="0" lang="en-AU" altLang="en-US" sz="1100" b="1" i="0" u="none" strike="noStrike" kern="1200" cap="none" normalizeH="0" baseline="0" dirty="0" smtClean="0">
            <a:ln>
              <a:noFill/>
            </a:ln>
            <a:solidFill>
              <a:schemeClr val="bg1"/>
            </a:solidFill>
            <a:effectLst/>
            <a:latin typeface="Arial" charset="0"/>
            <a:ea typeface="MS PGothic" pitchFamily="34" charset="-128"/>
          </a:endParaRPr>
        </a:p>
      </dsp:txBody>
      <dsp:txXfrm>
        <a:off x="897583" y="854475"/>
        <a:ext cx="830612" cy="83061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8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993" y="4729621"/>
            <a:ext cx="4983689" cy="4489562"/>
          </a:xfrm>
          <a:prstGeom prst="rect">
            <a:avLst/>
          </a:prstGeom>
          <a:noFill/>
          <a:ln w="12700">
            <a:noFill/>
            <a:miter lim="800000"/>
            <a:headEnd/>
            <a:tailEnd/>
          </a:ln>
          <a:effectLst/>
        </p:spPr>
        <p:txBody>
          <a:bodyPr vert="horz" wrap="square" lIns="90651" tIns="44530" rIns="90651" bIns="4453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1507" name="Rectangle 3"/>
          <p:cNvSpPr>
            <a:spLocks noGrp="1" noRot="1" noChangeAspect="1" noChangeArrowheads="1" noTextEdit="1"/>
          </p:cNvSpPr>
          <p:nvPr>
            <p:ph type="sldImg" idx="2"/>
          </p:nvPr>
        </p:nvSpPr>
        <p:spPr bwMode="auto">
          <a:xfrm>
            <a:off x="1087438" y="868363"/>
            <a:ext cx="4624387" cy="346868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404480406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304876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Selective listening – only hear what we want to i.e. hear we can have the day off but not the quantifier we have to make it up</a:t>
            </a:r>
          </a:p>
          <a:p>
            <a:pPr marL="228600" indent="-228600">
              <a:buFont typeface="+mj-lt"/>
              <a:buAutoNum type="arabicPeriod"/>
            </a:pPr>
            <a:r>
              <a:rPr lang="en-US" dirty="0" smtClean="0"/>
              <a:t>Selective Memory – remember what serves us.  Gambler will tell us how much he has won but not forgets how much he has lost</a:t>
            </a:r>
          </a:p>
          <a:p>
            <a:pPr marL="228600" indent="-228600">
              <a:buFont typeface="+mj-lt"/>
              <a:buAutoNum type="arabicPeriod"/>
            </a:pPr>
            <a:r>
              <a:rPr lang="en-US" dirty="0" smtClean="0"/>
              <a:t>Expectations – hear what we expect to hear</a:t>
            </a:r>
          </a:p>
          <a:p>
            <a:pPr marL="228600" indent="-228600">
              <a:buFont typeface="+mj-lt"/>
              <a:buAutoNum type="arabicPeriod"/>
            </a:pPr>
            <a:r>
              <a:rPr lang="en-US" dirty="0" smtClean="0"/>
              <a:t>Personal bias – don’t tend to listen to those we do not like, but listen to those we do like</a:t>
            </a:r>
          </a:p>
          <a:p>
            <a:pPr marL="228600" indent="-228600">
              <a:buFont typeface="+mj-lt"/>
              <a:buAutoNum type="arabicPeriod"/>
            </a:pPr>
            <a:r>
              <a:rPr lang="en-US" dirty="0" smtClean="0"/>
              <a:t>Poor timing – holding meetings 30 minutes before end of shift</a:t>
            </a:r>
          </a:p>
          <a:p>
            <a:pPr marL="228600" indent="-228600">
              <a:buFont typeface="+mj-lt"/>
              <a:buAutoNum type="arabicPeriod"/>
            </a:pPr>
            <a:r>
              <a:rPr lang="en-US" dirty="0" smtClean="0"/>
              <a:t>Fear of being influenced – don’t want to believe due to experiences, prejudices, consequences</a:t>
            </a:r>
          </a:p>
          <a:p>
            <a:pPr marL="228600" indent="-228600">
              <a:buFont typeface="+mj-lt"/>
              <a:buAutoNum type="arabicPeriod"/>
            </a:pPr>
            <a:r>
              <a:rPr lang="en-US" dirty="0" smtClean="0"/>
              <a:t>Listening only to words – non </a:t>
            </a:r>
            <a:r>
              <a:rPr lang="en-US" dirty="0" err="1" smtClean="0"/>
              <a:t>verbals</a:t>
            </a:r>
            <a:r>
              <a:rPr lang="en-US" dirty="0" smtClean="0"/>
              <a:t> – facial expressions, eyes, gestures, body language, tone of voice give us much more information</a:t>
            </a:r>
          </a:p>
          <a:p>
            <a:endParaRPr lang="en-US" dirty="0" smtClean="0"/>
          </a:p>
          <a:p>
            <a:endParaRPr lang="en-US" dirty="0"/>
          </a:p>
        </p:txBody>
      </p:sp>
    </p:spTree>
    <p:extLst>
      <p:ext uri="{BB962C8B-B14F-4D97-AF65-F5344CB8AC3E}">
        <p14:creationId xmlns:p14="http://schemas.microsoft.com/office/powerpoint/2010/main" val="819769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765054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60291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936390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506221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856276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27259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7336623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001224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85880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10951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440048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4226965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3502495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053317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309470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256926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654323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2117271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24455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0309408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Gandhi's struggle for India's independence, along with the communication strategy and actions he used for this, are a good example of assertiveness. He used a people movement which he called "Satyagraha" which used non violent means to achieve his objective. He kept communicating the Indians' right to rule themselves to the British, immaterial of what the British thought about Indians. Gandhi was sent to jail several times and in many cases was asked to pay a fine for opposing British rule. He never agreed to pay any fine, saying that he had the right to say what he thinks is correct. After several decades of this struggle, India became independent </a:t>
            </a:r>
          </a:p>
          <a:p>
            <a:endParaRPr lang="en-US" dirty="0"/>
          </a:p>
        </p:txBody>
      </p:sp>
    </p:spTree>
    <p:extLst>
      <p:ext uri="{BB962C8B-B14F-4D97-AF65-F5344CB8AC3E}">
        <p14:creationId xmlns:p14="http://schemas.microsoft.com/office/powerpoint/2010/main" val="29156158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7989936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156587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8952993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694515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8052162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1993545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054233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991820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8175627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095000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264581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6567774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1520880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1188354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304132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872808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816421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36915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730925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20184864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31353274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34553031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smtClean="0"/>
              <a:t>Click icon to add online image</a:t>
            </a:r>
            <a:endParaRPr lang="en-US" noProof="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5AECE938-7F1A-456E-8B37-2B2DC62C3BF4}" type="slidenum">
              <a:rPr lang="en-US" smtClean="0"/>
              <a:pPr>
                <a:defRPr/>
              </a:pPr>
              <a:t>‹#›</a:t>
            </a:fld>
            <a:endParaRPr lang="en-US"/>
          </a:p>
        </p:txBody>
      </p:sp>
    </p:spTree>
    <p:extLst>
      <p:ext uri="{BB962C8B-B14F-4D97-AF65-F5344CB8AC3E}">
        <p14:creationId xmlns:p14="http://schemas.microsoft.com/office/powerpoint/2010/main" val="6199256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smtClean="0"/>
              <a:t>Click icon to add online image</a:t>
            </a:r>
            <a:endParaRPr lang="en-US" noProof="0" dirty="0"/>
          </a:p>
        </p:txBody>
      </p:sp>
    </p:spTree>
    <p:extLst>
      <p:ext uri="{BB962C8B-B14F-4D97-AF65-F5344CB8AC3E}">
        <p14:creationId xmlns:p14="http://schemas.microsoft.com/office/powerpoint/2010/main" val="4600882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40130112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26643524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18064815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1153599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19597764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39676848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14654028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10822285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pPr>
                <a:defRPr/>
              </a:pPr>
              <a:t>‹#›</a:t>
            </a:fld>
            <a:endParaRPr lang="en-AU" sz="1400">
              <a:solidFill>
                <a:srgbClr val="1D1D60"/>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29349116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maqohsc.sa.gov.au/whs-support-request/" TargetMode="External"/><Relationship Id="rId7" Type="http://schemas.openxmlformats.org/officeDocument/2006/relationships/hyperlink" Target="http://www.safeworkaustralia.gov.au/"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hyperlink" Target="http://www.safework.sa.gov.au/" TargetMode="External"/><Relationship Id="rId5" Type="http://schemas.openxmlformats.org/officeDocument/2006/relationships/hyperlink" Target="mailto:maqohsc@sa.gov.au" TargetMode="External"/><Relationship Id="rId4" Type="http://schemas.openxmlformats.org/officeDocument/2006/relationships/hyperlink" Target="http://www.maqohsc.sa.gov.a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
          <p:cNvSpPr>
            <a:spLocks noChangeArrowheads="1"/>
          </p:cNvSpPr>
          <p:nvPr/>
        </p:nvSpPr>
        <p:spPr bwMode="auto">
          <a:xfrm>
            <a:off x="1066800" y="990600"/>
            <a:ext cx="6858000" cy="685800"/>
          </a:xfrm>
          <a:prstGeom prst="rect">
            <a:avLst/>
          </a:prstGeom>
          <a:noFill/>
          <a:ln w="12700">
            <a:noFill/>
            <a:miter lim="800000"/>
            <a:headEnd/>
            <a:tailEnd/>
          </a:ln>
        </p:spPr>
        <p:txBody>
          <a:bodyPr anchor="b"/>
          <a:lstStyle/>
          <a:p>
            <a:pPr algn="ctr" defTabSz="762000">
              <a:lnSpc>
                <a:spcPct val="80000"/>
              </a:lnSpc>
            </a:pPr>
            <a:endParaRPr lang="en-AU" sz="4000" dirty="0">
              <a:solidFill>
                <a:srgbClr val="1D1762"/>
              </a:solidFill>
            </a:endParaRPr>
          </a:p>
        </p:txBody>
      </p:sp>
      <p:sp>
        <p:nvSpPr>
          <p:cNvPr id="4100" name="Rectangle 41"/>
          <p:cNvSpPr>
            <a:spLocks noChangeArrowheads="1"/>
          </p:cNvSpPr>
          <p:nvPr/>
        </p:nvSpPr>
        <p:spPr bwMode="auto">
          <a:xfrm>
            <a:off x="1524000" y="1828800"/>
            <a:ext cx="6096000" cy="914400"/>
          </a:xfrm>
          <a:prstGeom prst="rect">
            <a:avLst/>
          </a:prstGeom>
          <a:noFill/>
          <a:ln w="12700">
            <a:noFill/>
            <a:miter lim="800000"/>
            <a:headEnd/>
            <a:tailEnd/>
          </a:ln>
        </p:spPr>
        <p:txBody>
          <a:bodyPr/>
          <a:lstStyle/>
          <a:p>
            <a:pPr algn="ctr" defTabSz="762000">
              <a:spcBef>
                <a:spcPct val="20000"/>
              </a:spcBef>
              <a:buClr>
                <a:schemeClr val="accent1"/>
              </a:buClr>
              <a:buSzPct val="100000"/>
              <a:buFont typeface="Wingdings" pitchFamily="2" charset="2"/>
              <a:buNone/>
            </a:pPr>
            <a:endParaRPr lang="en-US" b="1" dirty="0">
              <a:solidFill>
                <a:srgbClr val="1D1762"/>
              </a:solidFill>
            </a:endParaRPr>
          </a:p>
        </p:txBody>
      </p:sp>
      <p:sp>
        <p:nvSpPr>
          <p:cNvPr id="3" name="TextBox 2"/>
          <p:cNvSpPr txBox="1"/>
          <p:nvPr/>
        </p:nvSpPr>
        <p:spPr>
          <a:xfrm>
            <a:off x="0" y="4509120"/>
            <a:ext cx="9144000" cy="523220"/>
          </a:xfrm>
          <a:prstGeom prst="rect">
            <a:avLst/>
          </a:prstGeom>
          <a:noFill/>
        </p:spPr>
        <p:txBody>
          <a:bodyPr wrap="square" rtlCol="0">
            <a:spAutoFit/>
          </a:bodyPr>
          <a:lstStyle/>
          <a:p>
            <a:pPr algn="ctr"/>
            <a:r>
              <a:rPr lang="en-AU" sz="2800" b="1" kern="0" dirty="0" smtClean="0">
                <a:solidFill>
                  <a:srgbClr val="FFFFFF"/>
                </a:solidFill>
                <a:latin typeface="Arial"/>
                <a:ea typeface="+mj-ea"/>
                <a:cs typeface="+mj-cs"/>
              </a:rPr>
              <a:t>Communicate Information</a:t>
            </a:r>
            <a:endParaRPr lang="en-AU" dirty="0"/>
          </a:p>
        </p:txBody>
      </p:sp>
      <p:sp>
        <p:nvSpPr>
          <p:cNvPr id="2" name="TextBox 1"/>
          <p:cNvSpPr txBox="1"/>
          <p:nvPr/>
        </p:nvSpPr>
        <p:spPr>
          <a:xfrm>
            <a:off x="7452320" y="6579114"/>
            <a:ext cx="1721732" cy="276999"/>
          </a:xfrm>
          <a:prstGeom prst="rect">
            <a:avLst/>
          </a:prstGeom>
          <a:noFill/>
        </p:spPr>
        <p:txBody>
          <a:bodyPr wrap="square" rtlCol="0">
            <a:spAutoFit/>
          </a:bodyPr>
          <a:lstStyle/>
          <a:p>
            <a:pPr algn="r"/>
            <a:r>
              <a:rPr lang="en-AU" sz="1200" b="1" dirty="0" smtClean="0">
                <a:solidFill>
                  <a:schemeClr val="bg1"/>
                </a:solidFill>
              </a:rPr>
              <a:t>April 2017</a:t>
            </a:r>
            <a:endParaRPr lang="en-AU" sz="1200" b="1" dirty="0">
              <a:solidFill>
                <a:schemeClr val="bg1"/>
              </a:solidFill>
            </a:endParaRPr>
          </a:p>
        </p:txBody>
      </p:sp>
    </p:spTree>
    <p:extLst>
      <p:ext uri="{BB962C8B-B14F-4D97-AF65-F5344CB8AC3E}">
        <p14:creationId xmlns:p14="http://schemas.microsoft.com/office/powerpoint/2010/main" val="162257210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Benefits of Effective Communication</a:t>
            </a:r>
          </a:p>
        </p:txBody>
      </p:sp>
      <p:sp>
        <p:nvSpPr>
          <p:cNvPr id="3" name="Content Placeholder 2"/>
          <p:cNvSpPr>
            <a:spLocks noGrp="1"/>
          </p:cNvSpPr>
          <p:nvPr>
            <p:ph idx="1"/>
          </p:nvPr>
        </p:nvSpPr>
        <p:spPr/>
        <p:txBody>
          <a:bodyPr/>
          <a:lstStyle/>
          <a:p>
            <a:r>
              <a:rPr lang="en-US" dirty="0" smtClean="0"/>
              <a:t>Employees feel that they belong and are involved </a:t>
            </a:r>
            <a:br>
              <a:rPr lang="en-US" dirty="0" smtClean="0"/>
            </a:br>
            <a:r>
              <a:rPr lang="en-US" dirty="0" smtClean="0"/>
              <a:t>in the workplace </a:t>
            </a:r>
          </a:p>
          <a:p>
            <a:r>
              <a:rPr lang="en-US" dirty="0" smtClean="0"/>
              <a:t>Promotes commitment</a:t>
            </a:r>
          </a:p>
          <a:p>
            <a:r>
              <a:rPr lang="en-US" dirty="0" smtClean="0"/>
              <a:t>Enhances morale</a:t>
            </a:r>
          </a:p>
          <a:p>
            <a:r>
              <a:rPr lang="en-US" dirty="0" smtClean="0"/>
              <a:t>Saves time and effort (fewer mistakes)</a:t>
            </a:r>
          </a:p>
          <a:p>
            <a:r>
              <a:rPr lang="en-US" dirty="0" smtClean="0"/>
              <a:t>Increased cost effectiveness</a:t>
            </a:r>
          </a:p>
          <a:p>
            <a:r>
              <a:rPr lang="en-US" dirty="0" smtClean="0"/>
              <a:t>Safer working environment</a:t>
            </a:r>
          </a:p>
          <a:p>
            <a:r>
              <a:rPr lang="en-US" dirty="0" smtClean="0"/>
              <a:t>Able to work as a team.</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10</a:t>
            </a:fld>
            <a:endParaRPr lang="en-AU"/>
          </a:p>
        </p:txBody>
      </p:sp>
    </p:spTree>
    <p:extLst>
      <p:ext uri="{BB962C8B-B14F-4D97-AF65-F5344CB8AC3E}">
        <p14:creationId xmlns:p14="http://schemas.microsoft.com/office/powerpoint/2010/main" val="4080184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Barriers to Effective Communication</a:t>
            </a:r>
          </a:p>
        </p:txBody>
      </p:sp>
      <p:sp>
        <p:nvSpPr>
          <p:cNvPr id="4" name="Slide Number Placeholder 3"/>
          <p:cNvSpPr>
            <a:spLocks noGrp="1"/>
          </p:cNvSpPr>
          <p:nvPr>
            <p:ph type="sldNum" sz="quarter" idx="10"/>
          </p:nvPr>
        </p:nvSpPr>
        <p:spPr/>
        <p:txBody>
          <a:bodyPr/>
          <a:lstStyle/>
          <a:p>
            <a:fld id="{65DB8DF4-6AFD-4037-92D2-C390D3177DD7}" type="slidenum">
              <a:rPr lang="en-AU" smtClean="0"/>
              <a:pPr/>
              <a:t>11</a:t>
            </a:fld>
            <a:endParaRPr lang="en-AU"/>
          </a:p>
        </p:txBody>
      </p:sp>
      <p:graphicFrame>
        <p:nvGraphicFramePr>
          <p:cNvPr id="8" name="Diagram 7"/>
          <p:cNvGraphicFramePr/>
          <p:nvPr>
            <p:extLst>
              <p:ext uri="{D42A27DB-BD31-4B8C-83A1-F6EECF244321}">
                <p14:modId xmlns:p14="http://schemas.microsoft.com/office/powerpoint/2010/main" val="1252543438"/>
              </p:ext>
            </p:extLst>
          </p:nvPr>
        </p:nvGraphicFramePr>
        <p:xfrm>
          <a:off x="2339752" y="1700808"/>
          <a:ext cx="5382136" cy="4563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945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Components of Communication</a:t>
            </a:r>
          </a:p>
        </p:txBody>
      </p:sp>
      <p:sp>
        <p:nvSpPr>
          <p:cNvPr id="3" name="Content Placeholder 2"/>
          <p:cNvSpPr>
            <a:spLocks noGrp="1"/>
          </p:cNvSpPr>
          <p:nvPr>
            <p:ph idx="1"/>
          </p:nvPr>
        </p:nvSpPr>
        <p:spPr/>
        <p:txBody>
          <a:bodyPr/>
          <a:lstStyle/>
          <a:p>
            <a:r>
              <a:rPr lang="en-US" b="1" dirty="0" smtClean="0"/>
              <a:t>Verbal </a:t>
            </a:r>
            <a:r>
              <a:rPr lang="en-US" dirty="0" smtClean="0"/>
              <a:t>– the actual words used, including their meanings and connotations, and the way the words are put together. e.g. format  and logic of the message.</a:t>
            </a:r>
          </a:p>
          <a:p>
            <a:r>
              <a:rPr lang="en-US" b="1" dirty="0" smtClean="0"/>
              <a:t>Vocals</a:t>
            </a:r>
            <a:r>
              <a:rPr lang="en-US" dirty="0" smtClean="0"/>
              <a:t> – use of voice to deliver the message. e.g. volume, pitch, tone, speed, inflection, pronunciation, and the use of pauses and silence.</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12</a:t>
            </a:fld>
            <a:endParaRPr lang="en-AU"/>
          </a:p>
        </p:txBody>
      </p:sp>
    </p:spTree>
    <p:extLst>
      <p:ext uri="{BB962C8B-B14F-4D97-AF65-F5344CB8AC3E}">
        <p14:creationId xmlns:p14="http://schemas.microsoft.com/office/powerpoint/2010/main" val="1069459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Non Verbal Communication</a:t>
            </a:r>
          </a:p>
        </p:txBody>
      </p:sp>
      <p:sp>
        <p:nvSpPr>
          <p:cNvPr id="3" name="Content Placeholder 2"/>
          <p:cNvSpPr>
            <a:spLocks noGrp="1"/>
          </p:cNvSpPr>
          <p:nvPr>
            <p:ph idx="1"/>
          </p:nvPr>
        </p:nvSpPr>
        <p:spPr/>
        <p:txBody>
          <a:bodyPr/>
          <a:lstStyle/>
          <a:p>
            <a:r>
              <a:rPr lang="en-US" dirty="0" smtClean="0"/>
              <a:t>Body language</a:t>
            </a:r>
          </a:p>
          <a:p>
            <a:r>
              <a:rPr lang="en-US" dirty="0" smtClean="0"/>
              <a:t>Physical characteristics</a:t>
            </a:r>
          </a:p>
          <a:p>
            <a:r>
              <a:rPr lang="en-US" dirty="0" smtClean="0"/>
              <a:t>Touching </a:t>
            </a:r>
            <a:r>
              <a:rPr lang="en-US" dirty="0" err="1" smtClean="0"/>
              <a:t>behaviour</a:t>
            </a:r>
            <a:endParaRPr lang="en-US" dirty="0" smtClean="0"/>
          </a:p>
          <a:p>
            <a:r>
              <a:rPr lang="en-US" dirty="0" smtClean="0"/>
              <a:t>Vocal qualities – tone, pitch</a:t>
            </a:r>
          </a:p>
          <a:p>
            <a:r>
              <a:rPr lang="en-US" dirty="0" smtClean="0"/>
              <a:t>Personal space</a:t>
            </a:r>
          </a:p>
          <a:p>
            <a:r>
              <a:rPr lang="en-US" dirty="0" err="1" smtClean="0"/>
              <a:t>Artefacts</a:t>
            </a:r>
            <a:endParaRPr lang="en-US" dirty="0" smtClean="0"/>
          </a:p>
          <a:p>
            <a:r>
              <a:rPr lang="en-US" dirty="0" smtClean="0"/>
              <a:t>Environment.</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13</a:t>
            </a:fld>
            <a:endParaRPr lang="en-AU"/>
          </a:p>
        </p:txBody>
      </p:sp>
    </p:spTree>
    <p:extLst>
      <p:ext uri="{BB962C8B-B14F-4D97-AF65-F5344CB8AC3E}">
        <p14:creationId xmlns:p14="http://schemas.microsoft.com/office/powerpoint/2010/main" val="1878077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3 </a:t>
            </a:r>
            <a:r>
              <a:rPr lang="en-US" kern="1200" dirty="0" err="1">
                <a:solidFill>
                  <a:srgbClr val="FF8200"/>
                </a:solidFill>
                <a:latin typeface="Arial" panose="020B0604020202020204" pitchFamily="34" charset="0"/>
                <a:cs typeface="Arial" panose="020B0604020202020204" pitchFamily="34" charset="0"/>
              </a:rPr>
              <a:t>Vs</a:t>
            </a:r>
            <a:r>
              <a:rPr lang="en-US" kern="1200" dirty="0">
                <a:solidFill>
                  <a:srgbClr val="FF8200"/>
                </a:solidFill>
                <a:latin typeface="Arial" panose="020B0604020202020204" pitchFamily="34" charset="0"/>
                <a:cs typeface="Arial" panose="020B0604020202020204" pitchFamily="34" charset="0"/>
              </a:rPr>
              <a:t> </a:t>
            </a:r>
            <a:r>
              <a:rPr lang="en-US" kern="1200" dirty="0" smtClean="0">
                <a:solidFill>
                  <a:srgbClr val="FF8200"/>
                </a:solidFill>
                <a:latin typeface="Arial" panose="020B0604020202020204" pitchFamily="34" charset="0"/>
                <a:cs typeface="Arial" panose="020B0604020202020204" pitchFamily="34" charset="0"/>
              </a:rPr>
              <a:t>- Vocal</a:t>
            </a:r>
            <a:r>
              <a:rPr lang="en-US" kern="1200" dirty="0">
                <a:solidFill>
                  <a:srgbClr val="FF8200"/>
                </a:solidFill>
                <a:latin typeface="Arial" panose="020B0604020202020204" pitchFamily="34" charset="0"/>
                <a:cs typeface="Arial" panose="020B0604020202020204" pitchFamily="34" charset="0"/>
              </a:rPr>
              <a:t>, </a:t>
            </a:r>
            <a:r>
              <a:rPr lang="en-US" kern="1200" dirty="0" smtClean="0">
                <a:solidFill>
                  <a:srgbClr val="FF8200"/>
                </a:solidFill>
                <a:latin typeface="Arial" panose="020B0604020202020204" pitchFamily="34" charset="0"/>
                <a:cs typeface="Arial" panose="020B0604020202020204" pitchFamily="34" charset="0"/>
              </a:rPr>
              <a:t>Verbal </a:t>
            </a:r>
            <a:r>
              <a:rPr lang="en-US" kern="1200" dirty="0">
                <a:solidFill>
                  <a:srgbClr val="FF8200"/>
                </a:solidFill>
                <a:latin typeface="Arial" panose="020B0604020202020204" pitchFamily="34" charset="0"/>
                <a:cs typeface="Arial" panose="020B0604020202020204" pitchFamily="34" charset="0"/>
              </a:rPr>
              <a:t>and V</a:t>
            </a:r>
            <a:r>
              <a:rPr lang="en-US" kern="1200" dirty="0" smtClean="0">
                <a:solidFill>
                  <a:srgbClr val="FF8200"/>
                </a:solidFill>
                <a:latin typeface="Arial" panose="020B0604020202020204" pitchFamily="34" charset="0"/>
                <a:cs typeface="Arial" panose="020B0604020202020204" pitchFamily="34" charset="0"/>
              </a:rPr>
              <a:t>isual </a:t>
            </a:r>
            <a:r>
              <a:rPr lang="en-US" kern="1200" dirty="0">
                <a:solidFill>
                  <a:srgbClr val="FF8200"/>
                </a:solidFill>
                <a:latin typeface="Arial" panose="020B0604020202020204" pitchFamily="34" charset="0"/>
                <a:cs typeface="Arial" panose="020B0604020202020204" pitchFamily="34" charset="0"/>
              </a:rPr>
              <a:t/>
            </a:r>
            <a:br>
              <a:rPr lang="en-US" kern="1200" dirty="0">
                <a:solidFill>
                  <a:srgbClr val="FF8200"/>
                </a:solidFill>
                <a:latin typeface="Arial" panose="020B0604020202020204" pitchFamily="34" charset="0"/>
                <a:cs typeface="Arial" panose="020B0604020202020204" pitchFamily="34" charset="0"/>
              </a:rPr>
            </a:br>
            <a:r>
              <a:rPr lang="en-US" kern="1200" dirty="0" smtClean="0">
                <a:solidFill>
                  <a:srgbClr val="FF8200"/>
                </a:solidFill>
                <a:latin typeface="Arial" panose="020B0604020202020204" pitchFamily="34" charset="0"/>
                <a:cs typeface="Arial" panose="020B0604020202020204" pitchFamily="34" charset="0"/>
              </a:rPr>
              <a:t>7% - 38% - 55</a:t>
            </a:r>
            <a:r>
              <a:rPr lang="en-US" kern="1200" dirty="0">
                <a:solidFill>
                  <a:srgbClr val="FF8200"/>
                </a:solidFill>
                <a:latin typeface="Arial" panose="020B0604020202020204" pitchFamily="34" charset="0"/>
                <a:cs typeface="Arial" panose="020B0604020202020204" pitchFamily="34" charset="0"/>
              </a:rPr>
              <a:t>% Rule</a:t>
            </a:r>
          </a:p>
        </p:txBody>
      </p:sp>
      <p:sp>
        <p:nvSpPr>
          <p:cNvPr id="10" name="Content Placeholder 9"/>
          <p:cNvSpPr>
            <a:spLocks noGrp="1"/>
          </p:cNvSpPr>
          <p:nvPr>
            <p:ph idx="1"/>
          </p:nvPr>
        </p:nvSpPr>
        <p:spPr/>
        <p:txBody>
          <a:bodyPr/>
          <a:lstStyle/>
          <a:p>
            <a:pPr marL="0" indent="0">
              <a:buNone/>
            </a:pPr>
            <a:r>
              <a:rPr lang="en-US" dirty="0"/>
              <a:t>In his studies, </a:t>
            </a:r>
            <a:r>
              <a:rPr lang="en-US" dirty="0" err="1"/>
              <a:t>Mehrabian</a:t>
            </a:r>
            <a:r>
              <a:rPr lang="en-US" dirty="0"/>
              <a:t> (1971) comes to two conclusions. </a:t>
            </a:r>
            <a:endParaRPr lang="en-US" dirty="0" smtClean="0"/>
          </a:p>
          <a:p>
            <a:pPr marL="0" indent="0">
              <a:buNone/>
            </a:pPr>
            <a:r>
              <a:rPr lang="en-US" dirty="0" smtClean="0"/>
              <a:t>Firstly</a:t>
            </a:r>
            <a:r>
              <a:rPr lang="en-US" dirty="0"/>
              <a:t>, that there are basically three elements in any </a:t>
            </a:r>
            <a:br>
              <a:rPr lang="en-US" dirty="0"/>
            </a:br>
            <a:r>
              <a:rPr lang="en-US" dirty="0"/>
              <a:t>face-to-face communication:</a:t>
            </a:r>
          </a:p>
          <a:p>
            <a:pPr lvl="1"/>
            <a:r>
              <a:rPr lang="en-US" dirty="0"/>
              <a:t>Words</a:t>
            </a:r>
          </a:p>
          <a:p>
            <a:pPr lvl="1"/>
            <a:r>
              <a:rPr lang="en-US" dirty="0"/>
              <a:t>Tone of voice</a:t>
            </a:r>
          </a:p>
          <a:p>
            <a:pPr lvl="1"/>
            <a:r>
              <a:rPr lang="en-US" dirty="0"/>
              <a:t>Body </a:t>
            </a:r>
            <a:r>
              <a:rPr lang="en-US" dirty="0" smtClean="0"/>
              <a:t>language.</a:t>
            </a:r>
            <a:endParaRPr lang="en-US" dirty="0"/>
          </a:p>
          <a:p>
            <a:pPr marL="0" indent="0">
              <a:buNone/>
            </a:pPr>
            <a:r>
              <a:rPr lang="en-US" dirty="0"/>
              <a:t>These three elements account differently for our liking for the person who puts forward the message: words account for 7%, tone of voice accounts for 38</a:t>
            </a:r>
            <a:r>
              <a:rPr lang="en-US" dirty="0" smtClean="0"/>
              <a:t>% </a:t>
            </a:r>
            <a:r>
              <a:rPr lang="en-US" dirty="0"/>
              <a:t>and body language accounts for 55% of the liking. </a:t>
            </a:r>
          </a:p>
          <a:p>
            <a:endParaRPr lang="en-US" dirty="0"/>
          </a:p>
          <a:p>
            <a:endParaRPr lang="en-AU"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14</a:t>
            </a:fld>
            <a:endParaRPr lang="en-AU"/>
          </a:p>
        </p:txBody>
      </p:sp>
    </p:spTree>
    <p:extLst>
      <p:ext uri="{BB962C8B-B14F-4D97-AF65-F5344CB8AC3E}">
        <p14:creationId xmlns:p14="http://schemas.microsoft.com/office/powerpoint/2010/main" val="1846483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3 </a:t>
            </a:r>
            <a:r>
              <a:rPr lang="en-US" kern="1200" dirty="0" err="1">
                <a:solidFill>
                  <a:srgbClr val="FF8200"/>
                </a:solidFill>
                <a:latin typeface="Arial" panose="020B0604020202020204" pitchFamily="34" charset="0"/>
                <a:cs typeface="Arial" panose="020B0604020202020204" pitchFamily="34" charset="0"/>
              </a:rPr>
              <a:t>Vs</a:t>
            </a:r>
            <a:r>
              <a:rPr lang="en-US" kern="1200" dirty="0">
                <a:solidFill>
                  <a:srgbClr val="FF8200"/>
                </a:solidFill>
                <a:latin typeface="Arial" panose="020B0604020202020204" pitchFamily="34" charset="0"/>
                <a:cs typeface="Arial" panose="020B0604020202020204" pitchFamily="34" charset="0"/>
              </a:rPr>
              <a:t> - Vocal, Verbal and Visual </a:t>
            </a:r>
            <a:br>
              <a:rPr lang="en-US" kern="1200" dirty="0">
                <a:solidFill>
                  <a:srgbClr val="FF8200"/>
                </a:solidFill>
                <a:latin typeface="Arial" panose="020B0604020202020204" pitchFamily="34" charset="0"/>
                <a:cs typeface="Arial" panose="020B0604020202020204" pitchFamily="34" charset="0"/>
              </a:rPr>
            </a:br>
            <a:r>
              <a:rPr lang="en-US" kern="1200" dirty="0">
                <a:solidFill>
                  <a:srgbClr val="FF8200"/>
                </a:solidFill>
                <a:latin typeface="Arial" panose="020B0604020202020204" pitchFamily="34" charset="0"/>
                <a:cs typeface="Arial" panose="020B0604020202020204" pitchFamily="34" charset="0"/>
              </a:rPr>
              <a:t>7% - 38% - 55% </a:t>
            </a:r>
            <a:r>
              <a:rPr lang="en-US" kern="1200" dirty="0" smtClean="0">
                <a:solidFill>
                  <a:srgbClr val="FF8200"/>
                </a:solidFill>
                <a:latin typeface="Arial" panose="020B0604020202020204" pitchFamily="34" charset="0"/>
                <a:cs typeface="Arial" panose="020B0604020202020204" pitchFamily="34" charset="0"/>
              </a:rPr>
              <a:t>Rule continued</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a:t>For effective and meaningful communication about emotions, these three parts of the message need to support each other - they have to be </a:t>
            </a:r>
            <a:r>
              <a:rPr lang="en-US" dirty="0" smtClean="0"/>
              <a:t>congruent.</a:t>
            </a:r>
            <a:endParaRPr lang="en-US" dirty="0"/>
          </a:p>
          <a:p>
            <a:pPr marL="0" indent="0">
              <a:buNone/>
            </a:pPr>
            <a:r>
              <a:rPr lang="en-US" dirty="0"/>
              <a:t>The following example should help illustrate incongruence in verbal and </a:t>
            </a:r>
            <a:r>
              <a:rPr lang="en-US" dirty="0" smtClean="0"/>
              <a:t>non-verbal </a:t>
            </a:r>
            <a:r>
              <a:rPr lang="en-US" dirty="0"/>
              <a:t>communication:</a:t>
            </a:r>
          </a:p>
          <a:p>
            <a:pPr lvl="1"/>
            <a:r>
              <a:rPr lang="en-US" b="1" dirty="0"/>
              <a:t>Verbal</a:t>
            </a:r>
            <a:r>
              <a:rPr lang="en-US" dirty="0"/>
              <a:t>: "I do not have a problem with you!" </a:t>
            </a:r>
          </a:p>
          <a:p>
            <a:pPr lvl="1"/>
            <a:r>
              <a:rPr lang="en-US" b="1" dirty="0" smtClean="0"/>
              <a:t>Non-verbal</a:t>
            </a:r>
            <a:r>
              <a:rPr lang="en-US" dirty="0"/>
              <a:t>: person avoids eye-contact, looks anxious, has a closed body language, etc. </a:t>
            </a:r>
          </a:p>
          <a:p>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15</a:t>
            </a:fld>
            <a:endParaRPr lang="en-AU" sz="1400">
              <a:solidFill>
                <a:srgbClr val="1D1D60"/>
              </a:solidFill>
            </a:endParaRPr>
          </a:p>
        </p:txBody>
      </p:sp>
    </p:spTree>
    <p:extLst>
      <p:ext uri="{BB962C8B-B14F-4D97-AF65-F5344CB8AC3E}">
        <p14:creationId xmlns:p14="http://schemas.microsoft.com/office/powerpoint/2010/main" val="326682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Perception</a:t>
            </a:r>
          </a:p>
        </p:txBody>
      </p:sp>
      <p:sp>
        <p:nvSpPr>
          <p:cNvPr id="3" name="Content Placeholder 2"/>
          <p:cNvSpPr>
            <a:spLocks noGrp="1"/>
          </p:cNvSpPr>
          <p:nvPr>
            <p:ph idx="1"/>
          </p:nvPr>
        </p:nvSpPr>
        <p:spPr/>
        <p:txBody>
          <a:bodyPr/>
          <a:lstStyle/>
          <a:p>
            <a:r>
              <a:rPr lang="en-US" dirty="0" smtClean="0"/>
              <a:t>Perception is the way people understand or give meaning to their environment.</a:t>
            </a:r>
          </a:p>
          <a:p>
            <a:r>
              <a:rPr lang="en-US" dirty="0" smtClean="0"/>
              <a:t>Perception and interpretation of the same message may vary between people.</a:t>
            </a:r>
          </a:p>
          <a:p>
            <a:r>
              <a:rPr lang="en-US" dirty="0" smtClean="0"/>
              <a:t>This is because individual perception is influenced by experience, attitudes and beliefs and a range of acquired skills or expectations. </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16</a:t>
            </a:fld>
            <a:endParaRPr lang="en-AU"/>
          </a:p>
        </p:txBody>
      </p:sp>
    </p:spTree>
    <p:extLst>
      <p:ext uri="{BB962C8B-B14F-4D97-AF65-F5344CB8AC3E}">
        <p14:creationId xmlns:p14="http://schemas.microsoft.com/office/powerpoint/2010/main" val="301785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Listening </a:t>
            </a:r>
            <a:r>
              <a:rPr lang="en-US" kern="1200" dirty="0" err="1" smtClean="0">
                <a:solidFill>
                  <a:srgbClr val="FF8200"/>
                </a:solidFill>
                <a:latin typeface="Arial" panose="020B0604020202020204" pitchFamily="34" charset="0"/>
                <a:cs typeface="Arial" panose="020B0604020202020204" pitchFamily="34" charset="0"/>
              </a:rPr>
              <a:t>vs</a:t>
            </a:r>
            <a:r>
              <a:rPr lang="en-US" kern="1200" dirty="0" smtClean="0">
                <a:solidFill>
                  <a:srgbClr val="FF8200"/>
                </a:solidFill>
                <a:latin typeface="Arial" panose="020B0604020202020204" pitchFamily="34" charset="0"/>
                <a:cs typeface="Arial" panose="020B0604020202020204" pitchFamily="34" charset="0"/>
              </a:rPr>
              <a:t> </a:t>
            </a:r>
            <a:r>
              <a:rPr lang="en-US" kern="1200" dirty="0">
                <a:solidFill>
                  <a:srgbClr val="FF8200"/>
                </a:solidFill>
                <a:latin typeface="Arial" panose="020B0604020202020204" pitchFamily="34" charset="0"/>
                <a:cs typeface="Arial" panose="020B0604020202020204" pitchFamily="34" charset="0"/>
              </a:rPr>
              <a:t>Hearing</a:t>
            </a:r>
          </a:p>
        </p:txBody>
      </p:sp>
      <p:sp>
        <p:nvSpPr>
          <p:cNvPr id="3" name="Content Placeholder 2"/>
          <p:cNvSpPr>
            <a:spLocks noGrp="1"/>
          </p:cNvSpPr>
          <p:nvPr>
            <p:ph idx="1"/>
          </p:nvPr>
        </p:nvSpPr>
        <p:spPr/>
        <p:txBody>
          <a:bodyPr/>
          <a:lstStyle/>
          <a:p>
            <a:r>
              <a:rPr lang="en-US" dirty="0" smtClean="0"/>
              <a:t>There is a difference between hearing and listening. </a:t>
            </a:r>
          </a:p>
          <a:p>
            <a:r>
              <a:rPr lang="en-US" dirty="0" smtClean="0"/>
              <a:t>Hearing is a physical process. </a:t>
            </a:r>
          </a:p>
          <a:p>
            <a:r>
              <a:rPr lang="en-US" dirty="0" smtClean="0"/>
              <a:t>Listening refers to the interpretive process that </a:t>
            </a:r>
            <a:br>
              <a:rPr lang="en-US" dirty="0" smtClean="0"/>
            </a:br>
            <a:r>
              <a:rPr lang="en-US" dirty="0" smtClean="0"/>
              <a:t>takes place with what we hear.</a:t>
            </a:r>
          </a:p>
          <a:p>
            <a:r>
              <a:rPr lang="en-US" dirty="0" smtClean="0"/>
              <a:t>Listening involves both hearing and striving to </a:t>
            </a:r>
            <a:br>
              <a:rPr lang="en-US" dirty="0" smtClean="0"/>
            </a:br>
            <a:r>
              <a:rPr lang="en-US" dirty="0" smtClean="0"/>
              <a:t>understand the other person’s message. </a:t>
            </a:r>
          </a:p>
          <a:p>
            <a:r>
              <a:rPr lang="en-US" dirty="0" smtClean="0"/>
              <a:t>If you listen well, you will understand the feelings </a:t>
            </a:r>
            <a:br>
              <a:rPr lang="en-US" dirty="0" smtClean="0"/>
            </a:br>
            <a:r>
              <a:rPr lang="en-US" dirty="0" smtClean="0"/>
              <a:t>and the content in the message. </a:t>
            </a:r>
          </a:p>
          <a:p>
            <a:r>
              <a:rPr lang="en-US" dirty="0" smtClean="0"/>
              <a:t>If you are distracted, much of the message’s content </a:t>
            </a:r>
            <a:br>
              <a:rPr lang="en-US" dirty="0" smtClean="0"/>
            </a:br>
            <a:r>
              <a:rPr lang="en-US" dirty="0" smtClean="0"/>
              <a:t>and meaning will be lost. </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17</a:t>
            </a:fld>
            <a:endParaRPr lang="en-AU"/>
          </a:p>
        </p:txBody>
      </p:sp>
    </p:spTree>
    <p:extLst>
      <p:ext uri="{BB962C8B-B14F-4D97-AF65-F5344CB8AC3E}">
        <p14:creationId xmlns:p14="http://schemas.microsoft.com/office/powerpoint/2010/main" val="125605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Why is listening important?</a:t>
            </a:r>
          </a:p>
        </p:txBody>
      </p:sp>
      <p:sp>
        <p:nvSpPr>
          <p:cNvPr id="3" name="Content Placeholder 2"/>
          <p:cNvSpPr>
            <a:spLocks noGrp="1"/>
          </p:cNvSpPr>
          <p:nvPr>
            <p:ph idx="1"/>
          </p:nvPr>
        </p:nvSpPr>
        <p:spPr/>
        <p:txBody>
          <a:bodyPr/>
          <a:lstStyle/>
          <a:p>
            <a:r>
              <a:rPr lang="en-US" dirty="0" smtClean="0"/>
              <a:t>We need to know what is expected of us</a:t>
            </a:r>
          </a:p>
          <a:p>
            <a:r>
              <a:rPr lang="en-US" dirty="0" smtClean="0"/>
              <a:t>It ensures tasks are completed as required</a:t>
            </a:r>
          </a:p>
          <a:p>
            <a:r>
              <a:rPr lang="en-US" dirty="0" smtClean="0"/>
              <a:t>It shows courtesy / respect for the sender</a:t>
            </a:r>
          </a:p>
          <a:p>
            <a:r>
              <a:rPr lang="en-US" dirty="0" smtClean="0"/>
              <a:t>We can learn from listening</a:t>
            </a:r>
          </a:p>
          <a:p>
            <a:r>
              <a:rPr lang="en-US" dirty="0" smtClean="0"/>
              <a:t>If we listen to the sender, then they are more likely to listen to us </a:t>
            </a:r>
          </a:p>
          <a:p>
            <a:r>
              <a:rPr lang="en-US" dirty="0" smtClean="0"/>
              <a:t>It encourages further communication</a:t>
            </a:r>
          </a:p>
          <a:p>
            <a:r>
              <a:rPr lang="en-US" dirty="0" smtClean="0"/>
              <a:t>It allows us to select an appropriate response or feedback</a:t>
            </a:r>
          </a:p>
          <a:p>
            <a:r>
              <a:rPr lang="en-US" dirty="0" smtClean="0"/>
              <a:t>It allows the correct task to be conducted appropriately.</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18</a:t>
            </a:fld>
            <a:endParaRPr lang="en-AU"/>
          </a:p>
        </p:txBody>
      </p:sp>
    </p:spTree>
    <p:extLst>
      <p:ext uri="{BB962C8B-B14F-4D97-AF65-F5344CB8AC3E}">
        <p14:creationId xmlns:p14="http://schemas.microsoft.com/office/powerpoint/2010/main" val="1492957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A Guide to Better Listening</a:t>
            </a:r>
          </a:p>
        </p:txBody>
      </p:sp>
      <p:sp>
        <p:nvSpPr>
          <p:cNvPr id="3" name="Content Placeholder 2"/>
          <p:cNvSpPr>
            <a:spLocks noGrp="1"/>
          </p:cNvSpPr>
          <p:nvPr>
            <p:ph idx="1"/>
          </p:nvPr>
        </p:nvSpPr>
        <p:spPr/>
        <p:txBody>
          <a:bodyPr>
            <a:normAutofit fontScale="92500" lnSpcReduction="20000"/>
          </a:bodyPr>
          <a:lstStyle/>
          <a:p>
            <a:r>
              <a:rPr lang="en-US" dirty="0" smtClean="0"/>
              <a:t>Listen for the whole message</a:t>
            </a:r>
          </a:p>
          <a:p>
            <a:r>
              <a:rPr lang="en-US" dirty="0" smtClean="0"/>
              <a:t>Watch for non-verbal signals</a:t>
            </a:r>
          </a:p>
          <a:p>
            <a:r>
              <a:rPr lang="en-US" dirty="0" smtClean="0"/>
              <a:t>Concentrate</a:t>
            </a:r>
          </a:p>
          <a:p>
            <a:r>
              <a:rPr lang="en-US" dirty="0" smtClean="0"/>
              <a:t>Resist distractions</a:t>
            </a:r>
          </a:p>
          <a:p>
            <a:r>
              <a:rPr lang="en-US" dirty="0" smtClean="0"/>
              <a:t>Avoid premature judgments</a:t>
            </a:r>
          </a:p>
          <a:p>
            <a:r>
              <a:rPr lang="en-US" dirty="0" smtClean="0"/>
              <a:t>Keep your objectivity</a:t>
            </a:r>
          </a:p>
          <a:p>
            <a:r>
              <a:rPr lang="en-US" dirty="0" smtClean="0"/>
              <a:t>Be patient – listen - let speaker finish before </a:t>
            </a:r>
            <a:br>
              <a:rPr lang="en-US" dirty="0" smtClean="0"/>
            </a:br>
            <a:r>
              <a:rPr lang="en-US" dirty="0" smtClean="0"/>
              <a:t>formulating response</a:t>
            </a:r>
          </a:p>
          <a:p>
            <a:r>
              <a:rPr lang="en-US" dirty="0" smtClean="0"/>
              <a:t>Ask questions to check understanding</a:t>
            </a:r>
          </a:p>
          <a:p>
            <a:r>
              <a:rPr lang="en-US" dirty="0" smtClean="0"/>
              <a:t>Use appropriate body language – lean forward, </a:t>
            </a:r>
            <a:br>
              <a:rPr lang="en-US" dirty="0" smtClean="0"/>
            </a:br>
            <a:r>
              <a:rPr lang="en-US" dirty="0" smtClean="0"/>
              <a:t>nod, mirror body language.</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19</a:t>
            </a:fld>
            <a:endParaRPr lang="en-AU"/>
          </a:p>
        </p:txBody>
      </p:sp>
    </p:spTree>
    <p:extLst>
      <p:ext uri="{BB962C8B-B14F-4D97-AF65-F5344CB8AC3E}">
        <p14:creationId xmlns:p14="http://schemas.microsoft.com/office/powerpoint/2010/main" val="1283336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28792" cy="1152128"/>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AU" dirty="0"/>
              <a:t/>
            </a:r>
            <a:br>
              <a:rPr lang="en-AU" dirty="0"/>
            </a:br>
            <a:r>
              <a:rPr lang="en-AU" kern="1200" dirty="0">
                <a:solidFill>
                  <a:srgbClr val="FF8200"/>
                </a:solidFill>
                <a:latin typeface="Arial" panose="020B0604020202020204" pitchFamily="34" charset="0"/>
                <a:cs typeface="Arial" panose="020B0604020202020204" pitchFamily="34" charset="0"/>
              </a:rPr>
              <a:t>The Mining and Quarrying Occupational Health and Safety Committee</a:t>
            </a:r>
          </a:p>
        </p:txBody>
      </p:sp>
      <p:sp>
        <p:nvSpPr>
          <p:cNvPr id="3" name="Content Placeholder 2"/>
          <p:cNvSpPr>
            <a:spLocks noGrp="1"/>
          </p:cNvSpPr>
          <p:nvPr>
            <p:ph idx="1"/>
          </p:nvPr>
        </p:nvSpPr>
        <p:spPr/>
        <p:txBody>
          <a:bodyPr/>
          <a:lstStyle/>
          <a:p>
            <a:pPr marL="0" indent="0" hangingPunct="0">
              <a:buNone/>
            </a:pPr>
            <a:r>
              <a:rPr lang="en-US" b="1" dirty="0"/>
              <a:t>Promoting Work Health and Safety in the Workplace</a:t>
            </a:r>
            <a:endParaRPr lang="en-AU" dirty="0"/>
          </a:p>
          <a:p>
            <a:pPr marL="0" indent="0" fontAlgn="auto">
              <a:buNone/>
            </a:pPr>
            <a:r>
              <a:rPr lang="en-US" sz="1800" dirty="0"/>
              <a:t>This workplace industry safety </a:t>
            </a:r>
            <a:r>
              <a:rPr lang="en-US" sz="1800" dirty="0" smtClean="0"/>
              <a:t>presentation </a:t>
            </a:r>
            <a:r>
              <a:rPr lang="en-US" sz="1800" dirty="0"/>
              <a:t>is developed and fully funded by the Mining and Quarrying Occupational Health and Safety Committee (MAQOHSC). </a:t>
            </a:r>
            <a:endParaRPr lang="en-US" sz="1800" dirty="0" smtClean="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algn="r">
              <a:buNone/>
            </a:pPr>
            <a:r>
              <a:rPr lang="en-AU" sz="1600" dirty="0" smtClean="0"/>
              <a:t>ISBN </a:t>
            </a:r>
            <a:r>
              <a:rPr lang="en-AU" sz="1600" dirty="0"/>
              <a:t>978-1-925361-37-7</a:t>
            </a:r>
          </a:p>
          <a:p>
            <a:pPr marL="0" indent="0" fontAlgn="auto">
              <a:buNone/>
            </a:pPr>
            <a:endParaRPr lang="en-AU" kern="1200" dirty="0">
              <a:solidFill>
                <a:srgbClr val="FF8200"/>
              </a:solidFill>
              <a:latin typeface="Arial" panose="020B0604020202020204" pitchFamily="34" charset="0"/>
              <a:cs typeface="Arial" panose="020B0604020202020204" pitchFamily="34" charset="0"/>
            </a:endParaRPr>
          </a:p>
          <a:p>
            <a:pPr marL="0" indent="0" fontAlgn="auto">
              <a:buNone/>
            </a:pPr>
            <a:endParaRPr lang="en-AU" kern="1200" dirty="0" smtClean="0">
              <a:solidFill>
                <a:srgbClr val="FF8200"/>
              </a:solidFill>
              <a:latin typeface="Arial" panose="020B0604020202020204" pitchFamily="34" charset="0"/>
              <a:cs typeface="Arial" panose="020B0604020202020204" pitchFamily="34" charset="0"/>
            </a:endParaRPr>
          </a:p>
          <a:p>
            <a:pPr marL="0" indent="0" fontAlgn="auto">
              <a:buNone/>
            </a:pPr>
            <a:endParaRPr lang="en-AU" dirty="0"/>
          </a:p>
          <a:p>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a:t>
            </a:fld>
            <a:endParaRPr lang="en-AU" sz="1400" dirty="0">
              <a:solidFill>
                <a:srgbClr val="1D1D60"/>
              </a:solidFill>
            </a:endParaRPr>
          </a:p>
        </p:txBody>
      </p:sp>
    </p:spTree>
    <p:extLst>
      <p:ext uri="{BB962C8B-B14F-4D97-AF65-F5344CB8AC3E}">
        <p14:creationId xmlns:p14="http://schemas.microsoft.com/office/powerpoint/2010/main" val="1995472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Sending Clear Messages</a:t>
            </a:r>
          </a:p>
        </p:txBody>
      </p:sp>
      <p:sp>
        <p:nvSpPr>
          <p:cNvPr id="10" name="Content Placeholder 2"/>
          <p:cNvSpPr>
            <a:spLocks noGrp="1"/>
          </p:cNvSpPr>
          <p:nvPr>
            <p:ph idx="1"/>
          </p:nvPr>
        </p:nvSpPr>
        <p:spPr/>
        <p:txBody>
          <a:bodyPr>
            <a:normAutofit fontScale="92500" lnSpcReduction="20000"/>
          </a:bodyPr>
          <a:lstStyle/>
          <a:p>
            <a:r>
              <a:rPr lang="en-US" dirty="0" smtClean="0"/>
              <a:t>Check current knowledge</a:t>
            </a:r>
          </a:p>
          <a:p>
            <a:r>
              <a:rPr lang="en-US" dirty="0" smtClean="0"/>
              <a:t>Have a positive attitude</a:t>
            </a:r>
          </a:p>
          <a:p>
            <a:r>
              <a:rPr lang="en-US" dirty="0" smtClean="0"/>
              <a:t>Be enthusiastic</a:t>
            </a:r>
          </a:p>
          <a:p>
            <a:r>
              <a:rPr lang="en-US" dirty="0" smtClean="0"/>
              <a:t>Simple, clear language at a moderate pace</a:t>
            </a:r>
          </a:p>
          <a:p>
            <a:r>
              <a:rPr lang="en-US" dirty="0" smtClean="0"/>
              <a:t>Use appropriate body language – facial expressions, </a:t>
            </a:r>
            <a:br>
              <a:rPr lang="en-US" dirty="0" smtClean="0"/>
            </a:br>
            <a:r>
              <a:rPr lang="en-US" dirty="0" smtClean="0"/>
              <a:t>eye contact</a:t>
            </a:r>
          </a:p>
          <a:p>
            <a:r>
              <a:rPr lang="en-US" dirty="0" smtClean="0"/>
              <a:t>Be careful with tone of voice </a:t>
            </a:r>
          </a:p>
          <a:p>
            <a:r>
              <a:rPr lang="en-US" dirty="0" smtClean="0"/>
              <a:t>Demonstrate</a:t>
            </a:r>
          </a:p>
          <a:p>
            <a:r>
              <a:rPr lang="en-US" dirty="0" smtClean="0"/>
              <a:t>Set the scene</a:t>
            </a:r>
          </a:p>
          <a:p>
            <a:r>
              <a:rPr lang="en-US" dirty="0" smtClean="0"/>
              <a:t>Explain thoroughly</a:t>
            </a:r>
          </a:p>
          <a:p>
            <a:r>
              <a:rPr lang="en-US" dirty="0" smtClean="0"/>
              <a:t>Check understanding.</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20</a:t>
            </a:fld>
            <a:endParaRPr lang="en-AU"/>
          </a:p>
        </p:txBody>
      </p:sp>
    </p:spTree>
    <p:extLst>
      <p:ext uri="{BB962C8B-B14F-4D97-AF65-F5344CB8AC3E}">
        <p14:creationId xmlns:p14="http://schemas.microsoft.com/office/powerpoint/2010/main" val="3882386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Questions</a:t>
            </a:r>
          </a:p>
        </p:txBody>
      </p:sp>
      <p:sp>
        <p:nvSpPr>
          <p:cNvPr id="3" name="Content Placeholder 2"/>
          <p:cNvSpPr>
            <a:spLocks noGrp="1"/>
          </p:cNvSpPr>
          <p:nvPr>
            <p:ph idx="1"/>
          </p:nvPr>
        </p:nvSpPr>
        <p:spPr/>
        <p:txBody>
          <a:bodyPr/>
          <a:lstStyle/>
          <a:p>
            <a:pPr marL="0" indent="0">
              <a:buNone/>
            </a:pPr>
            <a:r>
              <a:rPr lang="en-US" dirty="0" smtClean="0"/>
              <a:t>Types of questions may include the following:</a:t>
            </a:r>
          </a:p>
          <a:p>
            <a:r>
              <a:rPr lang="en-US" dirty="0" smtClean="0"/>
              <a:t>Open</a:t>
            </a:r>
          </a:p>
          <a:p>
            <a:r>
              <a:rPr lang="en-US" dirty="0" smtClean="0"/>
              <a:t>Closed</a:t>
            </a:r>
          </a:p>
          <a:p>
            <a:r>
              <a:rPr lang="en-US" dirty="0" smtClean="0"/>
              <a:t>Targeted</a:t>
            </a:r>
          </a:p>
          <a:p>
            <a:r>
              <a:rPr lang="en-US" dirty="0" smtClean="0"/>
              <a:t>Probing</a:t>
            </a:r>
          </a:p>
          <a:p>
            <a:r>
              <a:rPr lang="en-US" dirty="0" smtClean="0"/>
              <a:t>Hypothetical.</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21</a:t>
            </a:fld>
            <a:endParaRPr lang="en-AU"/>
          </a:p>
        </p:txBody>
      </p:sp>
    </p:spTree>
    <p:extLst>
      <p:ext uri="{BB962C8B-B14F-4D97-AF65-F5344CB8AC3E}">
        <p14:creationId xmlns:p14="http://schemas.microsoft.com/office/powerpoint/2010/main" val="1143211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Open Questions</a:t>
            </a:r>
          </a:p>
        </p:txBody>
      </p:sp>
      <p:sp>
        <p:nvSpPr>
          <p:cNvPr id="3" name="Content Placeholder 2"/>
          <p:cNvSpPr>
            <a:spLocks noGrp="1"/>
          </p:cNvSpPr>
          <p:nvPr>
            <p:ph idx="1"/>
          </p:nvPr>
        </p:nvSpPr>
        <p:spPr/>
        <p:txBody>
          <a:bodyPr/>
          <a:lstStyle/>
          <a:p>
            <a:r>
              <a:rPr lang="en-US" dirty="0" smtClean="0"/>
              <a:t>These questions encourage the speaker to give more information. </a:t>
            </a:r>
          </a:p>
          <a:p>
            <a:r>
              <a:rPr lang="en-US" dirty="0" smtClean="0"/>
              <a:t>They generally start with who, what, where, </a:t>
            </a:r>
            <a:br>
              <a:rPr lang="en-US" dirty="0" smtClean="0"/>
            </a:br>
            <a:r>
              <a:rPr lang="en-US" dirty="0" smtClean="0"/>
              <a:t>when, why and how. </a:t>
            </a:r>
          </a:p>
          <a:p>
            <a:r>
              <a:rPr lang="en-US" dirty="0" smtClean="0"/>
              <a:t>They are more likely to lead to a more detailed and thorough response. </a:t>
            </a:r>
          </a:p>
          <a:p>
            <a:pPr marL="0" indent="0">
              <a:buNone/>
            </a:pPr>
            <a:r>
              <a:rPr lang="en-US" dirty="0" smtClean="0"/>
              <a:t>Examples:</a:t>
            </a:r>
          </a:p>
          <a:p>
            <a:r>
              <a:rPr lang="en-US" dirty="0" smtClean="0"/>
              <a:t>Tell me about the incident?</a:t>
            </a:r>
          </a:p>
          <a:p>
            <a:r>
              <a:rPr lang="en-US" dirty="0" smtClean="0"/>
              <a:t>Why did you empty the paint thinner down the sink?</a:t>
            </a:r>
          </a:p>
          <a:p>
            <a:r>
              <a:rPr lang="en-US" dirty="0" smtClean="0"/>
              <a:t>How do you think this works?</a:t>
            </a:r>
          </a:p>
          <a:p>
            <a:r>
              <a:rPr lang="en-US" dirty="0" smtClean="0"/>
              <a:t>Explain the task to me.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22</a:t>
            </a:fld>
            <a:endParaRPr lang="en-AU"/>
          </a:p>
        </p:txBody>
      </p:sp>
    </p:spTree>
    <p:extLst>
      <p:ext uri="{BB962C8B-B14F-4D97-AF65-F5344CB8AC3E}">
        <p14:creationId xmlns:p14="http://schemas.microsoft.com/office/powerpoint/2010/main" val="27851446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Closed Questions</a:t>
            </a:r>
          </a:p>
        </p:txBody>
      </p:sp>
      <p:sp>
        <p:nvSpPr>
          <p:cNvPr id="3" name="Content Placeholder 2"/>
          <p:cNvSpPr>
            <a:spLocks noGrp="1"/>
          </p:cNvSpPr>
          <p:nvPr>
            <p:ph idx="1"/>
          </p:nvPr>
        </p:nvSpPr>
        <p:spPr/>
        <p:txBody>
          <a:bodyPr/>
          <a:lstStyle/>
          <a:p>
            <a:r>
              <a:rPr lang="en-US" dirty="0" smtClean="0"/>
              <a:t>These questions are useful for finding out specifics, but generally require a limited response (yes or no). </a:t>
            </a:r>
          </a:p>
          <a:p>
            <a:r>
              <a:rPr lang="en-US" dirty="0" smtClean="0"/>
              <a:t>They close the speaker from answering the question more fully, and give the asker limited information.</a:t>
            </a:r>
          </a:p>
          <a:p>
            <a:pPr marL="0" indent="0">
              <a:buNone/>
            </a:pPr>
            <a:r>
              <a:rPr lang="en-US" dirty="0" smtClean="0"/>
              <a:t>Examples:</a:t>
            </a:r>
          </a:p>
          <a:p>
            <a:r>
              <a:rPr lang="en-US" dirty="0" smtClean="0"/>
              <a:t>Do you understand what I am saying?</a:t>
            </a:r>
          </a:p>
          <a:p>
            <a:r>
              <a:rPr lang="en-US" dirty="0" smtClean="0"/>
              <a:t>Did you see the incident occur?</a:t>
            </a:r>
          </a:p>
          <a:p>
            <a:r>
              <a:rPr lang="en-US" dirty="0" smtClean="0"/>
              <a:t>Can I have your credit card to go shopping?</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23</a:t>
            </a:fld>
            <a:endParaRPr lang="en-AU"/>
          </a:p>
        </p:txBody>
      </p:sp>
    </p:spTree>
    <p:extLst>
      <p:ext uri="{BB962C8B-B14F-4D97-AF65-F5344CB8AC3E}">
        <p14:creationId xmlns:p14="http://schemas.microsoft.com/office/powerpoint/2010/main" val="485240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Targeted Questions</a:t>
            </a:r>
          </a:p>
        </p:txBody>
      </p:sp>
      <p:sp>
        <p:nvSpPr>
          <p:cNvPr id="3" name="Content Placeholder 2"/>
          <p:cNvSpPr>
            <a:spLocks noGrp="1"/>
          </p:cNvSpPr>
          <p:nvPr>
            <p:ph idx="1"/>
          </p:nvPr>
        </p:nvSpPr>
        <p:spPr/>
        <p:txBody>
          <a:bodyPr/>
          <a:lstStyle/>
          <a:p>
            <a:r>
              <a:rPr lang="en-US" dirty="0" smtClean="0"/>
              <a:t>These questions are very useful to use when you have a reserved group or a group with a couple of dominant personalities hijacking your meetings.</a:t>
            </a:r>
          </a:p>
          <a:p>
            <a:r>
              <a:rPr lang="en-US" dirty="0" smtClean="0"/>
              <a:t>Targeted questions are preceded by the name of the person from whom you want an answer. </a:t>
            </a:r>
            <a:r>
              <a:rPr lang="en-US" dirty="0"/>
              <a:t>e</a:t>
            </a:r>
            <a:r>
              <a:rPr lang="en-US" dirty="0" smtClean="0"/>
              <a:t>.g</a:t>
            </a:r>
            <a:r>
              <a:rPr lang="en-US" dirty="0"/>
              <a:t>.</a:t>
            </a:r>
            <a:r>
              <a:rPr lang="en-US" dirty="0" smtClean="0"/>
              <a:t> James, can you tell me the characteristics of great leaders?</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24</a:t>
            </a:fld>
            <a:endParaRPr lang="en-AU"/>
          </a:p>
        </p:txBody>
      </p:sp>
    </p:spTree>
    <p:extLst>
      <p:ext uri="{BB962C8B-B14F-4D97-AF65-F5344CB8AC3E}">
        <p14:creationId xmlns:p14="http://schemas.microsoft.com/office/powerpoint/2010/main" val="3972811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Probing Questions</a:t>
            </a:r>
          </a:p>
        </p:txBody>
      </p:sp>
      <p:sp>
        <p:nvSpPr>
          <p:cNvPr id="3" name="Content Placeholder 2"/>
          <p:cNvSpPr>
            <a:spLocks noGrp="1"/>
          </p:cNvSpPr>
          <p:nvPr>
            <p:ph idx="1"/>
          </p:nvPr>
        </p:nvSpPr>
        <p:spPr/>
        <p:txBody>
          <a:bodyPr/>
          <a:lstStyle/>
          <a:p>
            <a:r>
              <a:rPr lang="en-US" dirty="0" smtClean="0"/>
              <a:t>These questions are useful to check finer points of participants assumptions, opinions, facts or plans.</a:t>
            </a:r>
          </a:p>
          <a:p>
            <a:r>
              <a:rPr lang="en-US" dirty="0" smtClean="0"/>
              <a:t>They build on information already received but seek </a:t>
            </a:r>
            <a:br>
              <a:rPr lang="en-US" dirty="0" smtClean="0"/>
            </a:br>
            <a:r>
              <a:rPr lang="en-US" dirty="0" smtClean="0"/>
              <a:t>further information.</a:t>
            </a:r>
          </a:p>
          <a:p>
            <a:pPr marL="0" indent="0">
              <a:buNone/>
            </a:pPr>
            <a:r>
              <a:rPr lang="en-AU" dirty="0" smtClean="0"/>
              <a:t>Examples:</a:t>
            </a:r>
            <a:endParaRPr lang="en-US" dirty="0" smtClean="0"/>
          </a:p>
          <a:p>
            <a:r>
              <a:rPr lang="en-AU" dirty="0"/>
              <a:t>What makes you say </a:t>
            </a:r>
            <a:r>
              <a:rPr lang="en-AU" dirty="0" smtClean="0"/>
              <a:t>that? </a:t>
            </a:r>
          </a:p>
          <a:p>
            <a:r>
              <a:rPr lang="en-AU" dirty="0" smtClean="0"/>
              <a:t>Why </a:t>
            </a:r>
            <a:r>
              <a:rPr lang="en-AU" dirty="0"/>
              <a:t>would you do it </a:t>
            </a:r>
            <a:r>
              <a:rPr lang="en-AU" dirty="0" smtClean="0"/>
              <a:t>that </a:t>
            </a:r>
            <a:r>
              <a:rPr lang="en-AU" dirty="0"/>
              <a:t>way</a:t>
            </a:r>
            <a:r>
              <a:rPr lang="en-AU" dirty="0" smtClean="0"/>
              <a:t>?</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25</a:t>
            </a:fld>
            <a:endParaRPr lang="en-AU"/>
          </a:p>
        </p:txBody>
      </p:sp>
    </p:spTree>
    <p:extLst>
      <p:ext uri="{BB962C8B-B14F-4D97-AF65-F5344CB8AC3E}">
        <p14:creationId xmlns:p14="http://schemas.microsoft.com/office/powerpoint/2010/main" val="27717207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Hypothetical Questions </a:t>
            </a:r>
            <a:endParaRPr lang="en-US" kern="1200" dirty="0">
              <a:solidFill>
                <a:srgbClr val="FF8200"/>
              </a:solidFill>
              <a:latin typeface="Arial" panose="020B0604020202020204" pitchFamily="34" charset="0"/>
              <a:cs typeface="Arial" panose="020B0604020202020204" pitchFamily="34" charset="0"/>
            </a:endParaRPr>
          </a:p>
        </p:txBody>
      </p:sp>
      <p:sp>
        <p:nvSpPr>
          <p:cNvPr id="5" name="Rectangle 3"/>
          <p:cNvSpPr>
            <a:spLocks noGrp="1" noChangeArrowheads="1"/>
          </p:cNvSpPr>
          <p:nvPr>
            <p:ph idx="1"/>
          </p:nvPr>
        </p:nvSpPr>
        <p:spPr/>
        <p:txBody>
          <a:bodyPr>
            <a:normAutofit/>
          </a:bodyPr>
          <a:lstStyle/>
          <a:p>
            <a:r>
              <a:rPr lang="en-US" dirty="0" smtClean="0"/>
              <a:t>These questions are used to encourage creativity and thinking outside the box.</a:t>
            </a:r>
          </a:p>
          <a:p>
            <a:r>
              <a:rPr lang="en-US" dirty="0" smtClean="0"/>
              <a:t>They are excellent for generating ideas and for addressing contingency situations.</a:t>
            </a:r>
          </a:p>
          <a:p>
            <a:pPr marL="0" indent="0">
              <a:buNone/>
            </a:pPr>
            <a:r>
              <a:rPr lang="en-US" dirty="0" smtClean="0"/>
              <a:t>Examples:</a:t>
            </a:r>
          </a:p>
          <a:p>
            <a:r>
              <a:rPr lang="en-US" dirty="0" smtClean="0"/>
              <a:t>What would you do if Max amputated his hand whilst using the drop saw in the workshop?</a:t>
            </a:r>
          </a:p>
          <a:p>
            <a:r>
              <a:rPr lang="en-US" dirty="0" smtClean="0"/>
              <a:t>How would you manage an emergency in the pit?</a:t>
            </a:r>
          </a:p>
          <a:p>
            <a:r>
              <a:rPr lang="en-US" dirty="0" smtClean="0"/>
              <a:t>How would you convince your partner not to get her engagement ring valued knowing that the huge ‘diamond’ you purchased for her is really cubic zirconia?</a:t>
            </a:r>
          </a:p>
          <a:p>
            <a:endParaRPr lang="en-US" dirty="0" smtClean="0"/>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26</a:t>
            </a:fld>
            <a:endParaRPr lang="en-AU"/>
          </a:p>
        </p:txBody>
      </p:sp>
    </p:spTree>
    <p:extLst>
      <p:ext uri="{BB962C8B-B14F-4D97-AF65-F5344CB8AC3E}">
        <p14:creationId xmlns:p14="http://schemas.microsoft.com/office/powerpoint/2010/main" val="31361949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Improving Verbal Communication</a:t>
            </a:r>
          </a:p>
        </p:txBody>
      </p:sp>
      <p:sp>
        <p:nvSpPr>
          <p:cNvPr id="5" name="Rectangle 3"/>
          <p:cNvSpPr>
            <a:spLocks noGrp="1" noChangeArrowheads="1"/>
          </p:cNvSpPr>
          <p:nvPr>
            <p:ph idx="1"/>
          </p:nvPr>
        </p:nvSpPr>
        <p:spPr/>
        <p:txBody>
          <a:bodyPr/>
          <a:lstStyle/>
          <a:p>
            <a:r>
              <a:rPr lang="en-US" dirty="0" smtClean="0"/>
              <a:t>Use eye contact</a:t>
            </a:r>
          </a:p>
          <a:p>
            <a:r>
              <a:rPr lang="en-US" dirty="0" smtClean="0"/>
              <a:t>Adjust voice level so all can hear</a:t>
            </a:r>
          </a:p>
          <a:p>
            <a:r>
              <a:rPr lang="en-US" dirty="0" smtClean="0"/>
              <a:t>Speak clearly</a:t>
            </a:r>
          </a:p>
          <a:p>
            <a:r>
              <a:rPr lang="en-US" dirty="0" smtClean="0"/>
              <a:t>Avoid monotone</a:t>
            </a:r>
          </a:p>
          <a:p>
            <a:r>
              <a:rPr lang="en-US" dirty="0" smtClean="0"/>
              <a:t>Speak more slowly than normal</a:t>
            </a:r>
          </a:p>
          <a:p>
            <a:r>
              <a:rPr lang="en-US" dirty="0" smtClean="0"/>
              <a:t>Allow for questions and answers</a:t>
            </a:r>
          </a:p>
          <a:p>
            <a:r>
              <a:rPr lang="en-US" dirty="0" smtClean="0"/>
              <a:t>Check understanding by asking questions.</a:t>
            </a:r>
          </a:p>
          <a:p>
            <a:endParaRPr lang="en-US" dirty="0" smtClean="0"/>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27</a:t>
            </a:fld>
            <a:endParaRPr lang="en-AU"/>
          </a:p>
        </p:txBody>
      </p:sp>
    </p:spTree>
    <p:extLst>
      <p:ext uri="{BB962C8B-B14F-4D97-AF65-F5344CB8AC3E}">
        <p14:creationId xmlns:p14="http://schemas.microsoft.com/office/powerpoint/2010/main" val="1255518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Styles of Communication</a:t>
            </a:r>
          </a:p>
        </p:txBody>
      </p:sp>
      <p:sp>
        <p:nvSpPr>
          <p:cNvPr id="5" name="Rectangle 3"/>
          <p:cNvSpPr>
            <a:spLocks noGrp="1" noChangeArrowheads="1"/>
          </p:cNvSpPr>
          <p:nvPr>
            <p:ph idx="1"/>
          </p:nvPr>
        </p:nvSpPr>
        <p:spPr/>
        <p:txBody>
          <a:bodyPr/>
          <a:lstStyle/>
          <a:p>
            <a:r>
              <a:rPr lang="en-US" dirty="0" smtClean="0"/>
              <a:t>Aggressive</a:t>
            </a:r>
          </a:p>
          <a:p>
            <a:r>
              <a:rPr lang="en-US" dirty="0" smtClean="0"/>
              <a:t>Submissive</a:t>
            </a:r>
          </a:p>
          <a:p>
            <a:r>
              <a:rPr lang="en-US" dirty="0" smtClean="0"/>
              <a:t>Assertive.</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28</a:t>
            </a:fld>
            <a:endParaRPr lang="en-AU"/>
          </a:p>
        </p:txBody>
      </p:sp>
    </p:spTree>
    <p:extLst>
      <p:ext uri="{BB962C8B-B14F-4D97-AF65-F5344CB8AC3E}">
        <p14:creationId xmlns:p14="http://schemas.microsoft.com/office/powerpoint/2010/main" val="4096332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Aggressive people</a:t>
            </a:r>
          </a:p>
        </p:txBody>
      </p:sp>
      <p:sp>
        <p:nvSpPr>
          <p:cNvPr id="5" name="Rectangle 3"/>
          <p:cNvSpPr>
            <a:spLocks noGrp="1" noChangeArrowheads="1"/>
          </p:cNvSpPr>
          <p:nvPr>
            <p:ph idx="1"/>
          </p:nvPr>
        </p:nvSpPr>
        <p:spPr/>
        <p:txBody>
          <a:bodyPr/>
          <a:lstStyle/>
          <a:p>
            <a:r>
              <a:rPr lang="en-US" dirty="0" smtClean="0"/>
              <a:t>Demand their rights, and deny the rights of others</a:t>
            </a:r>
          </a:p>
          <a:p>
            <a:r>
              <a:rPr lang="en-US" dirty="0" smtClean="0"/>
              <a:t>Attack the person, not the problem</a:t>
            </a:r>
          </a:p>
          <a:p>
            <a:r>
              <a:rPr lang="en-US" dirty="0" smtClean="0"/>
              <a:t>Get angry, make threats and ridicule</a:t>
            </a:r>
          </a:p>
          <a:p>
            <a:r>
              <a:rPr lang="en-US" dirty="0" smtClean="0"/>
              <a:t>Are often loud, abusive and sarcastic</a:t>
            </a:r>
          </a:p>
          <a:p>
            <a:r>
              <a:rPr lang="en-US" dirty="0" smtClean="0"/>
              <a:t>Want to get their own way </a:t>
            </a:r>
          </a:p>
          <a:p>
            <a:r>
              <a:rPr lang="en-US" dirty="0" smtClean="0"/>
              <a:t>Want win / lose solutions.</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29</a:t>
            </a:fld>
            <a:endParaRPr lang="en-AU"/>
          </a:p>
        </p:txBody>
      </p:sp>
    </p:spTree>
    <p:extLst>
      <p:ext uri="{BB962C8B-B14F-4D97-AF65-F5344CB8AC3E}">
        <p14:creationId xmlns:p14="http://schemas.microsoft.com/office/powerpoint/2010/main" val="1266984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Disclaimer</a:t>
            </a:r>
          </a:p>
        </p:txBody>
      </p:sp>
      <p:sp>
        <p:nvSpPr>
          <p:cNvPr id="3" name="Content Placeholder 2"/>
          <p:cNvSpPr>
            <a:spLocks noGrp="1"/>
          </p:cNvSpPr>
          <p:nvPr>
            <p:ph idx="1"/>
          </p:nvPr>
        </p:nvSpPr>
        <p:spPr>
          <a:xfrm>
            <a:off x="1835696" y="1412776"/>
            <a:ext cx="6851104" cy="4776192"/>
          </a:xfrm>
        </p:spPr>
        <p:txBody>
          <a:bodyPr/>
          <a:lstStyle/>
          <a:p>
            <a:r>
              <a:rPr lang="en-US" sz="1800" b="1" dirty="0"/>
              <a:t>IMPORTANT:</a:t>
            </a:r>
            <a:r>
              <a:rPr lang="en-US" sz="1800" dirty="0"/>
              <a:t> The information in this presentation is of a general nature, and should not be relied upon as individual professional advice. If necessary, legal advice should be obtained from a legal practitioner with expertise in the field of Work Health and Safety law (SA).</a:t>
            </a:r>
          </a:p>
          <a:p>
            <a:r>
              <a:rPr lang="en-US" sz="1800" dirty="0"/>
              <a:t>Although every effort has been made to ensure that the information in this presentation is complete, current and accurate, the Mining and Quarrying Occupational Health and Safety Committee, any agent, author, contributor or the South Australian Government, does not guarantee that it is so, and the Committee accepts no responsibility for any loss, damage or personal injury that may result from the use of any material which is not complete, current and accurate.</a:t>
            </a:r>
          </a:p>
          <a:p>
            <a:r>
              <a:rPr lang="en-AU" sz="1800"/>
              <a:t>Users should always verify historical material by making and relying upon their own separate inquiries prior to making any important decisions or taking any action on the basis of this information.</a:t>
            </a: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3</a:t>
            </a:fld>
            <a:endParaRPr lang="en-AU" dirty="0"/>
          </a:p>
        </p:txBody>
      </p:sp>
    </p:spTree>
    <p:extLst>
      <p:ext uri="{BB962C8B-B14F-4D97-AF65-F5344CB8AC3E}">
        <p14:creationId xmlns:p14="http://schemas.microsoft.com/office/powerpoint/2010/main" val="2794835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Submissive people</a:t>
            </a:r>
          </a:p>
        </p:txBody>
      </p:sp>
      <p:sp>
        <p:nvSpPr>
          <p:cNvPr id="5" name="Rectangle 3"/>
          <p:cNvSpPr>
            <a:spLocks noGrp="1" noChangeArrowheads="1"/>
          </p:cNvSpPr>
          <p:nvPr>
            <p:ph idx="1"/>
          </p:nvPr>
        </p:nvSpPr>
        <p:spPr/>
        <p:txBody>
          <a:bodyPr/>
          <a:lstStyle/>
          <a:p>
            <a:r>
              <a:rPr lang="en-US" dirty="0" smtClean="0"/>
              <a:t>Deny their own rights</a:t>
            </a:r>
          </a:p>
          <a:p>
            <a:r>
              <a:rPr lang="en-US" dirty="0" smtClean="0"/>
              <a:t>Are emotionally dishonest</a:t>
            </a:r>
          </a:p>
          <a:p>
            <a:r>
              <a:rPr lang="en-US" dirty="0" smtClean="0"/>
              <a:t>Communicate indirectly</a:t>
            </a:r>
          </a:p>
          <a:p>
            <a:r>
              <a:rPr lang="en-US" dirty="0" smtClean="0"/>
              <a:t>Feel hurt, anxious and insecure</a:t>
            </a:r>
          </a:p>
          <a:p>
            <a:r>
              <a:rPr lang="en-US" dirty="0" smtClean="0"/>
              <a:t>Often get lose / win solutions.</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30</a:t>
            </a:fld>
            <a:endParaRPr lang="en-AU"/>
          </a:p>
        </p:txBody>
      </p:sp>
    </p:spTree>
    <p:extLst>
      <p:ext uri="{BB962C8B-B14F-4D97-AF65-F5344CB8AC3E}">
        <p14:creationId xmlns:p14="http://schemas.microsoft.com/office/powerpoint/2010/main" val="3437931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Assertiveness</a:t>
            </a:r>
          </a:p>
        </p:txBody>
      </p:sp>
      <p:sp>
        <p:nvSpPr>
          <p:cNvPr id="5" name="Rectangle 3"/>
          <p:cNvSpPr>
            <a:spLocks noGrp="1" noChangeArrowheads="1"/>
          </p:cNvSpPr>
          <p:nvPr>
            <p:ph idx="1"/>
          </p:nvPr>
        </p:nvSpPr>
        <p:spPr/>
        <p:txBody>
          <a:bodyPr/>
          <a:lstStyle/>
          <a:p>
            <a:pPr marL="0" indent="0">
              <a:buNone/>
            </a:pPr>
            <a:r>
              <a:rPr lang="en-US" dirty="0" smtClean="0"/>
              <a:t>… is standing up for your basic human rights without infringing on the rights of others.</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31</a:t>
            </a:fld>
            <a:endParaRPr lang="en-AU"/>
          </a:p>
        </p:txBody>
      </p:sp>
    </p:spTree>
    <p:extLst>
      <p:ext uri="{BB962C8B-B14F-4D97-AF65-F5344CB8AC3E}">
        <p14:creationId xmlns:p14="http://schemas.microsoft.com/office/powerpoint/2010/main" val="42861117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Assertive people</a:t>
            </a:r>
          </a:p>
        </p:txBody>
      </p:sp>
      <p:sp>
        <p:nvSpPr>
          <p:cNvPr id="5" name="Rectangle 3"/>
          <p:cNvSpPr>
            <a:spLocks noGrp="1" noChangeArrowheads="1"/>
          </p:cNvSpPr>
          <p:nvPr>
            <p:ph idx="1"/>
          </p:nvPr>
        </p:nvSpPr>
        <p:spPr/>
        <p:txBody>
          <a:bodyPr>
            <a:normAutofit lnSpcReduction="10000"/>
          </a:bodyPr>
          <a:lstStyle/>
          <a:p>
            <a:r>
              <a:rPr lang="en-US" dirty="0" smtClean="0"/>
              <a:t>Express their true feelings, communicating honestly and directly</a:t>
            </a:r>
          </a:p>
          <a:p>
            <a:r>
              <a:rPr lang="en-US" dirty="0" smtClean="0"/>
              <a:t>Acknowledge their rights and the rights of others</a:t>
            </a:r>
          </a:p>
          <a:p>
            <a:r>
              <a:rPr lang="en-US" dirty="0" smtClean="0"/>
              <a:t>Are self confident, polite and persistent</a:t>
            </a:r>
          </a:p>
          <a:p>
            <a:r>
              <a:rPr lang="en-US" dirty="0" smtClean="0"/>
              <a:t>Look for win / win solutions to problems.</a:t>
            </a:r>
          </a:p>
          <a:p>
            <a:pPr marL="0" indent="0">
              <a:buNone/>
            </a:pPr>
            <a:r>
              <a:rPr lang="en-US" dirty="0" smtClean="0"/>
              <a:t>Assertiveness is linked to self esteem and is considered an important communication skill.  </a:t>
            </a:r>
          </a:p>
          <a:p>
            <a:pPr marL="0" indent="0">
              <a:buNone/>
            </a:pPr>
            <a:r>
              <a:rPr lang="en-US" dirty="0" smtClean="0"/>
              <a:t>A person communicates assertively by not being afraid to speak his or her mind or trying to influence others, but doing so in a way that respects the personal boundaries of others. They are also willing to defend themselves against aggressive incursions. </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32</a:t>
            </a:fld>
            <a:endParaRPr lang="en-AU"/>
          </a:p>
        </p:txBody>
      </p:sp>
    </p:spTree>
    <p:extLst>
      <p:ext uri="{BB962C8B-B14F-4D97-AF65-F5344CB8AC3E}">
        <p14:creationId xmlns:p14="http://schemas.microsoft.com/office/powerpoint/2010/main" val="3652747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Workplace Scenario</a:t>
            </a:r>
          </a:p>
        </p:txBody>
      </p:sp>
      <p:sp>
        <p:nvSpPr>
          <p:cNvPr id="5" name="Rectangle 3"/>
          <p:cNvSpPr>
            <a:spLocks noGrp="1" noChangeArrowheads="1"/>
          </p:cNvSpPr>
          <p:nvPr>
            <p:ph idx="1"/>
          </p:nvPr>
        </p:nvSpPr>
        <p:spPr/>
        <p:txBody>
          <a:bodyPr/>
          <a:lstStyle/>
          <a:p>
            <a:r>
              <a:rPr lang="en-US" dirty="0" smtClean="0"/>
              <a:t>Your supervisor approaches you to work overtime this weekend. However, you have already made plans to watch your child play in his sporting grand final.</a:t>
            </a:r>
          </a:p>
          <a:p>
            <a:r>
              <a:rPr lang="en-US" dirty="0" smtClean="0"/>
              <a:t>Your supervisor explains that to meet a client request, an urgent job needs to be completed this weekend.  </a:t>
            </a:r>
          </a:p>
          <a:p>
            <a:r>
              <a:rPr lang="en-US" dirty="0" smtClean="0"/>
              <a:t>You are his best worker and he really needs you to work this weekend.</a:t>
            </a:r>
          </a:p>
          <a:p>
            <a:r>
              <a:rPr lang="en-US" dirty="0" smtClean="0"/>
              <a:t>Will you work?</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33</a:t>
            </a:fld>
            <a:endParaRPr lang="en-AU"/>
          </a:p>
        </p:txBody>
      </p:sp>
    </p:spTree>
    <p:extLst>
      <p:ext uri="{BB962C8B-B14F-4D97-AF65-F5344CB8AC3E}">
        <p14:creationId xmlns:p14="http://schemas.microsoft.com/office/powerpoint/2010/main" val="42280992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Negotiation</a:t>
            </a:r>
          </a:p>
        </p:txBody>
      </p:sp>
      <p:sp>
        <p:nvSpPr>
          <p:cNvPr id="5" name="Rectangle 3"/>
          <p:cNvSpPr>
            <a:spLocks noGrp="1" noChangeArrowheads="1"/>
          </p:cNvSpPr>
          <p:nvPr>
            <p:ph idx="1"/>
          </p:nvPr>
        </p:nvSpPr>
        <p:spPr/>
        <p:txBody>
          <a:bodyPr/>
          <a:lstStyle/>
          <a:p>
            <a:r>
              <a:rPr lang="en-US" dirty="0" smtClean="0"/>
              <a:t>Negotiation is the process of securing an agreement between parties with different needs and goals.</a:t>
            </a:r>
          </a:p>
          <a:p>
            <a:r>
              <a:rPr lang="en-US" dirty="0" smtClean="0"/>
              <a:t>Negotiation is a basic human activity. All employees, including middle managers and senior executives are called upon to negotiate, almost on a daily basis. More often than not, however, this is done intuitively or on an ad-hoc basis rather than by following a planned, proven strategy.</a:t>
            </a:r>
          </a:p>
          <a:p>
            <a:r>
              <a:rPr lang="en-US" dirty="0" smtClean="0"/>
              <a:t>Negotiation is a planned sequence of events that requires strategy, sound interpersonal skills, emotional intelligence and patience. Preparation is probably the single most important part of successful negotiations. </a:t>
            </a:r>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34</a:t>
            </a:fld>
            <a:endParaRPr lang="en-AU"/>
          </a:p>
        </p:txBody>
      </p:sp>
    </p:spTree>
    <p:extLst>
      <p:ext uri="{BB962C8B-B14F-4D97-AF65-F5344CB8AC3E}">
        <p14:creationId xmlns:p14="http://schemas.microsoft.com/office/powerpoint/2010/main" val="2164940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Successful Negotiation</a:t>
            </a:r>
          </a:p>
        </p:txBody>
      </p:sp>
      <p:sp>
        <p:nvSpPr>
          <p:cNvPr id="5" name="Rectangle 3"/>
          <p:cNvSpPr>
            <a:spLocks noGrp="1" noChangeArrowheads="1"/>
          </p:cNvSpPr>
          <p:nvPr>
            <p:ph idx="1"/>
          </p:nvPr>
        </p:nvSpPr>
        <p:spPr/>
        <p:txBody>
          <a:bodyPr/>
          <a:lstStyle/>
          <a:p>
            <a:r>
              <a:rPr lang="en-US" dirty="0" smtClean="0"/>
              <a:t>Successful negotiators have a positive vision of their success. </a:t>
            </a:r>
          </a:p>
          <a:p>
            <a:r>
              <a:rPr lang="en-US" dirty="0" smtClean="0"/>
              <a:t>They fully understand their subject matter and have a firm grasp of the negotiation process. In addition, they can also read people very well.</a:t>
            </a:r>
          </a:p>
          <a:p>
            <a:r>
              <a:rPr lang="en-US" dirty="0" smtClean="0"/>
              <a:t>Accomplished negotiators know not only their own personal negotiation style, but also their counterpart’s preferred negotiation style - and they use this knowledge to build a stronger relationship that will help achieve their goals. </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35</a:t>
            </a:fld>
            <a:endParaRPr lang="en-AU"/>
          </a:p>
        </p:txBody>
      </p:sp>
    </p:spTree>
    <p:extLst>
      <p:ext uri="{BB962C8B-B14F-4D97-AF65-F5344CB8AC3E}">
        <p14:creationId xmlns:p14="http://schemas.microsoft.com/office/powerpoint/2010/main" val="3799292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Negotiation Strategies</a:t>
            </a:r>
          </a:p>
        </p:txBody>
      </p:sp>
      <p:sp>
        <p:nvSpPr>
          <p:cNvPr id="5" name="Rectangle 3"/>
          <p:cNvSpPr>
            <a:spLocks noGrp="1" noChangeArrowheads="1"/>
          </p:cNvSpPr>
          <p:nvPr>
            <p:ph idx="1"/>
          </p:nvPr>
        </p:nvSpPr>
        <p:spPr/>
        <p:txBody>
          <a:bodyPr/>
          <a:lstStyle/>
          <a:p>
            <a:r>
              <a:rPr lang="en-US" dirty="0" smtClean="0"/>
              <a:t>Win / lose</a:t>
            </a:r>
          </a:p>
          <a:p>
            <a:r>
              <a:rPr lang="en-US" dirty="0" smtClean="0"/>
              <a:t>Win / win</a:t>
            </a:r>
          </a:p>
          <a:p>
            <a:r>
              <a:rPr lang="en-US" dirty="0" smtClean="0"/>
              <a:t>Lose / win</a:t>
            </a:r>
          </a:p>
          <a:p>
            <a:r>
              <a:rPr lang="en-US" dirty="0" smtClean="0"/>
              <a:t>Lose / lose.</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36</a:t>
            </a:fld>
            <a:endParaRPr lang="en-AU"/>
          </a:p>
        </p:txBody>
      </p:sp>
    </p:spTree>
    <p:extLst>
      <p:ext uri="{BB962C8B-B14F-4D97-AF65-F5344CB8AC3E}">
        <p14:creationId xmlns:p14="http://schemas.microsoft.com/office/powerpoint/2010/main" val="36078151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Written Communication</a:t>
            </a:r>
          </a:p>
        </p:txBody>
      </p:sp>
      <p:sp>
        <p:nvSpPr>
          <p:cNvPr id="5" name="Rectangle 3"/>
          <p:cNvSpPr>
            <a:spLocks noGrp="1" noChangeArrowheads="1"/>
          </p:cNvSpPr>
          <p:nvPr>
            <p:ph type="body" sz="half" idx="2"/>
          </p:nvPr>
        </p:nvSpPr>
        <p:spPr/>
        <p:txBody>
          <a:bodyPr/>
          <a:lstStyle/>
          <a:p>
            <a:r>
              <a:rPr lang="en-AU" dirty="0"/>
              <a:t>Forms and documentation</a:t>
            </a:r>
          </a:p>
          <a:p>
            <a:r>
              <a:rPr lang="en-AU" dirty="0"/>
              <a:t>Statistics</a:t>
            </a:r>
          </a:p>
          <a:p>
            <a:r>
              <a:rPr lang="en-AU" dirty="0"/>
              <a:t>Reports – annual, </a:t>
            </a:r>
            <a:r>
              <a:rPr lang="en-AU" dirty="0" smtClean="0"/>
              <a:t/>
            </a:r>
            <a:br>
              <a:rPr lang="en-AU" dirty="0" smtClean="0"/>
            </a:br>
            <a:r>
              <a:rPr lang="en-AU" dirty="0" smtClean="0"/>
              <a:t>end </a:t>
            </a:r>
            <a:r>
              <a:rPr lang="en-AU" dirty="0"/>
              <a:t>of month</a:t>
            </a:r>
          </a:p>
          <a:p>
            <a:r>
              <a:rPr lang="en-AU" dirty="0"/>
              <a:t>Emails</a:t>
            </a:r>
          </a:p>
          <a:p>
            <a:r>
              <a:rPr lang="en-AU" dirty="0"/>
              <a:t>Posters</a:t>
            </a:r>
          </a:p>
          <a:p>
            <a:r>
              <a:rPr lang="en-AU" dirty="0"/>
              <a:t>Incident </a:t>
            </a:r>
            <a:r>
              <a:rPr lang="en-AU" dirty="0" smtClean="0"/>
              <a:t>reports</a:t>
            </a:r>
          </a:p>
        </p:txBody>
      </p:sp>
      <p:sp>
        <p:nvSpPr>
          <p:cNvPr id="4" name="Slide Number Placeholder 3"/>
          <p:cNvSpPr>
            <a:spLocks noGrp="1"/>
          </p:cNvSpPr>
          <p:nvPr>
            <p:ph type="sldNum" sz="quarter" idx="10"/>
          </p:nvPr>
        </p:nvSpPr>
        <p:spPr/>
        <p:txBody>
          <a:bodyPr/>
          <a:lstStyle/>
          <a:p>
            <a:fld id="{65DB8DF4-6AFD-4037-92D2-C390D3177DD7}" type="slidenum">
              <a:rPr lang="en-AU" smtClean="0"/>
              <a:pPr/>
              <a:t>37</a:t>
            </a:fld>
            <a:endParaRPr lang="en-AU"/>
          </a:p>
        </p:txBody>
      </p:sp>
      <p:sp>
        <p:nvSpPr>
          <p:cNvPr id="14" name="Rectangle 3"/>
          <p:cNvSpPr txBox="1">
            <a:spLocks noChangeArrowheads="1"/>
          </p:cNvSpPr>
          <p:nvPr/>
        </p:nvSpPr>
        <p:spPr bwMode="auto">
          <a:xfrm>
            <a:off x="1835696" y="1700808"/>
            <a:ext cx="3394720" cy="4425355"/>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a:lstStyle>
          <a:p>
            <a:r>
              <a:rPr lang="en-AU" kern="0" dirty="0" smtClean="0"/>
              <a:t>Meeting minutes</a:t>
            </a:r>
          </a:p>
          <a:p>
            <a:r>
              <a:rPr lang="en-AU" kern="0" dirty="0" smtClean="0"/>
              <a:t>Memos</a:t>
            </a:r>
          </a:p>
          <a:p>
            <a:r>
              <a:rPr lang="en-AU" kern="0" dirty="0" smtClean="0"/>
              <a:t>Letters</a:t>
            </a:r>
          </a:p>
          <a:p>
            <a:r>
              <a:rPr lang="en-AU" kern="0" dirty="0" smtClean="0"/>
              <a:t>Job hazard analysis / Risk assessments</a:t>
            </a:r>
          </a:p>
          <a:p>
            <a:r>
              <a:rPr lang="en-AU" kern="0" dirty="0" smtClean="0"/>
              <a:t>Procedures</a:t>
            </a:r>
          </a:p>
          <a:p>
            <a:r>
              <a:rPr lang="en-AU" kern="0" dirty="0" smtClean="0"/>
              <a:t>Newsletters</a:t>
            </a:r>
          </a:p>
        </p:txBody>
      </p:sp>
    </p:spTree>
    <p:extLst>
      <p:ext uri="{BB962C8B-B14F-4D97-AF65-F5344CB8AC3E}">
        <p14:creationId xmlns:p14="http://schemas.microsoft.com/office/powerpoint/2010/main" val="10025007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Written Communication</a:t>
            </a:r>
          </a:p>
        </p:txBody>
      </p:sp>
      <p:sp>
        <p:nvSpPr>
          <p:cNvPr id="5" name="Rectangle 3"/>
          <p:cNvSpPr>
            <a:spLocks noGrp="1" noChangeArrowheads="1"/>
          </p:cNvSpPr>
          <p:nvPr>
            <p:ph idx="1"/>
          </p:nvPr>
        </p:nvSpPr>
        <p:spPr/>
        <p:txBody>
          <a:bodyPr/>
          <a:lstStyle/>
          <a:p>
            <a:r>
              <a:rPr lang="en-US" dirty="0" smtClean="0"/>
              <a:t>The use of plain English when writing will help you communicate your message effectively and efficiently. Technical writing is difficult to understand. Many writers use complex words and sentence constructions. While this might make the writer feel important and knowledgeable, it only confuses readers.</a:t>
            </a:r>
          </a:p>
          <a:p>
            <a:r>
              <a:rPr lang="en-US" dirty="0" smtClean="0"/>
              <a:t>It is not reasonable to think that the words you use mean the same thing to your readers as they do to you.</a:t>
            </a:r>
          </a:p>
          <a:p>
            <a:r>
              <a:rPr lang="en-US" dirty="0" smtClean="0"/>
              <a:t>Unless the message is in plain English, the consequences can be confusion, misunderstandings, inefficiency and work having to be redone.</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38</a:t>
            </a:fld>
            <a:endParaRPr lang="en-AU"/>
          </a:p>
        </p:txBody>
      </p:sp>
    </p:spTree>
    <p:extLst>
      <p:ext uri="{BB962C8B-B14F-4D97-AF65-F5344CB8AC3E}">
        <p14:creationId xmlns:p14="http://schemas.microsoft.com/office/powerpoint/2010/main" val="28377037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Written Communication</a:t>
            </a:r>
          </a:p>
        </p:txBody>
      </p:sp>
      <p:sp>
        <p:nvSpPr>
          <p:cNvPr id="5" name="Rectangle 3"/>
          <p:cNvSpPr>
            <a:spLocks noGrp="1" noChangeArrowheads="1"/>
          </p:cNvSpPr>
          <p:nvPr>
            <p:ph idx="1"/>
          </p:nvPr>
        </p:nvSpPr>
        <p:spPr/>
        <p:txBody>
          <a:bodyPr/>
          <a:lstStyle/>
          <a:p>
            <a:pPr marL="0" indent="0">
              <a:buNone/>
            </a:pPr>
            <a:r>
              <a:rPr lang="en-US" dirty="0" smtClean="0"/>
              <a:t>7 characteristics of effective written communications are:</a:t>
            </a:r>
          </a:p>
          <a:p>
            <a:pPr marL="457200" indent="-457200">
              <a:buFont typeface="+mj-lt"/>
              <a:buAutoNum type="arabicPeriod"/>
            </a:pPr>
            <a:r>
              <a:rPr lang="en-US" dirty="0" smtClean="0"/>
              <a:t>Clear – readable, logical and unambiguous</a:t>
            </a:r>
          </a:p>
          <a:p>
            <a:pPr marL="457200" indent="-457200">
              <a:buFont typeface="+mj-lt"/>
              <a:buAutoNum type="arabicPeriod"/>
            </a:pPr>
            <a:r>
              <a:rPr lang="en-US" dirty="0" smtClean="0"/>
              <a:t>Complete – contains all necessary details</a:t>
            </a:r>
          </a:p>
          <a:p>
            <a:pPr marL="457200" indent="-457200">
              <a:buFont typeface="+mj-lt"/>
              <a:buAutoNum type="arabicPeriod"/>
            </a:pPr>
            <a:r>
              <a:rPr lang="en-US" dirty="0" smtClean="0"/>
              <a:t>Concise – has no more detail than is necessary</a:t>
            </a:r>
          </a:p>
          <a:p>
            <a:pPr marL="457200" indent="-457200">
              <a:buFont typeface="+mj-lt"/>
              <a:buAutoNum type="arabicPeriod"/>
            </a:pPr>
            <a:r>
              <a:rPr lang="en-US" dirty="0" smtClean="0"/>
              <a:t>Considerate – aware of the reader</a:t>
            </a:r>
          </a:p>
          <a:p>
            <a:pPr marL="457200" indent="-457200">
              <a:buFont typeface="+mj-lt"/>
              <a:buAutoNum type="arabicPeriod"/>
            </a:pPr>
            <a:r>
              <a:rPr lang="en-US" dirty="0" smtClean="0"/>
              <a:t>Courteous – tactful and sensitive</a:t>
            </a:r>
          </a:p>
          <a:p>
            <a:pPr marL="457200" indent="-457200">
              <a:buFont typeface="+mj-lt"/>
              <a:buAutoNum type="arabicPeriod"/>
            </a:pPr>
            <a:r>
              <a:rPr lang="en-US" dirty="0" smtClean="0"/>
              <a:t>Concrete – not vague or abstract</a:t>
            </a:r>
          </a:p>
          <a:p>
            <a:pPr marL="457200" indent="-457200">
              <a:buFont typeface="+mj-lt"/>
              <a:buAutoNum type="arabicPeriod"/>
            </a:pPr>
            <a:r>
              <a:rPr lang="en-US" dirty="0" smtClean="0"/>
              <a:t>Correct – in details, grammar and spelling</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39</a:t>
            </a:fld>
            <a:endParaRPr lang="en-AU"/>
          </a:p>
        </p:txBody>
      </p:sp>
    </p:spTree>
    <p:extLst>
      <p:ext uri="{BB962C8B-B14F-4D97-AF65-F5344CB8AC3E}">
        <p14:creationId xmlns:p14="http://schemas.microsoft.com/office/powerpoint/2010/main" val="164227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Creative Commons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1440160"/>
          </a:xfrm>
        </p:spPr>
        <p:txBody>
          <a:bodyPr/>
          <a:lstStyle/>
          <a:p>
            <a:endParaRPr lang="en-AU" sz="1800" dirty="0" smtClean="0"/>
          </a:p>
          <a:p>
            <a:endParaRPr lang="en-AU" sz="1800" dirty="0"/>
          </a:p>
          <a:p>
            <a:endParaRPr lang="en-AU" sz="1800" dirty="0" smtClean="0"/>
          </a:p>
          <a:p>
            <a:pPr marL="0" indent="0">
              <a:buNone/>
            </a:pPr>
            <a:r>
              <a:rPr lang="en-AU" sz="1800" dirty="0" smtClean="0"/>
              <a:t>This </a:t>
            </a:r>
            <a:r>
              <a:rPr lang="en-AU" sz="1800" dirty="0"/>
              <a:t>creative commons licence allows you to copy, communicate </a:t>
            </a:r>
            <a:r>
              <a:rPr lang="en-AU" sz="1800" dirty="0" smtClean="0"/>
              <a:t>and or </a:t>
            </a:r>
            <a:r>
              <a:rPr lang="en-AU" sz="1800" dirty="0"/>
              <a:t>adapt </a:t>
            </a:r>
            <a:r>
              <a:rPr lang="en-AU" sz="1800" dirty="0" smtClean="0"/>
              <a:t>our </a:t>
            </a:r>
            <a:r>
              <a:rPr lang="en-AU" sz="1800" dirty="0"/>
              <a:t>work for non-commercial </a:t>
            </a:r>
            <a:r>
              <a:rPr lang="en-AU" sz="1800" dirty="0" smtClean="0"/>
              <a:t>purposes only, </a:t>
            </a:r>
            <a:r>
              <a:rPr lang="en-AU" sz="1800" dirty="0"/>
              <a:t>as long as you attribute the work to Mining and Quarrying Occupational Health and Safety Committee and abide by all the other licence terms </a:t>
            </a:r>
            <a:r>
              <a:rPr lang="en-AU" sz="1800" dirty="0" smtClean="0"/>
              <a:t>therein.</a:t>
            </a:r>
          </a:p>
          <a:p>
            <a:pPr marL="0" indent="0">
              <a:buNone/>
            </a:pPr>
            <a:endParaRPr lang="en-AU" sz="1800" dirty="0" smtClean="0"/>
          </a:p>
          <a:p>
            <a:pPr marL="0" indent="0">
              <a:buNone/>
            </a:pPr>
            <a:endParaRPr lang="en-AU" sz="1800" dirty="0"/>
          </a:p>
          <a:p>
            <a:pPr marL="0" indent="0" algn="r">
              <a:buNone/>
            </a:pPr>
            <a:endParaRPr lang="en-AU" sz="1800" dirty="0" smtClean="0"/>
          </a:p>
        </p:txBody>
      </p:sp>
      <p:sp>
        <p:nvSpPr>
          <p:cNvPr id="4" name="Slide Number Placeholder 3"/>
          <p:cNvSpPr>
            <a:spLocks noGrp="1"/>
          </p:cNvSpPr>
          <p:nvPr>
            <p:ph type="sldNum" sz="quarter" idx="10"/>
          </p:nvPr>
        </p:nvSpPr>
        <p:spPr/>
        <p:txBody>
          <a:bodyPr/>
          <a:lstStyle/>
          <a:p>
            <a:fld id="{5B1B3FAE-BC05-4C54-B68F-0E1A88C46634}" type="slidenum">
              <a:rPr lang="en-AU" smtClean="0"/>
              <a:pPr/>
              <a:t>4</a:t>
            </a:fld>
            <a:endParaRPr lang="en-AU"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628800"/>
            <a:ext cx="6135687" cy="103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3122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Assertiveness</a:t>
            </a:r>
          </a:p>
        </p:txBody>
      </p:sp>
      <p:sp>
        <p:nvSpPr>
          <p:cNvPr id="5" name="Rectangle 3"/>
          <p:cNvSpPr>
            <a:spLocks noGrp="1" noChangeArrowheads="1"/>
          </p:cNvSpPr>
          <p:nvPr>
            <p:ph idx="1"/>
          </p:nvPr>
        </p:nvSpPr>
        <p:spPr>
          <a:xfrm>
            <a:off x="1835696" y="1700808"/>
            <a:ext cx="6696744" cy="4776192"/>
          </a:xfrm>
        </p:spPr>
        <p:txBody>
          <a:bodyPr/>
          <a:lstStyle/>
          <a:p>
            <a:pPr marL="0" indent="0">
              <a:buNone/>
            </a:pPr>
            <a:r>
              <a:rPr lang="en-US" dirty="0" smtClean="0"/>
              <a:t>The seven characteristics of effective written communications are achieved through appropriate use of six components of writing style:</a:t>
            </a:r>
          </a:p>
          <a:p>
            <a:r>
              <a:rPr lang="en-US" dirty="0" smtClean="0"/>
              <a:t>The words (language) you use</a:t>
            </a:r>
          </a:p>
          <a:p>
            <a:r>
              <a:rPr lang="en-US" dirty="0" smtClean="0"/>
              <a:t>The sentences you write</a:t>
            </a:r>
          </a:p>
          <a:p>
            <a:r>
              <a:rPr lang="en-US" dirty="0" smtClean="0"/>
              <a:t>The paragraphs you construct</a:t>
            </a:r>
          </a:p>
          <a:p>
            <a:r>
              <a:rPr lang="en-US" dirty="0" smtClean="0"/>
              <a:t>The rhythm or flow you achieve</a:t>
            </a:r>
          </a:p>
          <a:p>
            <a:r>
              <a:rPr lang="en-US" dirty="0" smtClean="0"/>
              <a:t>The tone you adopt</a:t>
            </a:r>
          </a:p>
          <a:p>
            <a:r>
              <a:rPr lang="en-US" dirty="0" smtClean="0"/>
              <a:t>The layout or format of your document.</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40</a:t>
            </a:fld>
            <a:endParaRPr lang="en-AU"/>
          </a:p>
        </p:txBody>
      </p:sp>
    </p:spTree>
    <p:extLst>
      <p:ext uri="{BB962C8B-B14F-4D97-AF65-F5344CB8AC3E}">
        <p14:creationId xmlns:p14="http://schemas.microsoft.com/office/powerpoint/2010/main" val="29450743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Language</a:t>
            </a:r>
          </a:p>
        </p:txBody>
      </p:sp>
      <p:sp>
        <p:nvSpPr>
          <p:cNvPr id="5" name="Rectangle 3"/>
          <p:cNvSpPr>
            <a:spLocks noGrp="1" noChangeArrowheads="1"/>
          </p:cNvSpPr>
          <p:nvPr>
            <p:ph idx="1"/>
          </p:nvPr>
        </p:nvSpPr>
        <p:spPr/>
        <p:txBody>
          <a:bodyPr/>
          <a:lstStyle/>
          <a:p>
            <a:r>
              <a:rPr lang="en-US" dirty="0" smtClean="0"/>
              <a:t>Use simple language</a:t>
            </a:r>
          </a:p>
          <a:p>
            <a:r>
              <a:rPr lang="en-US" dirty="0" smtClean="0"/>
              <a:t>Remove unnecessary words</a:t>
            </a:r>
          </a:p>
          <a:p>
            <a:r>
              <a:rPr lang="en-US" dirty="0" smtClean="0"/>
              <a:t>Choose concrete language</a:t>
            </a:r>
          </a:p>
          <a:p>
            <a:r>
              <a:rPr lang="en-US" dirty="0" smtClean="0"/>
              <a:t>Avoid technical jargon</a:t>
            </a:r>
          </a:p>
          <a:p>
            <a:r>
              <a:rPr lang="en-US" dirty="0" smtClean="0"/>
              <a:t>Choose non discriminatory and inclusive language </a:t>
            </a:r>
            <a:br>
              <a:rPr lang="en-US" dirty="0" smtClean="0"/>
            </a:br>
            <a:r>
              <a:rPr lang="en-US" dirty="0" smtClean="0"/>
              <a:t>– no racial or religious jokes, no sexist comments.</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41</a:t>
            </a:fld>
            <a:endParaRPr lang="en-AU"/>
          </a:p>
        </p:txBody>
      </p:sp>
    </p:spTree>
    <p:extLst>
      <p:ext uri="{BB962C8B-B14F-4D97-AF65-F5344CB8AC3E}">
        <p14:creationId xmlns:p14="http://schemas.microsoft.com/office/powerpoint/2010/main" val="19121621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Sentences and Paragraphs</a:t>
            </a:r>
          </a:p>
        </p:txBody>
      </p:sp>
      <p:sp>
        <p:nvSpPr>
          <p:cNvPr id="5" name="Rectangle 3"/>
          <p:cNvSpPr>
            <a:spLocks noGrp="1" noChangeArrowheads="1"/>
          </p:cNvSpPr>
          <p:nvPr>
            <p:ph idx="1"/>
          </p:nvPr>
        </p:nvSpPr>
        <p:spPr/>
        <p:txBody>
          <a:bodyPr/>
          <a:lstStyle/>
          <a:p>
            <a:r>
              <a:rPr lang="en-US" dirty="0" smtClean="0"/>
              <a:t>Simple sentences one idea per sentence</a:t>
            </a:r>
          </a:p>
          <a:p>
            <a:r>
              <a:rPr lang="en-US" dirty="0" smtClean="0"/>
              <a:t>Short sentences</a:t>
            </a:r>
          </a:p>
          <a:p>
            <a:r>
              <a:rPr lang="en-US" dirty="0" smtClean="0"/>
              <a:t>Punctuation</a:t>
            </a:r>
          </a:p>
          <a:p>
            <a:r>
              <a:rPr lang="en-US" dirty="0" smtClean="0"/>
              <a:t>Spell check</a:t>
            </a:r>
          </a:p>
          <a:p>
            <a:r>
              <a:rPr lang="en-US" dirty="0" smtClean="0"/>
              <a:t>Acronyms and abbreviations</a:t>
            </a:r>
          </a:p>
          <a:p>
            <a:r>
              <a:rPr lang="en-US" dirty="0" smtClean="0"/>
              <a:t>Paragraphs group a set of ideas</a:t>
            </a:r>
          </a:p>
          <a:p>
            <a:r>
              <a:rPr lang="en-US" dirty="0" smtClean="0"/>
              <a:t>Paragraphs should have at least 2 sentences</a:t>
            </a:r>
          </a:p>
          <a:p>
            <a:r>
              <a:rPr lang="en-US" dirty="0" smtClean="0"/>
              <a:t>Separate paragraphs by a double line spacing.</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42</a:t>
            </a:fld>
            <a:endParaRPr lang="en-AU"/>
          </a:p>
        </p:txBody>
      </p:sp>
    </p:spTree>
    <p:extLst>
      <p:ext uri="{BB962C8B-B14F-4D97-AF65-F5344CB8AC3E}">
        <p14:creationId xmlns:p14="http://schemas.microsoft.com/office/powerpoint/2010/main" val="11296998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Review the written communication</a:t>
            </a:r>
          </a:p>
        </p:txBody>
      </p:sp>
      <p:sp>
        <p:nvSpPr>
          <p:cNvPr id="5" name="Rectangle 3"/>
          <p:cNvSpPr>
            <a:spLocks noGrp="1" noChangeArrowheads="1"/>
          </p:cNvSpPr>
          <p:nvPr>
            <p:ph idx="1"/>
          </p:nvPr>
        </p:nvSpPr>
        <p:spPr/>
        <p:txBody>
          <a:bodyPr/>
          <a:lstStyle/>
          <a:p>
            <a:pPr marL="0" indent="0">
              <a:buNone/>
            </a:pPr>
            <a:r>
              <a:rPr lang="en-US" dirty="0" smtClean="0"/>
              <a:t>Check written communication prior to sending to ensure:</a:t>
            </a:r>
          </a:p>
          <a:p>
            <a:r>
              <a:rPr lang="en-US" dirty="0"/>
              <a:t>A</a:t>
            </a:r>
            <a:r>
              <a:rPr lang="en-US" dirty="0" smtClean="0"/>
              <a:t>ccuracy</a:t>
            </a:r>
          </a:p>
          <a:p>
            <a:r>
              <a:rPr lang="en-US" dirty="0"/>
              <a:t>C</a:t>
            </a:r>
            <a:r>
              <a:rPr lang="en-US" dirty="0" smtClean="0"/>
              <a:t>lear purpose for receiver</a:t>
            </a:r>
          </a:p>
          <a:p>
            <a:r>
              <a:rPr lang="en-US" dirty="0" smtClean="0"/>
              <a:t>It is well set out</a:t>
            </a:r>
          </a:p>
          <a:p>
            <a:r>
              <a:rPr lang="en-US" dirty="0"/>
              <a:t>I</a:t>
            </a:r>
            <a:r>
              <a:rPr lang="en-US" dirty="0" smtClean="0"/>
              <a:t>t is easy to read</a:t>
            </a:r>
          </a:p>
          <a:p>
            <a:r>
              <a:rPr lang="en-US" dirty="0"/>
              <a:t>I</a:t>
            </a:r>
            <a:r>
              <a:rPr lang="en-US" dirty="0" smtClean="0"/>
              <a:t>t conveys your ideas as you intended</a:t>
            </a:r>
          </a:p>
          <a:p>
            <a:r>
              <a:rPr lang="en-US" dirty="0" smtClean="0"/>
              <a:t>The tone is appropriate</a:t>
            </a:r>
          </a:p>
          <a:p>
            <a:r>
              <a:rPr lang="en-US" dirty="0"/>
              <a:t>I</a:t>
            </a:r>
            <a:r>
              <a:rPr lang="en-US" dirty="0" smtClean="0"/>
              <a:t>t is being sent to correct person</a:t>
            </a:r>
          </a:p>
          <a:p>
            <a:r>
              <a:rPr lang="en-US" dirty="0"/>
              <a:t>C</a:t>
            </a:r>
            <a:r>
              <a:rPr lang="en-US" dirty="0" smtClean="0"/>
              <a:t>ontact details are provided.</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43</a:t>
            </a:fld>
            <a:endParaRPr lang="en-AU"/>
          </a:p>
        </p:txBody>
      </p:sp>
    </p:spTree>
    <p:extLst>
      <p:ext uri="{BB962C8B-B14F-4D97-AF65-F5344CB8AC3E}">
        <p14:creationId xmlns:p14="http://schemas.microsoft.com/office/powerpoint/2010/main" val="8556419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How Many F’s</a:t>
            </a:r>
          </a:p>
        </p:txBody>
      </p:sp>
      <p:sp>
        <p:nvSpPr>
          <p:cNvPr id="5" name="Rectangle 3"/>
          <p:cNvSpPr>
            <a:spLocks noGrp="1" noChangeArrowheads="1"/>
          </p:cNvSpPr>
          <p:nvPr>
            <p:ph idx="1"/>
          </p:nvPr>
        </p:nvSpPr>
        <p:spPr/>
        <p:txBody>
          <a:bodyPr/>
          <a:lstStyle/>
          <a:p>
            <a:r>
              <a:rPr lang="en-US" dirty="0" smtClean="0"/>
              <a:t>The soldiers of the first fleet were brave and fearless </a:t>
            </a:r>
            <a:br>
              <a:rPr lang="en-US" dirty="0" smtClean="0"/>
            </a:br>
            <a:r>
              <a:rPr lang="en-US" dirty="0" smtClean="0"/>
              <a:t>as they fought all of the forces of nature when facing </a:t>
            </a:r>
            <a:br>
              <a:rPr lang="en-US" dirty="0" smtClean="0"/>
            </a:br>
            <a:r>
              <a:rPr lang="en-US" dirty="0" smtClean="0"/>
              <a:t>the fierce storm off the coast of Australia.</a:t>
            </a:r>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44</a:t>
            </a:fld>
            <a:endParaRPr lang="en-AU"/>
          </a:p>
        </p:txBody>
      </p:sp>
      <p:sp>
        <p:nvSpPr>
          <p:cNvPr id="3" name="Rectangle 2"/>
          <p:cNvSpPr/>
          <p:nvPr/>
        </p:nvSpPr>
        <p:spPr>
          <a:xfrm>
            <a:off x="1979712" y="3068960"/>
            <a:ext cx="6696744" cy="2308324"/>
          </a:xfrm>
          <a:prstGeom prst="rect">
            <a:avLst/>
          </a:prstGeom>
        </p:spPr>
        <p:txBody>
          <a:bodyPr wrap="square">
            <a:spAutoFit/>
          </a:bodyPr>
          <a:lstStyle/>
          <a:p>
            <a:pPr lvl="0" defTabSz="449263" eaLnBrk="1" hangingPunct="1">
              <a:spcBef>
                <a:spcPts val="800"/>
              </a:spcBef>
              <a:spcAft>
                <a:spcPts val="200"/>
              </a:spcAft>
              <a:buClr>
                <a:srgbClr val="CC6600"/>
              </a:buClr>
              <a:buSzPct val="100000"/>
            </a:pPr>
            <a:r>
              <a:rPr lang="en-US" altLang="en-US" b="1" dirty="0">
                <a:solidFill>
                  <a:srgbClr val="000000"/>
                </a:solidFill>
                <a:latin typeface="Arial" charset="0"/>
              </a:rPr>
              <a:t>The soldiers o</a:t>
            </a:r>
            <a:r>
              <a:rPr lang="en-US" altLang="en-US" b="1" dirty="0">
                <a:solidFill>
                  <a:schemeClr val="accent1"/>
                </a:solidFill>
                <a:latin typeface="Arial" charset="0"/>
              </a:rPr>
              <a:t>f</a:t>
            </a:r>
            <a:r>
              <a:rPr lang="en-US" altLang="en-US" b="1" dirty="0">
                <a:solidFill>
                  <a:srgbClr val="000000"/>
                </a:solidFill>
                <a:latin typeface="Arial" charset="0"/>
              </a:rPr>
              <a:t> </a:t>
            </a:r>
            <a:r>
              <a:rPr lang="en-US" altLang="en-US" b="1" dirty="0" smtClean="0">
                <a:solidFill>
                  <a:srgbClr val="000000"/>
                </a:solidFill>
                <a:latin typeface="Arial" charset="0"/>
              </a:rPr>
              <a:t>the </a:t>
            </a:r>
            <a:r>
              <a:rPr lang="en-US" altLang="en-US" b="1" dirty="0">
                <a:solidFill>
                  <a:schemeClr val="accent1"/>
                </a:solidFill>
                <a:latin typeface="Arial" charset="0"/>
              </a:rPr>
              <a:t>f</a:t>
            </a:r>
            <a:r>
              <a:rPr lang="en-US" altLang="en-US" b="1" dirty="0">
                <a:solidFill>
                  <a:srgbClr val="000000"/>
                </a:solidFill>
                <a:latin typeface="Arial" charset="0"/>
              </a:rPr>
              <a:t>irst </a:t>
            </a:r>
            <a:r>
              <a:rPr lang="en-US" altLang="en-US" b="1" dirty="0">
                <a:solidFill>
                  <a:schemeClr val="accent1"/>
                </a:solidFill>
                <a:latin typeface="Arial" charset="0"/>
              </a:rPr>
              <a:t>f</a:t>
            </a:r>
            <a:r>
              <a:rPr lang="en-US" altLang="en-US" b="1" dirty="0">
                <a:solidFill>
                  <a:srgbClr val="000000"/>
                </a:solidFill>
                <a:latin typeface="Arial" charset="0"/>
              </a:rPr>
              <a:t>leet were brave </a:t>
            </a:r>
            <a:r>
              <a:rPr lang="en-US" altLang="en-US" b="1" dirty="0" smtClean="0">
                <a:solidFill>
                  <a:srgbClr val="000000"/>
                </a:solidFill>
                <a:latin typeface="Arial" charset="0"/>
              </a:rPr>
              <a:t/>
            </a:r>
            <a:br>
              <a:rPr lang="en-US" altLang="en-US" b="1" dirty="0" smtClean="0">
                <a:solidFill>
                  <a:srgbClr val="000000"/>
                </a:solidFill>
                <a:latin typeface="Arial" charset="0"/>
              </a:rPr>
            </a:br>
            <a:r>
              <a:rPr lang="en-US" altLang="en-US" b="1" dirty="0" smtClean="0">
                <a:solidFill>
                  <a:srgbClr val="000000"/>
                </a:solidFill>
                <a:latin typeface="Arial" charset="0"/>
              </a:rPr>
              <a:t>and </a:t>
            </a:r>
            <a:r>
              <a:rPr lang="en-US" altLang="en-US" b="1" dirty="0">
                <a:solidFill>
                  <a:schemeClr val="accent1"/>
                </a:solidFill>
                <a:latin typeface="Arial" charset="0"/>
              </a:rPr>
              <a:t>f</a:t>
            </a:r>
            <a:r>
              <a:rPr lang="en-US" altLang="en-US" b="1" dirty="0">
                <a:solidFill>
                  <a:srgbClr val="000000"/>
                </a:solidFill>
                <a:latin typeface="Arial" charset="0"/>
              </a:rPr>
              <a:t>earless as </a:t>
            </a:r>
            <a:r>
              <a:rPr lang="en-US" altLang="en-US" b="1" dirty="0" smtClean="0">
                <a:solidFill>
                  <a:srgbClr val="000000"/>
                </a:solidFill>
                <a:latin typeface="Arial" charset="0"/>
              </a:rPr>
              <a:t>they </a:t>
            </a:r>
            <a:r>
              <a:rPr lang="en-US" altLang="en-US" b="1" dirty="0" smtClean="0">
                <a:solidFill>
                  <a:schemeClr val="accent1"/>
                </a:solidFill>
                <a:latin typeface="Arial" charset="0"/>
              </a:rPr>
              <a:t>f</a:t>
            </a:r>
            <a:r>
              <a:rPr lang="en-US" altLang="en-US" b="1" dirty="0" smtClean="0">
                <a:solidFill>
                  <a:srgbClr val="000000"/>
                </a:solidFill>
                <a:latin typeface="Arial" charset="0"/>
              </a:rPr>
              <a:t>ought all </a:t>
            </a:r>
            <a:r>
              <a:rPr lang="en-US" altLang="en-US" b="1" dirty="0">
                <a:solidFill>
                  <a:srgbClr val="000000"/>
                </a:solidFill>
                <a:latin typeface="Arial" charset="0"/>
              </a:rPr>
              <a:t>o</a:t>
            </a:r>
            <a:r>
              <a:rPr lang="en-US" altLang="en-US" b="1" dirty="0">
                <a:solidFill>
                  <a:schemeClr val="accent1"/>
                </a:solidFill>
                <a:latin typeface="Arial" charset="0"/>
              </a:rPr>
              <a:t>f</a:t>
            </a:r>
            <a:r>
              <a:rPr lang="en-US" altLang="en-US" b="1" dirty="0">
                <a:solidFill>
                  <a:srgbClr val="000000"/>
                </a:solidFill>
                <a:latin typeface="Arial" charset="0"/>
              </a:rPr>
              <a:t> the </a:t>
            </a:r>
            <a:r>
              <a:rPr lang="en-US" altLang="en-US" b="1" dirty="0">
                <a:solidFill>
                  <a:schemeClr val="accent1"/>
                </a:solidFill>
                <a:latin typeface="Arial" charset="0"/>
              </a:rPr>
              <a:t>f</a:t>
            </a:r>
            <a:r>
              <a:rPr lang="en-US" altLang="en-US" b="1" dirty="0">
                <a:solidFill>
                  <a:srgbClr val="000000"/>
                </a:solidFill>
                <a:latin typeface="Arial" charset="0"/>
              </a:rPr>
              <a:t>orces o</a:t>
            </a:r>
            <a:r>
              <a:rPr lang="en-US" altLang="en-US" b="1" dirty="0">
                <a:solidFill>
                  <a:schemeClr val="accent1"/>
                </a:solidFill>
                <a:latin typeface="Arial" charset="0"/>
              </a:rPr>
              <a:t>f</a:t>
            </a:r>
            <a:r>
              <a:rPr lang="en-US" altLang="en-US" b="1" dirty="0">
                <a:solidFill>
                  <a:srgbClr val="000000"/>
                </a:solidFill>
                <a:latin typeface="Arial" charset="0"/>
              </a:rPr>
              <a:t> nature when </a:t>
            </a:r>
            <a:r>
              <a:rPr lang="en-US" altLang="en-US" b="1" dirty="0">
                <a:solidFill>
                  <a:schemeClr val="accent1"/>
                </a:solidFill>
                <a:latin typeface="Arial" charset="0"/>
              </a:rPr>
              <a:t>f</a:t>
            </a:r>
            <a:r>
              <a:rPr lang="en-US" altLang="en-US" b="1" dirty="0">
                <a:solidFill>
                  <a:srgbClr val="000000"/>
                </a:solidFill>
                <a:latin typeface="Arial" charset="0"/>
              </a:rPr>
              <a:t>acing the </a:t>
            </a:r>
            <a:r>
              <a:rPr lang="en-US" altLang="en-US" b="1" dirty="0">
                <a:solidFill>
                  <a:schemeClr val="accent1"/>
                </a:solidFill>
                <a:latin typeface="Arial" charset="0"/>
              </a:rPr>
              <a:t>f</a:t>
            </a:r>
            <a:r>
              <a:rPr lang="en-US" altLang="en-US" b="1" dirty="0">
                <a:solidFill>
                  <a:srgbClr val="000000"/>
                </a:solidFill>
                <a:latin typeface="Arial" charset="0"/>
              </a:rPr>
              <a:t>ierce storm o</a:t>
            </a:r>
            <a:r>
              <a:rPr lang="en-US" altLang="en-US" b="1" dirty="0">
                <a:solidFill>
                  <a:schemeClr val="accent1"/>
                </a:solidFill>
                <a:latin typeface="Arial" charset="0"/>
              </a:rPr>
              <a:t>ff</a:t>
            </a:r>
            <a:r>
              <a:rPr lang="en-US" altLang="en-US" b="1" dirty="0">
                <a:solidFill>
                  <a:srgbClr val="000000"/>
                </a:solidFill>
                <a:latin typeface="Arial" charset="0"/>
              </a:rPr>
              <a:t> the coast o</a:t>
            </a:r>
            <a:r>
              <a:rPr lang="en-US" altLang="en-US" b="1" dirty="0">
                <a:solidFill>
                  <a:schemeClr val="accent1"/>
                </a:solidFill>
                <a:latin typeface="Arial" charset="0"/>
              </a:rPr>
              <a:t>f</a:t>
            </a:r>
            <a:r>
              <a:rPr lang="en-US" altLang="en-US" b="1" dirty="0">
                <a:solidFill>
                  <a:srgbClr val="000000"/>
                </a:solidFill>
                <a:latin typeface="Arial" charset="0"/>
              </a:rPr>
              <a:t> </a:t>
            </a:r>
            <a:r>
              <a:rPr lang="en-US" altLang="en-US" b="1" dirty="0" smtClean="0">
                <a:solidFill>
                  <a:srgbClr val="000000"/>
                </a:solidFill>
                <a:latin typeface="Arial" charset="0"/>
              </a:rPr>
              <a:t>Australia.</a:t>
            </a:r>
            <a:br>
              <a:rPr lang="en-US" altLang="en-US" b="1" dirty="0" smtClean="0">
                <a:solidFill>
                  <a:srgbClr val="000000"/>
                </a:solidFill>
                <a:latin typeface="Arial" charset="0"/>
              </a:rPr>
            </a:br>
            <a:r>
              <a:rPr lang="en-AU" altLang="en-US" b="1" dirty="0" smtClean="0">
                <a:solidFill>
                  <a:schemeClr val="accent1"/>
                </a:solidFill>
                <a:latin typeface="Arial" charset="0"/>
              </a:rPr>
              <a:t/>
            </a:r>
            <a:br>
              <a:rPr lang="en-AU" altLang="en-US" b="1" dirty="0" smtClean="0">
                <a:solidFill>
                  <a:schemeClr val="accent1"/>
                </a:solidFill>
                <a:latin typeface="Arial" charset="0"/>
              </a:rPr>
            </a:br>
            <a:r>
              <a:rPr lang="en-AU" altLang="en-US" b="1" dirty="0" smtClean="0">
                <a:solidFill>
                  <a:schemeClr val="accent1"/>
                </a:solidFill>
                <a:latin typeface="Arial" charset="0"/>
              </a:rPr>
              <a:t>13 F’s</a:t>
            </a:r>
            <a:endParaRPr lang="en-AU" altLang="en-US" b="1" dirty="0">
              <a:solidFill>
                <a:schemeClr val="accent1"/>
              </a:solidFill>
              <a:latin typeface="Arial" charset="0"/>
            </a:endParaRPr>
          </a:p>
        </p:txBody>
      </p:sp>
    </p:spTree>
    <p:extLst>
      <p:ext uri="{BB962C8B-B14F-4D97-AF65-F5344CB8AC3E}">
        <p14:creationId xmlns:p14="http://schemas.microsoft.com/office/powerpoint/2010/main" val="415449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Summary</a:t>
            </a:r>
          </a:p>
        </p:txBody>
      </p:sp>
      <p:sp>
        <p:nvSpPr>
          <p:cNvPr id="5" name="Rectangle 3"/>
          <p:cNvSpPr>
            <a:spLocks noGrp="1" noChangeArrowheads="1"/>
          </p:cNvSpPr>
          <p:nvPr>
            <p:ph idx="1"/>
          </p:nvPr>
        </p:nvSpPr>
        <p:spPr/>
        <p:txBody>
          <a:bodyPr/>
          <a:lstStyle/>
          <a:p>
            <a:pPr marL="0" indent="0">
              <a:buNone/>
            </a:pPr>
            <a:r>
              <a:rPr lang="en-US" dirty="0" smtClean="0"/>
              <a:t>We have discussed:</a:t>
            </a:r>
          </a:p>
          <a:p>
            <a:r>
              <a:rPr lang="en-US" dirty="0"/>
              <a:t>T</a:t>
            </a:r>
            <a:r>
              <a:rPr lang="en-US" dirty="0" smtClean="0"/>
              <a:t>he communication process</a:t>
            </a:r>
          </a:p>
          <a:p>
            <a:r>
              <a:rPr lang="en-US" dirty="0"/>
              <a:t>V</a:t>
            </a:r>
            <a:r>
              <a:rPr lang="en-US" dirty="0" smtClean="0"/>
              <a:t>erbal communication  </a:t>
            </a:r>
          </a:p>
          <a:p>
            <a:r>
              <a:rPr lang="en-US" dirty="0"/>
              <a:t>N</a:t>
            </a:r>
            <a:r>
              <a:rPr lang="en-US" dirty="0" smtClean="0"/>
              <a:t>on-verbal communication</a:t>
            </a:r>
          </a:p>
          <a:p>
            <a:r>
              <a:rPr lang="en-US" dirty="0"/>
              <a:t>W</a:t>
            </a:r>
            <a:r>
              <a:rPr lang="en-US" dirty="0" smtClean="0"/>
              <a:t>ritten communication</a:t>
            </a:r>
          </a:p>
          <a:p>
            <a:r>
              <a:rPr lang="en-US" dirty="0"/>
              <a:t>N</a:t>
            </a:r>
            <a:r>
              <a:rPr lang="en-US" dirty="0" smtClean="0"/>
              <a:t>egotiation</a:t>
            </a:r>
          </a:p>
          <a:p>
            <a:r>
              <a:rPr lang="en-US" dirty="0"/>
              <a:t>F</a:t>
            </a:r>
            <a:r>
              <a:rPr lang="en-US" dirty="0" smtClean="0"/>
              <a:t>eedback.</a:t>
            </a:r>
          </a:p>
          <a:p>
            <a:pPr marL="0" indent="0">
              <a:buNone/>
            </a:pPr>
            <a:r>
              <a:rPr lang="en-US" dirty="0" smtClean="0"/>
              <a:t>Any questions?</a:t>
            </a:r>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45</a:t>
            </a:fld>
            <a:endParaRPr lang="en-AU"/>
          </a:p>
        </p:txBody>
      </p:sp>
    </p:spTree>
    <p:extLst>
      <p:ext uri="{BB962C8B-B14F-4D97-AF65-F5344CB8AC3E}">
        <p14:creationId xmlns:p14="http://schemas.microsoft.com/office/powerpoint/2010/main" val="12834992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Further Assistance</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4776192"/>
          </a:xfrm>
        </p:spPr>
        <p:txBody>
          <a:bodyPr/>
          <a:lstStyle/>
          <a:p>
            <a:pPr marL="0" lvl="0" indent="0" defTabSz="914400">
              <a:spcBef>
                <a:spcPct val="0"/>
              </a:spcBef>
              <a:buClrTx/>
              <a:buSzTx/>
              <a:buNone/>
            </a:pPr>
            <a:endParaRPr lang="en-AU" sz="1800" dirty="0" smtClean="0">
              <a:solidFill>
                <a:prstClr val="black"/>
              </a:solidFill>
            </a:endParaRPr>
          </a:p>
          <a:p>
            <a:pPr marL="0" lvl="0" indent="0" defTabSz="914400">
              <a:spcBef>
                <a:spcPct val="0"/>
              </a:spcBef>
              <a:buClrTx/>
              <a:buSzTx/>
              <a:buNone/>
            </a:pPr>
            <a:r>
              <a:rPr lang="en-AU" sz="1800" dirty="0" smtClean="0">
                <a:solidFill>
                  <a:prstClr val="black"/>
                </a:solidFill>
              </a:rPr>
              <a:t>MAQOHSC </a:t>
            </a:r>
            <a:r>
              <a:rPr lang="en-AU" sz="1800" dirty="0">
                <a:solidFill>
                  <a:prstClr val="black"/>
                </a:solidFill>
              </a:rPr>
              <a:t>Work Health and Safety Specialists are available to provide further </a:t>
            </a:r>
            <a:r>
              <a:rPr lang="en-AU" sz="1800" dirty="0" smtClean="0">
                <a:solidFill>
                  <a:prstClr val="black"/>
                </a:solidFill>
              </a:rPr>
              <a:t>on-site support </a:t>
            </a:r>
            <a:r>
              <a:rPr lang="en-AU" sz="1800" dirty="0">
                <a:solidFill>
                  <a:prstClr val="black"/>
                </a:solidFill>
              </a:rPr>
              <a:t>and assistance on all Work Health and Safety matters.</a:t>
            </a:r>
          </a:p>
          <a:p>
            <a:pPr marL="0" lvl="0" indent="0" defTabSz="914400">
              <a:spcBef>
                <a:spcPct val="0"/>
              </a:spcBef>
              <a:buClrTx/>
              <a:buSzTx/>
              <a:buNone/>
            </a:pPr>
            <a:endParaRPr lang="en-AU" sz="1800" dirty="0">
              <a:solidFill>
                <a:prstClr val="black"/>
              </a:solidFill>
            </a:endParaRPr>
          </a:p>
          <a:p>
            <a:pPr marL="0" lvl="0" indent="0" defTabSz="914400">
              <a:spcBef>
                <a:spcPct val="0"/>
              </a:spcBef>
              <a:buClrTx/>
              <a:buSzTx/>
              <a:buNone/>
            </a:pPr>
            <a:r>
              <a:rPr lang="en-AU" sz="1800" dirty="0">
                <a:solidFill>
                  <a:prstClr val="black"/>
                </a:solidFill>
              </a:rPr>
              <a:t>MAQOHSC Work Health and Safety Specialists </a:t>
            </a:r>
            <a:r>
              <a:rPr lang="en-AU" sz="1800" dirty="0" smtClean="0">
                <a:solidFill>
                  <a:prstClr val="black"/>
                </a:solidFill>
              </a:rPr>
              <a:t>can be </a:t>
            </a:r>
            <a:r>
              <a:rPr lang="en-AU" sz="1800" dirty="0">
                <a:solidFill>
                  <a:prstClr val="black"/>
                </a:solidFill>
              </a:rPr>
              <a:t>contacted via our </a:t>
            </a:r>
            <a:r>
              <a:rPr lang="en-AU" sz="1800" dirty="0" smtClean="0">
                <a:solidFill>
                  <a:prstClr val="black"/>
                </a:solidFill>
                <a:hlinkClick r:id="rId3"/>
              </a:rPr>
              <a:t>online support request form</a:t>
            </a:r>
            <a:r>
              <a:rPr lang="en-AU" sz="1800" dirty="0" smtClean="0">
                <a:solidFill>
                  <a:prstClr val="black"/>
                </a:solidFill>
              </a:rPr>
              <a:t> available on our website </a:t>
            </a:r>
            <a:r>
              <a:rPr lang="en-AU" sz="1800" dirty="0">
                <a:solidFill>
                  <a:prstClr val="black"/>
                </a:solidFill>
              </a:rPr>
              <a:t>at </a:t>
            </a:r>
            <a:r>
              <a:rPr lang="en-AU" sz="1800" dirty="0">
                <a:solidFill>
                  <a:prstClr val="black"/>
                </a:solidFill>
                <a:hlinkClick r:id="rId4"/>
              </a:rPr>
              <a:t>www.maqohsc.sa.gov.au</a:t>
            </a:r>
            <a:r>
              <a:rPr lang="en-AU" sz="1800" dirty="0">
                <a:solidFill>
                  <a:prstClr val="black"/>
                </a:solidFill>
              </a:rPr>
              <a:t> or email </a:t>
            </a:r>
            <a:r>
              <a:rPr lang="en-AU" sz="1800" dirty="0" smtClean="0">
                <a:solidFill>
                  <a:prstClr val="black"/>
                </a:solidFill>
                <a:hlinkClick r:id="rId5"/>
              </a:rPr>
              <a:t>maqohsc@sa.gov.au</a:t>
            </a:r>
            <a:r>
              <a:rPr lang="en-AU" sz="1800" dirty="0" smtClean="0">
                <a:solidFill>
                  <a:prstClr val="black"/>
                </a:solidFill>
              </a:rPr>
              <a:t>.</a:t>
            </a:r>
            <a:endParaRPr lang="en-AU" sz="1800" dirty="0">
              <a:solidFill>
                <a:prstClr val="black"/>
              </a:solidFill>
            </a:endParaRPr>
          </a:p>
          <a:p>
            <a:pPr marL="0" lvl="0" indent="0" defTabSz="914400">
              <a:spcBef>
                <a:spcPct val="0"/>
              </a:spcBef>
              <a:buClrTx/>
              <a:buSzTx/>
              <a:buNone/>
            </a:pPr>
            <a:endParaRPr lang="en-AU" sz="1800" dirty="0">
              <a:solidFill>
                <a:prstClr val="black"/>
              </a:solidFill>
            </a:endParaRPr>
          </a:p>
          <a:p>
            <a:pPr marL="0" indent="0" hangingPunct="0">
              <a:buNone/>
            </a:pPr>
            <a:r>
              <a:rPr lang="en-US" sz="1800" dirty="0"/>
              <a:t>Work Health and Safety Legislation, Codes of Practice, fact sheets, Health and Safety Representatives (HSR) information and guides can be found at the following websites: </a:t>
            </a:r>
            <a:endParaRPr lang="en-AU" sz="1800" b="1" dirty="0"/>
          </a:p>
          <a:p>
            <a:pPr marL="0" indent="0" hangingPunct="0">
              <a:buNone/>
            </a:pPr>
            <a:r>
              <a:rPr lang="en-US" sz="1800" dirty="0" err="1"/>
              <a:t>SafeWork</a:t>
            </a:r>
            <a:r>
              <a:rPr lang="en-US" sz="1800" dirty="0"/>
              <a:t> SA – </a:t>
            </a:r>
            <a:r>
              <a:rPr lang="en-US" sz="1800" u="sng" dirty="0">
                <a:hlinkClick r:id="rId6"/>
              </a:rPr>
              <a:t>www.safework.sa.gov.au</a:t>
            </a:r>
            <a:r>
              <a:rPr lang="en-US" sz="1800" dirty="0"/>
              <a:t> or call 1300 365 255</a:t>
            </a:r>
            <a:endParaRPr lang="en-AU" sz="1800" dirty="0"/>
          </a:p>
          <a:p>
            <a:pPr marL="0" indent="0" hangingPunct="0">
              <a:buNone/>
            </a:pPr>
            <a:r>
              <a:rPr lang="en-US" sz="1800" dirty="0"/>
              <a:t>Safe Work Australia – </a:t>
            </a:r>
            <a:r>
              <a:rPr lang="en-US" sz="1800" u="sng" dirty="0">
                <a:hlinkClick r:id="rId7"/>
              </a:rPr>
              <a:t>www.safeworkaustralia.gov.au</a:t>
            </a:r>
            <a:r>
              <a:rPr lang="en-US" sz="1800" dirty="0"/>
              <a:t> or </a:t>
            </a:r>
            <a:r>
              <a:rPr lang="en-US" sz="1800" dirty="0" smtClean="0"/>
              <a:t>call   1300 551 </a:t>
            </a:r>
            <a:r>
              <a:rPr lang="en-US" sz="1800" dirty="0"/>
              <a:t>832</a:t>
            </a:r>
            <a:endParaRPr lang="en-AU" sz="1800" dirty="0"/>
          </a:p>
          <a:p>
            <a:pPr marL="0" indent="0">
              <a:buNone/>
            </a:pP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46</a:t>
            </a:fld>
            <a:endParaRPr lang="en-AU" dirty="0"/>
          </a:p>
        </p:txBody>
      </p:sp>
    </p:spTree>
    <p:extLst>
      <p:ext uri="{BB962C8B-B14F-4D97-AF65-F5344CB8AC3E}">
        <p14:creationId xmlns:p14="http://schemas.microsoft.com/office/powerpoint/2010/main" val="718049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Learning Outcomes </a:t>
            </a:r>
          </a:p>
        </p:txBody>
      </p:sp>
      <p:sp>
        <p:nvSpPr>
          <p:cNvPr id="3" name="Content Placeholder 2"/>
          <p:cNvSpPr>
            <a:spLocks noGrp="1"/>
          </p:cNvSpPr>
          <p:nvPr>
            <p:ph idx="1"/>
          </p:nvPr>
        </p:nvSpPr>
        <p:spPr/>
        <p:txBody>
          <a:bodyPr/>
          <a:lstStyle/>
          <a:p>
            <a:r>
              <a:rPr lang="en-US" dirty="0" smtClean="0"/>
              <a:t>Communicate effectively – orally and written</a:t>
            </a:r>
          </a:p>
          <a:p>
            <a:r>
              <a:rPr lang="en-US" dirty="0" smtClean="0"/>
              <a:t>Achieve meeting outcomes</a:t>
            </a:r>
          </a:p>
          <a:p>
            <a:r>
              <a:rPr lang="en-US" dirty="0" smtClean="0"/>
              <a:t>Deliver a presentation</a:t>
            </a:r>
          </a:p>
          <a:p>
            <a:r>
              <a:rPr lang="en-US" dirty="0" smtClean="0"/>
              <a:t>Participate in a negotiation.</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5</a:t>
            </a:fld>
            <a:endParaRPr lang="en-AU"/>
          </a:p>
        </p:txBody>
      </p:sp>
    </p:spTree>
    <p:extLst>
      <p:ext uri="{BB962C8B-B14F-4D97-AF65-F5344CB8AC3E}">
        <p14:creationId xmlns:p14="http://schemas.microsoft.com/office/powerpoint/2010/main" val="461989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How is information </a:t>
            </a:r>
            <a:r>
              <a:rPr lang="en-US" kern="1200" dirty="0" smtClean="0">
                <a:solidFill>
                  <a:srgbClr val="FF8200"/>
                </a:solidFill>
                <a:latin typeface="Arial" panose="020B0604020202020204" pitchFamily="34" charset="0"/>
                <a:cs typeface="Arial" panose="020B0604020202020204" pitchFamily="34" charset="0"/>
              </a:rPr>
              <a:t>communicated </a:t>
            </a:r>
            <a:r>
              <a:rPr lang="en-US" kern="1200" dirty="0">
                <a:solidFill>
                  <a:srgbClr val="FF8200"/>
                </a:solidFill>
                <a:latin typeface="Arial" panose="020B0604020202020204" pitchFamily="34" charset="0"/>
                <a:cs typeface="Arial" panose="020B0604020202020204" pitchFamily="34" charset="0"/>
              </a:rPr>
              <a:t>across site?</a:t>
            </a:r>
          </a:p>
        </p:txBody>
      </p:sp>
      <p:sp>
        <p:nvSpPr>
          <p:cNvPr id="4" name="Slide Number Placeholder 3"/>
          <p:cNvSpPr>
            <a:spLocks noGrp="1"/>
          </p:cNvSpPr>
          <p:nvPr>
            <p:ph type="sldNum" sz="quarter" idx="10"/>
          </p:nvPr>
        </p:nvSpPr>
        <p:spPr/>
        <p:txBody>
          <a:bodyPr/>
          <a:lstStyle/>
          <a:p>
            <a:fld id="{65DB8DF4-6AFD-4037-92D2-C390D3177DD7}" type="slidenum">
              <a:rPr lang="en-AU" smtClean="0"/>
              <a:pPr/>
              <a:t>6</a:t>
            </a:fld>
            <a:endParaRPr lang="en-AU"/>
          </a:p>
        </p:txBody>
      </p:sp>
      <p:sp>
        <p:nvSpPr>
          <p:cNvPr id="8" name="Content Placeholder 7"/>
          <p:cNvSpPr>
            <a:spLocks noGrp="1"/>
          </p:cNvSpPr>
          <p:nvPr>
            <p:ph idx="1"/>
          </p:nvPr>
        </p:nvSpPr>
        <p:spPr>
          <a:xfrm>
            <a:off x="1835696" y="1700808"/>
            <a:ext cx="6851104" cy="4464496"/>
          </a:xfrm>
        </p:spPr>
        <p:txBody>
          <a:bodyPr/>
          <a:lstStyle/>
          <a:p>
            <a:r>
              <a:rPr lang="en-AU" dirty="0" smtClean="0"/>
              <a:t>Noticeboards</a:t>
            </a:r>
            <a:endParaRPr lang="en-AU" dirty="0"/>
          </a:p>
          <a:p>
            <a:r>
              <a:rPr lang="en-AU" dirty="0"/>
              <a:t>Management meetings</a:t>
            </a:r>
          </a:p>
          <a:p>
            <a:r>
              <a:rPr lang="en-AU" dirty="0"/>
              <a:t>Reports</a:t>
            </a:r>
          </a:p>
          <a:p>
            <a:r>
              <a:rPr lang="en-AU" dirty="0"/>
              <a:t>Pre-shift </a:t>
            </a:r>
            <a:r>
              <a:rPr lang="en-AU" dirty="0" smtClean="0"/>
              <a:t>meetings.</a:t>
            </a:r>
            <a:endParaRPr lang="en-AU" dirty="0"/>
          </a:p>
          <a:p>
            <a:pPr marL="0" indent="0">
              <a:buNone/>
            </a:pPr>
            <a:endParaRPr lang="en-AU" dirty="0"/>
          </a:p>
        </p:txBody>
      </p:sp>
    </p:spTree>
    <p:extLst>
      <p:ext uri="{BB962C8B-B14F-4D97-AF65-F5344CB8AC3E}">
        <p14:creationId xmlns:p14="http://schemas.microsoft.com/office/powerpoint/2010/main" val="303590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What is </a:t>
            </a:r>
            <a:r>
              <a:rPr lang="en-US" kern="1200" dirty="0" smtClean="0">
                <a:solidFill>
                  <a:srgbClr val="FF8200"/>
                </a:solidFill>
                <a:latin typeface="Arial" panose="020B0604020202020204" pitchFamily="34" charset="0"/>
                <a:cs typeface="Arial" panose="020B0604020202020204" pitchFamily="34" charset="0"/>
              </a:rPr>
              <a:t>Communication?</a:t>
            </a:r>
            <a:endParaRPr lang="en-US" kern="1200" dirty="0">
              <a:solidFill>
                <a:srgbClr val="FF8200"/>
              </a:solidFill>
              <a:latin typeface="Arial" panose="020B0604020202020204" pitchFamily="34" charset="0"/>
              <a:cs typeface="Arial" panose="020B0604020202020204" pitchFamily="34" charset="0"/>
            </a:endParaRPr>
          </a:p>
        </p:txBody>
      </p:sp>
      <p:sp>
        <p:nvSpPr>
          <p:cNvPr id="9" name="Content Placeholder 8"/>
          <p:cNvSpPr>
            <a:spLocks noGrp="1"/>
          </p:cNvSpPr>
          <p:nvPr>
            <p:ph sz="half" idx="1"/>
          </p:nvPr>
        </p:nvSpPr>
        <p:spPr/>
        <p:txBody>
          <a:bodyPr/>
          <a:lstStyle/>
          <a:p>
            <a:pPr marL="0" indent="0">
              <a:buNone/>
            </a:pPr>
            <a:r>
              <a:rPr lang="en-AU" dirty="0"/>
              <a:t>Communication is any </a:t>
            </a:r>
            <a:r>
              <a:rPr lang="en-AU" dirty="0" smtClean="0"/>
              <a:t/>
            </a:r>
            <a:br>
              <a:rPr lang="en-AU" dirty="0" smtClean="0"/>
            </a:br>
            <a:r>
              <a:rPr lang="en-AU" dirty="0" smtClean="0"/>
              <a:t>behaviour</a:t>
            </a:r>
            <a:r>
              <a:rPr lang="en-AU" dirty="0"/>
              <a:t>, verbal or </a:t>
            </a:r>
            <a:r>
              <a:rPr lang="en-AU" dirty="0" smtClean="0"/>
              <a:t>non - </a:t>
            </a:r>
            <a:r>
              <a:rPr lang="en-AU" dirty="0"/>
              <a:t>verbal, </a:t>
            </a:r>
            <a:r>
              <a:rPr lang="en-AU" dirty="0" smtClean="0"/>
              <a:t>that </a:t>
            </a:r>
            <a:r>
              <a:rPr lang="en-AU" dirty="0"/>
              <a:t>is perceived </a:t>
            </a:r>
            <a:r>
              <a:rPr lang="en-AU" dirty="0" smtClean="0"/>
              <a:t/>
            </a:r>
            <a:br>
              <a:rPr lang="en-AU" dirty="0" smtClean="0"/>
            </a:br>
            <a:r>
              <a:rPr lang="en-AU" dirty="0" smtClean="0"/>
              <a:t>by </a:t>
            </a:r>
            <a:r>
              <a:rPr lang="en-AU" dirty="0"/>
              <a:t>another. </a:t>
            </a:r>
          </a:p>
          <a:p>
            <a:pPr marL="0" indent="0">
              <a:buNone/>
            </a:pPr>
            <a:r>
              <a:rPr lang="en-AU" dirty="0" smtClean="0"/>
              <a:t>Effective </a:t>
            </a:r>
            <a:r>
              <a:rPr lang="en-AU" dirty="0"/>
              <a:t>communication </a:t>
            </a:r>
            <a:r>
              <a:rPr lang="en-AU" dirty="0" smtClean="0"/>
              <a:t/>
            </a:r>
            <a:br>
              <a:rPr lang="en-AU" dirty="0" smtClean="0"/>
            </a:br>
            <a:r>
              <a:rPr lang="en-AU" dirty="0" smtClean="0"/>
              <a:t>is giving </a:t>
            </a:r>
            <a:r>
              <a:rPr lang="en-AU" dirty="0"/>
              <a:t>and receiving information in a way that </a:t>
            </a:r>
            <a:r>
              <a:rPr lang="en-AU" dirty="0" smtClean="0"/>
              <a:t/>
            </a:r>
            <a:br>
              <a:rPr lang="en-AU" dirty="0" smtClean="0"/>
            </a:br>
            <a:r>
              <a:rPr lang="en-AU" dirty="0" smtClean="0"/>
              <a:t>is </a:t>
            </a:r>
            <a:r>
              <a:rPr lang="en-AU" dirty="0"/>
              <a:t>clear and </a:t>
            </a:r>
            <a:r>
              <a:rPr lang="en-AU" dirty="0" smtClean="0"/>
              <a:t>easily understood </a:t>
            </a:r>
            <a:r>
              <a:rPr lang="en-AU" dirty="0"/>
              <a:t>by both the </a:t>
            </a:r>
            <a:r>
              <a:rPr lang="en-AU" dirty="0" smtClean="0"/>
              <a:t>sender </a:t>
            </a:r>
            <a:r>
              <a:rPr lang="en-AU" dirty="0"/>
              <a:t>and the receiver.</a:t>
            </a:r>
          </a:p>
        </p:txBody>
      </p:sp>
      <p:sp>
        <p:nvSpPr>
          <p:cNvPr id="4" name="Slide Number Placeholder 3"/>
          <p:cNvSpPr>
            <a:spLocks noGrp="1"/>
          </p:cNvSpPr>
          <p:nvPr>
            <p:ph type="sldNum" sz="quarter" idx="10"/>
          </p:nvPr>
        </p:nvSpPr>
        <p:spPr/>
        <p:txBody>
          <a:bodyPr/>
          <a:lstStyle/>
          <a:p>
            <a:fld id="{65DB8DF4-6AFD-4037-92D2-C390D3177DD7}" type="slidenum">
              <a:rPr lang="en-AU" smtClean="0"/>
              <a:pPr/>
              <a:t>7</a:t>
            </a:fld>
            <a:endParaRPr lang="en-AU"/>
          </a:p>
        </p:txBody>
      </p:sp>
      <p:sp>
        <p:nvSpPr>
          <p:cNvPr id="32" name="AutoShape 2"/>
          <p:cNvSpPr>
            <a:spLocks noChangeArrowheads="1"/>
          </p:cNvSpPr>
          <p:nvPr/>
        </p:nvSpPr>
        <p:spPr bwMode="auto">
          <a:xfrm>
            <a:off x="5789960" y="2295981"/>
            <a:ext cx="2161372" cy="1726695"/>
          </a:xfrm>
          <a:prstGeom prst="triangle">
            <a:avLst>
              <a:gd name="adj" fmla="val 50000"/>
            </a:avLst>
          </a:prstGeom>
          <a:solidFill>
            <a:schemeClr val="accent2"/>
          </a:solidFill>
          <a:ln>
            <a:noFill/>
          </a:ln>
          <a:effectLst/>
          <a:extLst/>
        </p:spPr>
        <p:txBody>
          <a:bodyPr wrap="none" anchor="ct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eaLnBrk="1" hangingPunct="1"/>
            <a:endParaRPr lang="en-AU" altLang="en-US">
              <a:solidFill>
                <a:schemeClr val="accent1"/>
              </a:solidFill>
            </a:endParaRPr>
          </a:p>
        </p:txBody>
      </p:sp>
      <p:sp>
        <p:nvSpPr>
          <p:cNvPr id="33" name="Text Box 8"/>
          <p:cNvSpPr txBox="1">
            <a:spLocks noChangeArrowheads="1"/>
          </p:cNvSpPr>
          <p:nvPr/>
        </p:nvSpPr>
        <p:spPr bwMode="auto">
          <a:xfrm>
            <a:off x="5967866" y="3182765"/>
            <a:ext cx="1805559" cy="42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600" dirty="0">
                <a:latin typeface="+mn-lt"/>
              </a:rPr>
              <a:t>I</a:t>
            </a:r>
            <a:r>
              <a:rPr lang="en-AU" altLang="en-US" sz="1600" dirty="0" smtClean="0">
                <a:latin typeface="+mn-lt"/>
              </a:rPr>
              <a:t>nformation</a:t>
            </a:r>
            <a:endParaRPr lang="en-AU" altLang="en-US" sz="1600" dirty="0">
              <a:latin typeface="+mn-lt"/>
            </a:endParaRPr>
          </a:p>
        </p:txBody>
      </p:sp>
      <p:sp>
        <p:nvSpPr>
          <p:cNvPr id="35" name="Text Box 9"/>
          <p:cNvSpPr txBox="1">
            <a:spLocks noChangeArrowheads="1"/>
          </p:cNvSpPr>
          <p:nvPr/>
        </p:nvSpPr>
        <p:spPr bwMode="auto">
          <a:xfrm>
            <a:off x="6138048" y="1844824"/>
            <a:ext cx="1443701" cy="385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400" b="1" dirty="0">
                <a:solidFill>
                  <a:schemeClr val="accent1"/>
                </a:solidFill>
                <a:latin typeface="+mn-lt"/>
              </a:rPr>
              <a:t>Listening</a:t>
            </a:r>
          </a:p>
        </p:txBody>
      </p:sp>
      <p:sp>
        <p:nvSpPr>
          <p:cNvPr id="38" name="Text Box 11"/>
          <p:cNvSpPr txBox="1">
            <a:spLocks noChangeArrowheads="1"/>
          </p:cNvSpPr>
          <p:nvPr/>
        </p:nvSpPr>
        <p:spPr bwMode="auto">
          <a:xfrm>
            <a:off x="5004048" y="4100608"/>
            <a:ext cx="1224699" cy="385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400" b="1" dirty="0">
                <a:solidFill>
                  <a:schemeClr val="accent1"/>
                </a:solidFill>
                <a:latin typeface="+mn-lt"/>
              </a:rPr>
              <a:t>Reading</a:t>
            </a:r>
          </a:p>
        </p:txBody>
      </p:sp>
      <p:sp>
        <p:nvSpPr>
          <p:cNvPr id="39" name="Text Box 10"/>
          <p:cNvSpPr txBox="1">
            <a:spLocks noChangeArrowheads="1"/>
          </p:cNvSpPr>
          <p:nvPr/>
        </p:nvSpPr>
        <p:spPr bwMode="auto">
          <a:xfrm>
            <a:off x="7025039" y="4100608"/>
            <a:ext cx="1804627" cy="385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400" b="1" dirty="0">
                <a:solidFill>
                  <a:schemeClr val="accent1"/>
                </a:solidFill>
                <a:latin typeface="+mn-lt"/>
              </a:rPr>
              <a:t>Observing</a:t>
            </a:r>
          </a:p>
        </p:txBody>
      </p:sp>
    </p:spTree>
    <p:extLst>
      <p:ext uri="{BB962C8B-B14F-4D97-AF65-F5344CB8AC3E}">
        <p14:creationId xmlns:p14="http://schemas.microsoft.com/office/powerpoint/2010/main" val="2469446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Communication Process</a:t>
            </a:r>
          </a:p>
        </p:txBody>
      </p:sp>
      <p:sp>
        <p:nvSpPr>
          <p:cNvPr id="4" name="Slide Number Placeholder 3"/>
          <p:cNvSpPr>
            <a:spLocks noGrp="1"/>
          </p:cNvSpPr>
          <p:nvPr>
            <p:ph type="sldNum" sz="quarter" idx="10"/>
          </p:nvPr>
        </p:nvSpPr>
        <p:spPr/>
        <p:txBody>
          <a:bodyPr/>
          <a:lstStyle/>
          <a:p>
            <a:fld id="{65DB8DF4-6AFD-4037-92D2-C390D3177DD7}" type="slidenum">
              <a:rPr lang="en-AU" smtClean="0"/>
              <a:pPr/>
              <a:t>8</a:t>
            </a:fld>
            <a:endParaRPr lang="en-AU"/>
          </a:p>
        </p:txBody>
      </p:sp>
      <p:sp>
        <p:nvSpPr>
          <p:cNvPr id="57" name="Text Box 11"/>
          <p:cNvSpPr txBox="1">
            <a:spLocks noChangeArrowheads="1"/>
          </p:cNvSpPr>
          <p:nvPr/>
        </p:nvSpPr>
        <p:spPr bwMode="auto">
          <a:xfrm>
            <a:off x="4825389" y="2132857"/>
            <a:ext cx="505085" cy="2278764"/>
          </a:xfrm>
          <a:prstGeom prst="rect">
            <a:avLst/>
          </a:prstGeom>
          <a:noFill/>
          <a:ln w="25400">
            <a:solidFill>
              <a:schemeClr val="accent1"/>
            </a:solidFill>
          </a:ln>
          <a:effectLs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endParaRPr lang="en-US" altLang="en-US" sz="1800" dirty="0">
              <a:solidFill>
                <a:schemeClr val="tx1"/>
              </a:solidFill>
              <a:latin typeface="+mn-lt"/>
            </a:endParaRPr>
          </a:p>
        </p:txBody>
      </p:sp>
      <p:sp>
        <p:nvSpPr>
          <p:cNvPr id="35" name="Rectangle 3"/>
          <p:cNvSpPr>
            <a:spLocks noChangeArrowheads="1"/>
          </p:cNvSpPr>
          <p:nvPr/>
        </p:nvSpPr>
        <p:spPr bwMode="auto">
          <a:xfrm>
            <a:off x="2207612" y="2517357"/>
            <a:ext cx="1809311" cy="1125891"/>
          </a:xfrm>
          <a:prstGeom prst="rect">
            <a:avLst/>
          </a:prstGeom>
          <a:solidFill>
            <a:schemeClr val="accent1">
              <a:lumMod val="75000"/>
            </a:schemeClr>
          </a:solidFill>
          <a:ln w="9525">
            <a:solidFill>
              <a:schemeClr val="bg1"/>
            </a:solidFill>
            <a:miter lim="800000"/>
            <a:headEnd/>
            <a:tailEnd/>
          </a:ln>
          <a:effectLst/>
        </p:spPr>
        <p:txBody>
          <a:bodyPr wrap="none" anchor="ct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endParaRPr lang="en-AU" altLang="en-US" sz="2000" dirty="0"/>
          </a:p>
          <a:p>
            <a:pPr algn="ctr" eaLnBrk="1" hangingPunct="1"/>
            <a:endParaRPr lang="en-AU" altLang="en-US" sz="2400" dirty="0"/>
          </a:p>
          <a:p>
            <a:pPr algn="ctr" eaLnBrk="1" hangingPunct="1"/>
            <a:r>
              <a:rPr lang="en-AU" altLang="en-US" sz="1800" b="1" dirty="0">
                <a:latin typeface="+mn-lt"/>
              </a:rPr>
              <a:t>Sender</a:t>
            </a:r>
            <a:endParaRPr lang="en-US" altLang="en-US" sz="1800" b="1" dirty="0">
              <a:latin typeface="+mn-lt"/>
            </a:endParaRPr>
          </a:p>
        </p:txBody>
      </p:sp>
      <p:sp>
        <p:nvSpPr>
          <p:cNvPr id="38" name="Text Box 7"/>
          <p:cNvSpPr txBox="1">
            <a:spLocks noChangeArrowheads="1"/>
          </p:cNvSpPr>
          <p:nvPr/>
        </p:nvSpPr>
        <p:spPr bwMode="auto">
          <a:xfrm>
            <a:off x="3776075" y="2756530"/>
            <a:ext cx="926074" cy="276379"/>
          </a:xfrm>
          <a:prstGeom prst="rect">
            <a:avLst/>
          </a:prstGeom>
          <a:solidFill>
            <a:schemeClr val="accent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200" b="1" dirty="0">
                <a:latin typeface="+mn-lt"/>
              </a:rPr>
              <a:t>Transmit</a:t>
            </a:r>
            <a:endParaRPr lang="en-US" altLang="en-US" sz="1200" b="1" dirty="0">
              <a:latin typeface="+mn-lt"/>
            </a:endParaRPr>
          </a:p>
        </p:txBody>
      </p:sp>
      <p:sp>
        <p:nvSpPr>
          <p:cNvPr id="54" name="Text Box 12"/>
          <p:cNvSpPr txBox="1">
            <a:spLocks noChangeArrowheads="1"/>
          </p:cNvSpPr>
          <p:nvPr/>
        </p:nvSpPr>
        <p:spPr bwMode="auto">
          <a:xfrm>
            <a:off x="4948206" y="2276872"/>
            <a:ext cx="259450" cy="193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800" b="1" kern="3200" spc="100" dirty="0">
                <a:solidFill>
                  <a:schemeClr val="accent1"/>
                </a:solidFill>
                <a:latin typeface="+mn-lt"/>
              </a:rPr>
              <a:t>CHANNEL</a:t>
            </a:r>
            <a:endParaRPr lang="en-US" altLang="en-US" sz="1800" b="1" kern="3200" spc="100" dirty="0">
              <a:solidFill>
                <a:schemeClr val="accent1"/>
              </a:solidFill>
              <a:latin typeface="+mn-lt"/>
            </a:endParaRPr>
          </a:p>
        </p:txBody>
      </p:sp>
      <p:sp>
        <p:nvSpPr>
          <p:cNvPr id="42" name="Text Box 15"/>
          <p:cNvSpPr txBox="1">
            <a:spLocks noChangeArrowheads="1"/>
          </p:cNvSpPr>
          <p:nvPr/>
        </p:nvSpPr>
        <p:spPr bwMode="auto">
          <a:xfrm>
            <a:off x="4483631" y="5165777"/>
            <a:ext cx="1188601" cy="351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r>
              <a:rPr lang="en-AU" altLang="en-US" sz="1800" b="1" dirty="0">
                <a:solidFill>
                  <a:schemeClr val="accent1"/>
                </a:solidFill>
                <a:latin typeface="+mn-lt"/>
              </a:rPr>
              <a:t>Feedback</a:t>
            </a:r>
            <a:endParaRPr lang="en-US" altLang="en-US" sz="1800" b="1" dirty="0">
              <a:solidFill>
                <a:schemeClr val="accent1"/>
              </a:solidFill>
              <a:latin typeface="+mn-lt"/>
            </a:endParaRPr>
          </a:p>
        </p:txBody>
      </p:sp>
      <p:sp>
        <p:nvSpPr>
          <p:cNvPr id="43" name="Text Box 11"/>
          <p:cNvSpPr txBox="1">
            <a:spLocks noChangeArrowheads="1"/>
          </p:cNvSpPr>
          <p:nvPr/>
        </p:nvSpPr>
        <p:spPr bwMode="auto">
          <a:xfrm>
            <a:off x="4341803" y="4521878"/>
            <a:ext cx="1472257" cy="369332"/>
          </a:xfrm>
          <a:prstGeom prst="rect">
            <a:avLst/>
          </a:prstGeom>
          <a:solidFill>
            <a:schemeClr val="accent1">
              <a:lumMod val="75000"/>
            </a:schemeClr>
          </a:solidFill>
          <a:ln>
            <a:noFill/>
          </a:ln>
          <a:effectLs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800" b="1" dirty="0">
                <a:latin typeface="+mn-lt"/>
              </a:rPr>
              <a:t>Barriers</a:t>
            </a:r>
            <a:endParaRPr lang="en-US" altLang="en-US" sz="1800" b="1" dirty="0">
              <a:latin typeface="+mn-lt"/>
            </a:endParaRPr>
          </a:p>
        </p:txBody>
      </p:sp>
      <p:sp>
        <p:nvSpPr>
          <p:cNvPr id="44" name="Rectangle 3"/>
          <p:cNvSpPr>
            <a:spLocks noChangeArrowheads="1"/>
          </p:cNvSpPr>
          <p:nvPr/>
        </p:nvSpPr>
        <p:spPr bwMode="auto">
          <a:xfrm>
            <a:off x="6021454" y="2517357"/>
            <a:ext cx="1809311" cy="1125891"/>
          </a:xfrm>
          <a:prstGeom prst="rect">
            <a:avLst/>
          </a:prstGeom>
          <a:solidFill>
            <a:schemeClr val="accent1">
              <a:lumMod val="75000"/>
            </a:schemeClr>
          </a:solidFill>
          <a:ln w="9525">
            <a:solidFill>
              <a:schemeClr val="bg1"/>
            </a:solidFill>
            <a:miter lim="800000"/>
            <a:headEnd/>
            <a:tailEnd/>
          </a:ln>
          <a:effectLst/>
        </p:spPr>
        <p:txBody>
          <a:bodyPr wrap="none" anchor="ct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endParaRPr lang="en-AU" altLang="en-US" sz="2000" dirty="0"/>
          </a:p>
          <a:p>
            <a:pPr algn="ctr" eaLnBrk="1" hangingPunct="1"/>
            <a:endParaRPr lang="en-AU" altLang="en-US" sz="2400" dirty="0"/>
          </a:p>
          <a:p>
            <a:pPr algn="ctr" eaLnBrk="1" hangingPunct="1"/>
            <a:r>
              <a:rPr lang="en-AU" altLang="en-US" sz="1800" b="1" dirty="0">
                <a:latin typeface="+mn-lt"/>
              </a:rPr>
              <a:t>Receiver</a:t>
            </a:r>
          </a:p>
        </p:txBody>
      </p:sp>
      <p:sp>
        <p:nvSpPr>
          <p:cNvPr id="48" name="Line 23"/>
          <p:cNvSpPr>
            <a:spLocks noChangeShapeType="1"/>
          </p:cNvSpPr>
          <p:nvPr/>
        </p:nvSpPr>
        <p:spPr bwMode="auto">
          <a:xfrm flipV="1">
            <a:off x="3047002" y="3774905"/>
            <a:ext cx="0" cy="1556699"/>
          </a:xfrm>
          <a:prstGeom prst="line">
            <a:avLst/>
          </a:prstGeom>
          <a:noFill/>
          <a:ln w="25400">
            <a:solidFill>
              <a:schemeClr val="accent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Line 24"/>
          <p:cNvSpPr>
            <a:spLocks noChangeShapeType="1"/>
          </p:cNvSpPr>
          <p:nvPr/>
        </p:nvSpPr>
        <p:spPr bwMode="auto">
          <a:xfrm flipH="1">
            <a:off x="3047002" y="5331604"/>
            <a:ext cx="1437846" cy="0"/>
          </a:xfrm>
          <a:prstGeom prst="line">
            <a:avLst/>
          </a:prstGeom>
          <a:noFill/>
          <a:ln w="25400" cap="sq">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24"/>
          <p:cNvSpPr>
            <a:spLocks noChangeShapeType="1"/>
          </p:cNvSpPr>
          <p:nvPr/>
        </p:nvSpPr>
        <p:spPr bwMode="auto">
          <a:xfrm flipH="1">
            <a:off x="5681190" y="5331604"/>
            <a:ext cx="1244918" cy="10180"/>
          </a:xfrm>
          <a:prstGeom prst="line">
            <a:avLst/>
          </a:prstGeom>
          <a:noFill/>
          <a:ln w="25400" cap="sq">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23"/>
          <p:cNvSpPr>
            <a:spLocks noChangeShapeType="1"/>
          </p:cNvSpPr>
          <p:nvPr/>
        </p:nvSpPr>
        <p:spPr bwMode="auto">
          <a:xfrm flipV="1">
            <a:off x="6926722" y="3785086"/>
            <a:ext cx="0" cy="1556699"/>
          </a:xfrm>
          <a:prstGeom prst="line">
            <a:avLst/>
          </a:prstGeom>
          <a:noFill/>
          <a:ln w="25400">
            <a:solidFill>
              <a:schemeClr val="accent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Line 17"/>
          <p:cNvSpPr>
            <a:spLocks noChangeShapeType="1"/>
          </p:cNvSpPr>
          <p:nvPr/>
        </p:nvSpPr>
        <p:spPr bwMode="auto">
          <a:xfrm>
            <a:off x="6161707" y="2894719"/>
            <a:ext cx="328781" cy="0"/>
          </a:xfrm>
          <a:prstGeom prst="line">
            <a:avLst/>
          </a:prstGeom>
          <a:noFill/>
          <a:ln w="19050">
            <a:solidFill>
              <a:schemeClr val="bg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Line 17"/>
          <p:cNvSpPr>
            <a:spLocks noChangeShapeType="1"/>
          </p:cNvSpPr>
          <p:nvPr/>
        </p:nvSpPr>
        <p:spPr bwMode="auto">
          <a:xfrm>
            <a:off x="7244561" y="2894719"/>
            <a:ext cx="328781" cy="0"/>
          </a:xfrm>
          <a:prstGeom prst="line">
            <a:avLst/>
          </a:prstGeom>
          <a:noFill/>
          <a:ln w="19050">
            <a:solidFill>
              <a:schemeClr val="bg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Line 17"/>
          <p:cNvSpPr>
            <a:spLocks noChangeShapeType="1"/>
          </p:cNvSpPr>
          <p:nvPr/>
        </p:nvSpPr>
        <p:spPr bwMode="auto">
          <a:xfrm>
            <a:off x="3408697" y="2895508"/>
            <a:ext cx="328781" cy="0"/>
          </a:xfrm>
          <a:prstGeom prst="line">
            <a:avLst/>
          </a:prstGeom>
          <a:noFill/>
          <a:ln w="19050">
            <a:solidFill>
              <a:schemeClr val="bg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Line 17"/>
          <p:cNvSpPr>
            <a:spLocks noChangeShapeType="1"/>
          </p:cNvSpPr>
          <p:nvPr/>
        </p:nvSpPr>
        <p:spPr bwMode="auto">
          <a:xfrm>
            <a:off x="2337884" y="2894719"/>
            <a:ext cx="328781" cy="0"/>
          </a:xfrm>
          <a:prstGeom prst="line">
            <a:avLst/>
          </a:prstGeom>
          <a:noFill/>
          <a:ln w="19050">
            <a:solidFill>
              <a:schemeClr val="bg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Text Box 5"/>
          <p:cNvSpPr txBox="1">
            <a:spLocks noChangeArrowheads="1"/>
          </p:cNvSpPr>
          <p:nvPr/>
        </p:nvSpPr>
        <p:spPr bwMode="auto">
          <a:xfrm>
            <a:off x="7641864" y="2756530"/>
            <a:ext cx="1034592" cy="276379"/>
          </a:xfrm>
          <a:prstGeom prst="rect">
            <a:avLst/>
          </a:prstGeom>
          <a:solidFill>
            <a:schemeClr val="accent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200" b="1" dirty="0">
                <a:latin typeface="+mn-lt"/>
              </a:rPr>
              <a:t>Some </a:t>
            </a:r>
            <a:r>
              <a:rPr lang="en-AU" altLang="en-US" sz="1200" b="1" dirty="0" smtClean="0">
                <a:latin typeface="+mn-lt"/>
              </a:rPr>
              <a:t>idea</a:t>
            </a:r>
            <a:endParaRPr lang="en-US" altLang="en-US" sz="1200" b="1" dirty="0">
              <a:latin typeface="+mn-lt"/>
            </a:endParaRPr>
          </a:p>
        </p:txBody>
      </p:sp>
      <p:sp>
        <p:nvSpPr>
          <p:cNvPr id="37" name="Text Box 6"/>
          <p:cNvSpPr txBox="1">
            <a:spLocks noChangeArrowheads="1"/>
          </p:cNvSpPr>
          <p:nvPr/>
        </p:nvSpPr>
        <p:spPr bwMode="auto">
          <a:xfrm>
            <a:off x="2720506" y="2756530"/>
            <a:ext cx="779121" cy="276379"/>
          </a:xfrm>
          <a:prstGeom prst="rect">
            <a:avLst/>
          </a:prstGeom>
          <a:solidFill>
            <a:schemeClr val="accent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200" b="1" dirty="0">
                <a:latin typeface="+mn-lt"/>
              </a:rPr>
              <a:t>Encode</a:t>
            </a:r>
            <a:endParaRPr lang="en-US" altLang="en-US" sz="1200" b="1" dirty="0">
              <a:latin typeface="+mn-lt"/>
            </a:endParaRPr>
          </a:p>
        </p:txBody>
      </p:sp>
      <p:sp>
        <p:nvSpPr>
          <p:cNvPr id="45" name="Text Box 5"/>
          <p:cNvSpPr txBox="1">
            <a:spLocks noChangeArrowheads="1"/>
          </p:cNvSpPr>
          <p:nvPr/>
        </p:nvSpPr>
        <p:spPr bwMode="auto">
          <a:xfrm>
            <a:off x="5455896" y="2756530"/>
            <a:ext cx="808950" cy="276379"/>
          </a:xfrm>
          <a:prstGeom prst="rect">
            <a:avLst/>
          </a:prstGeom>
          <a:solidFill>
            <a:schemeClr val="accent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200" b="1" dirty="0">
                <a:latin typeface="+mn-lt"/>
              </a:rPr>
              <a:t>Receive</a:t>
            </a:r>
          </a:p>
        </p:txBody>
      </p:sp>
      <p:sp>
        <p:nvSpPr>
          <p:cNvPr id="46" name="Text Box 5"/>
          <p:cNvSpPr txBox="1">
            <a:spLocks noChangeArrowheads="1"/>
          </p:cNvSpPr>
          <p:nvPr/>
        </p:nvSpPr>
        <p:spPr bwMode="auto">
          <a:xfrm>
            <a:off x="6538749" y="2756530"/>
            <a:ext cx="775944" cy="276379"/>
          </a:xfrm>
          <a:prstGeom prst="rect">
            <a:avLst/>
          </a:prstGeom>
          <a:solidFill>
            <a:schemeClr val="accent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200" b="1" dirty="0">
                <a:latin typeface="+mn-lt"/>
              </a:rPr>
              <a:t>Decode</a:t>
            </a:r>
            <a:endParaRPr lang="en-US" altLang="en-US" sz="1200" b="1" dirty="0">
              <a:latin typeface="+mn-lt"/>
            </a:endParaRPr>
          </a:p>
        </p:txBody>
      </p:sp>
      <p:sp>
        <p:nvSpPr>
          <p:cNvPr id="36" name="Text Box 5"/>
          <p:cNvSpPr txBox="1">
            <a:spLocks noChangeArrowheads="1"/>
          </p:cNvSpPr>
          <p:nvPr/>
        </p:nvSpPr>
        <p:spPr bwMode="auto">
          <a:xfrm>
            <a:off x="1755679" y="2756530"/>
            <a:ext cx="678727" cy="276379"/>
          </a:xfrm>
          <a:prstGeom prst="rect">
            <a:avLst/>
          </a:prstGeom>
          <a:solidFill>
            <a:schemeClr val="accent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1200" b="1" dirty="0">
                <a:latin typeface="+mn-lt"/>
              </a:rPr>
              <a:t>Idea</a:t>
            </a:r>
            <a:endParaRPr lang="en-US" altLang="en-US" sz="1200" b="1" dirty="0">
              <a:latin typeface="+mn-lt"/>
            </a:endParaRPr>
          </a:p>
        </p:txBody>
      </p:sp>
    </p:spTree>
    <p:extLst>
      <p:ext uri="{BB962C8B-B14F-4D97-AF65-F5344CB8AC3E}">
        <p14:creationId xmlns:p14="http://schemas.microsoft.com/office/powerpoint/2010/main" val="2137001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Communication involves</a:t>
            </a:r>
          </a:p>
        </p:txBody>
      </p:sp>
      <p:sp>
        <p:nvSpPr>
          <p:cNvPr id="4" name="Slide Number Placeholder 3"/>
          <p:cNvSpPr>
            <a:spLocks noGrp="1"/>
          </p:cNvSpPr>
          <p:nvPr>
            <p:ph type="sldNum" sz="quarter" idx="10"/>
          </p:nvPr>
        </p:nvSpPr>
        <p:spPr/>
        <p:txBody>
          <a:bodyPr/>
          <a:lstStyle/>
          <a:p>
            <a:fld id="{65DB8DF4-6AFD-4037-92D2-C390D3177DD7}" type="slidenum">
              <a:rPr lang="en-AU" smtClean="0"/>
              <a:pPr/>
              <a:t>9</a:t>
            </a:fld>
            <a:endParaRPr lang="en-AU"/>
          </a:p>
        </p:txBody>
      </p:sp>
      <p:sp>
        <p:nvSpPr>
          <p:cNvPr id="39" name="AutoShape 2"/>
          <p:cNvSpPr>
            <a:spLocks noChangeArrowheads="1"/>
          </p:cNvSpPr>
          <p:nvPr/>
        </p:nvSpPr>
        <p:spPr bwMode="auto">
          <a:xfrm>
            <a:off x="3563888" y="2708920"/>
            <a:ext cx="3022400" cy="2414561"/>
          </a:xfrm>
          <a:prstGeom prst="triangle">
            <a:avLst>
              <a:gd name="adj" fmla="val 50000"/>
            </a:avLst>
          </a:prstGeom>
          <a:solidFill>
            <a:schemeClr val="accent1"/>
          </a:solidFill>
          <a:ln>
            <a:noFill/>
          </a:ln>
          <a:effectLst/>
          <a:extLst/>
        </p:spPr>
        <p:txBody>
          <a:bodyPr wrap="none" anchor="ct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eaLnBrk="1" hangingPunct="1"/>
            <a:endParaRPr lang="en-AU" altLang="en-US"/>
          </a:p>
        </p:txBody>
      </p:sp>
      <p:sp>
        <p:nvSpPr>
          <p:cNvPr id="42" name="Text Box 8"/>
          <p:cNvSpPr txBox="1">
            <a:spLocks noChangeArrowheads="1"/>
          </p:cNvSpPr>
          <p:nvPr/>
        </p:nvSpPr>
        <p:spPr bwMode="auto">
          <a:xfrm>
            <a:off x="3893094" y="3808133"/>
            <a:ext cx="236399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2000" b="1" dirty="0" smtClean="0">
                <a:latin typeface="+mn-lt"/>
              </a:rPr>
              <a:t>Passing information</a:t>
            </a:r>
            <a:endParaRPr lang="en-AU" altLang="en-US" sz="2000" b="1" dirty="0">
              <a:latin typeface="+mn-lt"/>
            </a:endParaRPr>
          </a:p>
        </p:txBody>
      </p:sp>
      <p:sp>
        <p:nvSpPr>
          <p:cNvPr id="43" name="Text Box 9"/>
          <p:cNvSpPr txBox="1">
            <a:spLocks noChangeArrowheads="1"/>
          </p:cNvSpPr>
          <p:nvPr/>
        </p:nvSpPr>
        <p:spPr bwMode="auto">
          <a:xfrm>
            <a:off x="4004502" y="2139755"/>
            <a:ext cx="21411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2000" b="1" dirty="0" smtClean="0">
                <a:solidFill>
                  <a:schemeClr val="accent1"/>
                </a:solidFill>
                <a:latin typeface="+mn-lt"/>
              </a:rPr>
              <a:t>Speech (Verbal)</a:t>
            </a:r>
            <a:endParaRPr lang="en-AU" altLang="en-US" sz="2000" b="1" dirty="0">
              <a:solidFill>
                <a:schemeClr val="accent1"/>
              </a:solidFill>
              <a:latin typeface="+mn-lt"/>
            </a:endParaRPr>
          </a:p>
        </p:txBody>
      </p:sp>
      <p:sp>
        <p:nvSpPr>
          <p:cNvPr id="45" name="Text Box 11"/>
          <p:cNvSpPr txBox="1">
            <a:spLocks noChangeArrowheads="1"/>
          </p:cNvSpPr>
          <p:nvPr/>
        </p:nvSpPr>
        <p:spPr bwMode="auto">
          <a:xfrm>
            <a:off x="2574827" y="5268037"/>
            <a:ext cx="16034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2000" b="1" dirty="0" smtClean="0">
                <a:solidFill>
                  <a:schemeClr val="accent1"/>
                </a:solidFill>
                <a:latin typeface="+mn-lt"/>
              </a:rPr>
              <a:t>Writing</a:t>
            </a:r>
            <a:endParaRPr lang="en-AU" altLang="en-US" sz="2000" b="1" dirty="0">
              <a:solidFill>
                <a:schemeClr val="accent1"/>
              </a:solidFill>
              <a:latin typeface="+mn-lt"/>
            </a:endParaRPr>
          </a:p>
        </p:txBody>
      </p:sp>
      <p:sp>
        <p:nvSpPr>
          <p:cNvPr id="46" name="Text Box 10"/>
          <p:cNvSpPr txBox="1">
            <a:spLocks noChangeArrowheads="1"/>
          </p:cNvSpPr>
          <p:nvPr/>
        </p:nvSpPr>
        <p:spPr bwMode="auto">
          <a:xfrm>
            <a:off x="5474450" y="5268037"/>
            <a:ext cx="23627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bg1"/>
                </a:solidFill>
                <a:latin typeface="Tahoma" pitchFamily="34" charset="0"/>
              </a:defRPr>
            </a:lvl1pPr>
            <a:lvl2pPr marL="742950" indent="-285750" eaLnBrk="0" hangingPunct="0">
              <a:defRPr>
                <a:solidFill>
                  <a:schemeClr val="bg1"/>
                </a:solidFill>
                <a:latin typeface="Tahoma" pitchFamily="34" charset="0"/>
              </a:defRPr>
            </a:lvl2pPr>
            <a:lvl3pPr marL="1143000" indent="-228600" eaLnBrk="0" hangingPunct="0">
              <a:defRPr>
                <a:solidFill>
                  <a:schemeClr val="bg1"/>
                </a:solidFill>
                <a:latin typeface="Tahoma" pitchFamily="34" charset="0"/>
              </a:defRPr>
            </a:lvl3pPr>
            <a:lvl4pPr marL="1600200" indent="-228600" eaLnBrk="0" hangingPunct="0">
              <a:defRPr>
                <a:solidFill>
                  <a:schemeClr val="bg1"/>
                </a:solidFill>
                <a:latin typeface="Tahoma" pitchFamily="34" charset="0"/>
              </a:defRPr>
            </a:lvl4pPr>
            <a:lvl5pPr marL="2057400" indent="-228600" eaLnBrk="0" hangingPunct="0">
              <a:defRPr>
                <a:solidFill>
                  <a:schemeClr val="bg1"/>
                </a:solidFill>
                <a:latin typeface="Tahoma"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Tahoma" pitchFamily="34" charset="0"/>
              </a:defRPr>
            </a:lvl9pPr>
          </a:lstStyle>
          <a:p>
            <a:pPr algn="ctr" eaLnBrk="1" hangingPunct="1">
              <a:spcBef>
                <a:spcPct val="50000"/>
              </a:spcBef>
            </a:pPr>
            <a:r>
              <a:rPr lang="en-AU" altLang="en-US" sz="2000" b="1" dirty="0" smtClean="0">
                <a:solidFill>
                  <a:schemeClr val="accent1"/>
                </a:solidFill>
                <a:latin typeface="+mn-lt"/>
              </a:rPr>
              <a:t>Non Verbal</a:t>
            </a:r>
            <a:endParaRPr lang="en-AU" altLang="en-US" sz="2000" b="1" dirty="0">
              <a:solidFill>
                <a:schemeClr val="accent1"/>
              </a:solidFill>
              <a:latin typeface="+mn-lt"/>
            </a:endParaRPr>
          </a:p>
        </p:txBody>
      </p:sp>
    </p:spTree>
    <p:extLst>
      <p:ext uri="{BB962C8B-B14F-4D97-AF65-F5344CB8AC3E}">
        <p14:creationId xmlns:p14="http://schemas.microsoft.com/office/powerpoint/2010/main" val="642246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Q">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MQ" id="{C6B612F4-B4D9-4E4B-BC23-9E6E7874E93D}" vid="{9F40B265-875A-4CAF-96EE-200C2F3345B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4835</TotalTime>
  <Pages>1</Pages>
  <Words>2297</Words>
  <Application>Microsoft Office PowerPoint</Application>
  <PresentationFormat>On-screen Show (4:3)</PresentationFormat>
  <Paragraphs>366</Paragraphs>
  <Slides>46</Slides>
  <Notes>45</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MQ</vt:lpstr>
      <vt:lpstr>PowerPoint Presentation</vt:lpstr>
      <vt:lpstr>           The Mining and Quarrying Occupational Health and Safety Committee</vt:lpstr>
      <vt:lpstr>Disclaimer</vt:lpstr>
      <vt:lpstr>Creative Commons</vt:lpstr>
      <vt:lpstr>Learning Outcomes </vt:lpstr>
      <vt:lpstr>How is information communicated across site?</vt:lpstr>
      <vt:lpstr>What is Communication?</vt:lpstr>
      <vt:lpstr>Communication Process</vt:lpstr>
      <vt:lpstr>Communication involves</vt:lpstr>
      <vt:lpstr>Benefits of Effective Communication</vt:lpstr>
      <vt:lpstr>Barriers to Effective Communication</vt:lpstr>
      <vt:lpstr>Components of Communication</vt:lpstr>
      <vt:lpstr>Non Verbal Communication</vt:lpstr>
      <vt:lpstr>3 Vs - Vocal, Verbal and Visual  7% - 38% - 55% Rule</vt:lpstr>
      <vt:lpstr>3 Vs - Vocal, Verbal and Visual  7% - 38% - 55% Rule continued</vt:lpstr>
      <vt:lpstr>Perception</vt:lpstr>
      <vt:lpstr>Listening vs Hearing</vt:lpstr>
      <vt:lpstr>Why is listening important?</vt:lpstr>
      <vt:lpstr>A Guide to Better Listening</vt:lpstr>
      <vt:lpstr>Sending Clear Messages</vt:lpstr>
      <vt:lpstr>Questions</vt:lpstr>
      <vt:lpstr>Open Questions</vt:lpstr>
      <vt:lpstr>Closed Questions</vt:lpstr>
      <vt:lpstr>Targeted Questions</vt:lpstr>
      <vt:lpstr>Probing Questions</vt:lpstr>
      <vt:lpstr>Hypothetical Questions </vt:lpstr>
      <vt:lpstr>Improving Verbal Communication</vt:lpstr>
      <vt:lpstr>Styles of Communication</vt:lpstr>
      <vt:lpstr>Aggressive people</vt:lpstr>
      <vt:lpstr>Submissive people</vt:lpstr>
      <vt:lpstr>Assertiveness</vt:lpstr>
      <vt:lpstr>Assertive people</vt:lpstr>
      <vt:lpstr>Workplace Scenario</vt:lpstr>
      <vt:lpstr>Negotiation</vt:lpstr>
      <vt:lpstr>Successful Negotiation</vt:lpstr>
      <vt:lpstr>Negotiation Strategies</vt:lpstr>
      <vt:lpstr>Written Communication</vt:lpstr>
      <vt:lpstr>Written Communication</vt:lpstr>
      <vt:lpstr>Written Communication</vt:lpstr>
      <vt:lpstr>Assertiveness</vt:lpstr>
      <vt:lpstr>Language</vt:lpstr>
      <vt:lpstr>Sentences and Paragraphs</vt:lpstr>
      <vt:lpstr>Review the written communication</vt:lpstr>
      <vt:lpstr>How Many F’s</vt:lpstr>
      <vt:lpstr>Summary</vt:lpstr>
      <vt:lpstr>Further Assistance</vt:lpstr>
    </vt:vector>
  </TitlesOfParts>
  <Company>DAIS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Powerpoint TEMPLATE</dc:subject>
  <dc:creator>hooper</dc:creator>
  <cp:keywords>presentation,powerpoint,slide,template</cp:keywords>
  <cp:lastModifiedBy>Melissa Michell</cp:lastModifiedBy>
  <cp:revision>262</cp:revision>
  <cp:lastPrinted>2014-03-13T01:05:31Z</cp:lastPrinted>
  <dcterms:created xsi:type="dcterms:W3CDTF">2008-05-01T05:24:22Z</dcterms:created>
  <dcterms:modified xsi:type="dcterms:W3CDTF">2017-04-07T06:46:52Z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Operation">
    <vt:lpwstr>SavedAs</vt:lpwstr>
  </property>
</Properties>
</file>