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31"/>
  </p:notesMasterIdLst>
  <p:handoutMasterIdLst>
    <p:handoutMasterId r:id="rId32"/>
  </p:handoutMasterIdLst>
  <p:sldIdLst>
    <p:sldId id="371" r:id="rId2"/>
    <p:sldId id="372" r:id="rId3"/>
    <p:sldId id="373" r:id="rId4"/>
    <p:sldId id="374" r:id="rId5"/>
    <p:sldId id="299" r:id="rId6"/>
    <p:sldId id="262" r:id="rId7"/>
    <p:sldId id="340" r:id="rId8"/>
    <p:sldId id="349" r:id="rId9"/>
    <p:sldId id="344" r:id="rId10"/>
    <p:sldId id="350" r:id="rId11"/>
    <p:sldId id="351" r:id="rId12"/>
    <p:sldId id="343" r:id="rId13"/>
    <p:sldId id="352" r:id="rId14"/>
    <p:sldId id="346" r:id="rId15"/>
    <p:sldId id="364" r:id="rId16"/>
    <p:sldId id="347" r:id="rId17"/>
    <p:sldId id="365" r:id="rId18"/>
    <p:sldId id="366" r:id="rId19"/>
    <p:sldId id="348" r:id="rId20"/>
    <p:sldId id="341" r:id="rId21"/>
    <p:sldId id="353" r:id="rId22"/>
    <p:sldId id="354" r:id="rId23"/>
    <p:sldId id="357" r:id="rId24"/>
    <p:sldId id="345" r:id="rId25"/>
    <p:sldId id="358" r:id="rId26"/>
    <p:sldId id="359" r:id="rId27"/>
    <p:sldId id="360" r:id="rId28"/>
    <p:sldId id="361" r:id="rId29"/>
    <p:sldId id="375" r:id="rId30"/>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1D1D60"/>
    <a:srgbClr val="FF3300"/>
    <a:srgbClr val="00CC99"/>
    <a:srgbClr val="EDE4B0"/>
    <a:srgbClr val="F1D2A9"/>
    <a:srgbClr val="211A60"/>
    <a:srgbClr val="1D1762"/>
    <a:srgbClr val="4B8516"/>
    <a:srgbClr val="7DC2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90598" autoAdjust="0"/>
  </p:normalViewPr>
  <p:slideViewPr>
    <p:cSldViewPr>
      <p:cViewPr varScale="1">
        <p:scale>
          <a:sx n="111" d="100"/>
          <a:sy n="111" d="100"/>
        </p:scale>
        <p:origin x="-20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568449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15—Person may have more than one duty</a:t>
            </a:r>
          </a:p>
          <a:p>
            <a:r>
              <a:rPr lang="en-US" dirty="0" smtClean="0"/>
              <a:t>A person can have more than one duty by virtue of being in more than one class of duty holder.</a:t>
            </a:r>
          </a:p>
          <a:p>
            <a:endParaRPr lang="en-AU" dirty="0" smtClean="0"/>
          </a:p>
          <a:p>
            <a:r>
              <a:rPr lang="en-US" b="1" dirty="0" smtClean="0"/>
              <a:t>16—More than one person can have a duty</a:t>
            </a:r>
          </a:p>
          <a:p>
            <a:pPr marL="228600" indent="-228600">
              <a:buFont typeface="+mj-lt"/>
              <a:buAutoNum type="arabicPeriod"/>
            </a:pPr>
            <a:r>
              <a:rPr lang="en-US" dirty="0" smtClean="0"/>
              <a:t>More than one person can concurrently have the same duty.</a:t>
            </a:r>
          </a:p>
          <a:p>
            <a:pPr marL="228600" indent="-228600">
              <a:buFont typeface="+mj-lt"/>
              <a:buAutoNum type="arabicPeriod"/>
            </a:pPr>
            <a:r>
              <a:rPr lang="en-US" dirty="0" smtClean="0"/>
              <a:t>Each duty holder must comply with that duty to the standard required by this Act even if another duty holder has the same duty.</a:t>
            </a:r>
          </a:p>
          <a:p>
            <a:pPr marL="228600" indent="-228600">
              <a:buFont typeface="+mj-lt"/>
              <a:buAutoNum type="arabicPeriod"/>
            </a:pPr>
            <a:r>
              <a:rPr lang="en-US" dirty="0" smtClean="0"/>
              <a:t>If more than one person has a duty for the same matter, each person—</a:t>
            </a:r>
          </a:p>
          <a:p>
            <a:pPr marL="685800" lvl="1" indent="-228600">
              <a:buFont typeface="+mj-lt"/>
              <a:buAutoNum type="alphaLcParenR"/>
            </a:pPr>
            <a:r>
              <a:rPr lang="en-US" dirty="0" smtClean="0"/>
              <a:t>retains responsibility for the person's duty in relation to the matter; and</a:t>
            </a:r>
          </a:p>
          <a:p>
            <a:pPr marL="685800" lvl="1" indent="-228600">
              <a:buFont typeface="+mj-lt"/>
              <a:buAutoNum type="alphaLcParenR"/>
            </a:pPr>
            <a:r>
              <a:rPr lang="en-US" dirty="0" smtClean="0"/>
              <a:t>must discharge the person's duty to the extent to which the person has the capacity to influence and control the matter or would have had that capacity but for an agreement or arrangement purporting to limit or remove that capacity.</a:t>
            </a:r>
            <a:endParaRPr lang="en-US" dirty="0"/>
          </a:p>
        </p:txBody>
      </p:sp>
    </p:spTree>
    <p:extLst>
      <p:ext uri="{BB962C8B-B14F-4D97-AF65-F5344CB8AC3E}">
        <p14:creationId xmlns:p14="http://schemas.microsoft.com/office/powerpoint/2010/main" val="316740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82557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18274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32761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215380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215380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215380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38—Review of control measures</a:t>
            </a:r>
          </a:p>
          <a:p>
            <a:pPr marL="228600" indent="-228600">
              <a:buFont typeface="+mj-lt"/>
              <a:buAutoNum type="arabicPeriod"/>
            </a:pPr>
            <a:r>
              <a:rPr lang="en-US" dirty="0" smtClean="0"/>
              <a:t>A duty holder must review and, as necessary, revise control measures implemented under these regulations so as to maintain, so far as is reasonably practicable, a work environment that is without risks to health or safety.</a:t>
            </a:r>
          </a:p>
          <a:p>
            <a:pPr marL="228600" indent="-228600">
              <a:buFont typeface="+mj-lt"/>
              <a:buAutoNum type="arabicPeriod"/>
            </a:pPr>
            <a:r>
              <a:rPr lang="en-US" dirty="0" smtClean="0"/>
              <a:t>Without limiting </a:t>
            </a:r>
            <a:r>
              <a:rPr lang="en-US" dirty="0" err="1" smtClean="0"/>
              <a:t>subregulation</a:t>
            </a:r>
            <a:r>
              <a:rPr lang="en-US" dirty="0" smtClean="0"/>
              <a:t> (1), the duty holder must review and, as necessary, revise a control measure in the following circumstances:</a:t>
            </a:r>
          </a:p>
          <a:p>
            <a:pPr marL="685800" lvl="1" indent="-228600">
              <a:buFont typeface="+mj-lt"/>
              <a:buAutoNum type="alphaLcParenR"/>
            </a:pPr>
            <a:r>
              <a:rPr lang="en-US" dirty="0" smtClean="0"/>
              <a:t>the control measure does not control the risk it was implemented to control so far as is reasonably practicable;</a:t>
            </a:r>
          </a:p>
          <a:p>
            <a:r>
              <a:rPr lang="en-US" dirty="0" smtClean="0"/>
              <a:t>	Examples—</a:t>
            </a:r>
          </a:p>
          <a:p>
            <a:pPr marL="1200150" lvl="2" indent="-285750">
              <a:buFont typeface="+mj-lt"/>
              <a:buAutoNum type="romanLcPeriod"/>
            </a:pPr>
            <a:r>
              <a:rPr lang="en-US" dirty="0" smtClean="0"/>
              <a:t>The results of monitoring show that the control measure does not control the risk.</a:t>
            </a:r>
          </a:p>
          <a:p>
            <a:pPr marL="1200150" lvl="2" indent="-285750">
              <a:buFont typeface="+mj-lt"/>
              <a:buAutoNum type="romanLcPeriod"/>
            </a:pPr>
            <a:r>
              <a:rPr lang="en-US" dirty="0" smtClean="0"/>
              <a:t>A notifiable incident occurs because of the risk.</a:t>
            </a:r>
          </a:p>
          <a:p>
            <a:pPr marL="685800" lvl="1" indent="-228600">
              <a:buFont typeface="+mj-lt"/>
              <a:buAutoNum type="alphaLcParenR" startAt="2"/>
            </a:pPr>
            <a:r>
              <a:rPr lang="en-US" dirty="0" smtClean="0"/>
              <a:t>before a change at the workplace that is likely to give rise to a new or different risk to health or safety that the measure may not effectively control;</a:t>
            </a:r>
          </a:p>
          <a:p>
            <a:pPr marL="685800" lvl="1" indent="-228600">
              <a:buFont typeface="+mj-lt"/>
              <a:buAutoNum type="alphaLcParenR" startAt="2"/>
            </a:pPr>
            <a:r>
              <a:rPr lang="en-US" dirty="0" smtClean="0"/>
              <a:t>a new relevant hazard or risk is identified;</a:t>
            </a:r>
          </a:p>
          <a:p>
            <a:pPr marL="685800" lvl="1" indent="-228600">
              <a:buFont typeface="+mj-lt"/>
              <a:buAutoNum type="alphaLcParenR" startAt="2"/>
            </a:pPr>
            <a:r>
              <a:rPr lang="en-US" dirty="0" smtClean="0"/>
              <a:t>the results of consultation by the duty holder under the Act or these regulations indicate that a review is necessary;</a:t>
            </a:r>
          </a:p>
          <a:p>
            <a:pPr marL="685800" lvl="1" indent="-228600">
              <a:buFont typeface="+mj-lt"/>
              <a:buAutoNum type="alphaLcParenR" startAt="2"/>
            </a:pPr>
            <a:r>
              <a:rPr lang="en-US" dirty="0" smtClean="0"/>
              <a:t>a health and safety representative requests a review under </a:t>
            </a:r>
            <a:r>
              <a:rPr lang="en-US" dirty="0" err="1" smtClean="0"/>
              <a:t>subregulation</a:t>
            </a:r>
            <a:r>
              <a:rPr lang="en-US" dirty="0" smtClean="0"/>
              <a:t> (4).</a:t>
            </a:r>
          </a:p>
          <a:p>
            <a:pPr marL="228600" indent="-228600">
              <a:buFont typeface="+mj-lt"/>
              <a:buAutoNum type="arabicPeriod" startAt="3"/>
            </a:pPr>
            <a:r>
              <a:rPr lang="en-US" dirty="0" smtClean="0"/>
              <a:t>Without limiting </a:t>
            </a:r>
            <a:r>
              <a:rPr lang="en-US" dirty="0" err="1" smtClean="0"/>
              <a:t>subregulation</a:t>
            </a:r>
            <a:r>
              <a:rPr lang="en-US" dirty="0" smtClean="0"/>
              <a:t> (2)(b), a change at the workplace includes—</a:t>
            </a:r>
          </a:p>
          <a:p>
            <a:pPr marL="685800" lvl="1" indent="-228600">
              <a:buFont typeface="+mj-lt"/>
              <a:buAutoNum type="alphaLcParenR"/>
            </a:pPr>
            <a:r>
              <a:rPr lang="en-US" dirty="0" smtClean="0"/>
              <a:t>a change to the workplace itself or any aspect of the work environment; or</a:t>
            </a:r>
          </a:p>
          <a:p>
            <a:pPr marL="685800" lvl="1" indent="-228600">
              <a:buFont typeface="+mj-lt"/>
              <a:buAutoNum type="alphaLcParenR"/>
            </a:pPr>
            <a:r>
              <a:rPr lang="en-US" dirty="0" smtClean="0"/>
              <a:t>a change to a system of work, a process or a procedure.</a:t>
            </a:r>
          </a:p>
          <a:p>
            <a:pPr marL="228600" indent="-228600">
              <a:buFont typeface="+mj-lt"/>
              <a:buAutoNum type="arabicPeriod" startAt="4"/>
            </a:pPr>
            <a:r>
              <a:rPr lang="en-US" dirty="0" smtClean="0"/>
              <a:t>A health and safety representative for workers at a workplace may request a review of a control measure if the representative reasonably believes that—</a:t>
            </a:r>
          </a:p>
          <a:p>
            <a:pPr marL="685800" lvl="1" indent="-228600">
              <a:buFont typeface="+mj-lt"/>
              <a:buAutoNum type="alphaLcParenR"/>
            </a:pPr>
            <a:r>
              <a:rPr lang="en-US" dirty="0" smtClean="0"/>
              <a:t>a circumstance referred to in </a:t>
            </a:r>
            <a:r>
              <a:rPr lang="en-US" dirty="0" err="1" smtClean="0"/>
              <a:t>subregulation</a:t>
            </a:r>
            <a:r>
              <a:rPr lang="en-US" dirty="0" smtClean="0"/>
              <a:t> (2)(a), (b), (c) or (d) affects or may affect the health and safety of a member of the work group represented by the health and safety representative; and</a:t>
            </a:r>
          </a:p>
          <a:p>
            <a:pPr marL="685800" lvl="1" indent="-228600">
              <a:buFont typeface="+mj-lt"/>
              <a:buAutoNum type="alphaLcParenR"/>
            </a:pPr>
            <a:r>
              <a:rPr lang="en-US" dirty="0" smtClean="0"/>
              <a:t>the duty holder has not adequately reviewed the control measure in response to the circumstance.</a:t>
            </a:r>
          </a:p>
          <a:p>
            <a:pPr marL="685800" lvl="1" indent="-228600">
              <a:buFont typeface="+mj-lt"/>
              <a:buAutoNum type="alphaLcParenR"/>
            </a:pPr>
            <a:endParaRPr lang="en-AU" dirty="0" smtClean="0"/>
          </a:p>
        </p:txBody>
      </p:sp>
    </p:spTree>
    <p:extLst>
      <p:ext uri="{BB962C8B-B14F-4D97-AF65-F5344CB8AC3E}">
        <p14:creationId xmlns:p14="http://schemas.microsoft.com/office/powerpoint/2010/main" val="2215380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215380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934684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167774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32652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16086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17562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81432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9639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428342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a:t>
            </a:r>
            <a:r>
              <a:rPr lang="en-AU" baseline="0" dirty="0" smtClean="0"/>
              <a:t> is to be achieved by;</a:t>
            </a:r>
          </a:p>
          <a:p>
            <a:endParaRPr lang="en-AU" baseline="0" dirty="0" smtClean="0"/>
          </a:p>
          <a:p>
            <a:pPr marL="228600" indent="-228600">
              <a:buFont typeface="+mj-lt"/>
              <a:buAutoNum type="alphaLcParenR"/>
            </a:pPr>
            <a:r>
              <a:rPr lang="en-US" dirty="0" smtClean="0"/>
              <a:t>protecting workers and other persons against harm to their health, safety and welfare through the elimination or </a:t>
            </a:r>
            <a:r>
              <a:rPr lang="en-US" dirty="0" err="1" smtClean="0"/>
              <a:t>minimisation</a:t>
            </a:r>
            <a:r>
              <a:rPr lang="en-US" dirty="0" smtClean="0"/>
              <a:t> of risks arising from work or from specified types of substances or plant; and</a:t>
            </a:r>
          </a:p>
          <a:p>
            <a:pPr marL="228600" indent="-228600">
              <a:buFont typeface="+mj-lt"/>
              <a:buAutoNum type="alphaLcParenR"/>
            </a:pPr>
            <a:endParaRPr lang="en-US" dirty="0" smtClean="0"/>
          </a:p>
          <a:p>
            <a:pPr marL="228600" indent="-228600">
              <a:buFont typeface="+mj-lt"/>
              <a:buAutoNum type="alphaLcParenR"/>
            </a:pPr>
            <a:r>
              <a:rPr lang="en-US" dirty="0" smtClean="0"/>
              <a:t>providing for fair and effective workplace representation, consultation, co-operation and issue resolution in relation to work health and safety; and</a:t>
            </a:r>
          </a:p>
          <a:p>
            <a:pPr marL="228600" indent="-228600">
              <a:buFont typeface="+mj-lt"/>
              <a:buAutoNum type="alphaLcParenR"/>
            </a:pPr>
            <a:endParaRPr lang="en-US" dirty="0" smtClean="0"/>
          </a:p>
          <a:p>
            <a:pPr marL="228600" indent="-228600">
              <a:buFont typeface="+mj-lt"/>
              <a:buAutoNum type="alphaLcParenR"/>
            </a:pPr>
            <a:r>
              <a:rPr lang="en-US" dirty="0" smtClean="0"/>
              <a:t>encouraging unions and employer </a:t>
            </a:r>
            <a:r>
              <a:rPr lang="en-US" dirty="0" err="1" smtClean="0"/>
              <a:t>organisations</a:t>
            </a:r>
            <a:r>
              <a:rPr lang="en-US" dirty="0" smtClean="0"/>
              <a:t> to take a constructive role in promoting improvements in work health and safety practices, and assisting persons conducting businesses or undertakings and workers to achieve a healthier and safer working environment; and</a:t>
            </a:r>
          </a:p>
          <a:p>
            <a:pPr marL="228600" indent="-228600">
              <a:buFont typeface="+mj-lt"/>
              <a:buAutoNum type="alphaLcParenR"/>
            </a:pPr>
            <a:endParaRPr lang="en-US" dirty="0" smtClean="0"/>
          </a:p>
          <a:p>
            <a:pPr marL="228600" indent="-228600">
              <a:buFont typeface="+mj-lt"/>
              <a:buAutoNum type="alphaLcParenR"/>
            </a:pPr>
            <a:r>
              <a:rPr lang="en-US" dirty="0" smtClean="0"/>
              <a:t>promoting the provision of advice, information, education and training in relation to work health and safety; and</a:t>
            </a:r>
          </a:p>
          <a:p>
            <a:pPr marL="228600" indent="-228600">
              <a:buFont typeface="+mj-lt"/>
              <a:buAutoNum type="alphaLcParenR"/>
            </a:pPr>
            <a:endParaRPr lang="en-US" dirty="0" smtClean="0"/>
          </a:p>
          <a:p>
            <a:pPr marL="228600" indent="-228600">
              <a:buFont typeface="+mj-lt"/>
              <a:buAutoNum type="alphaLcParenR"/>
            </a:pPr>
            <a:r>
              <a:rPr lang="en-US" dirty="0" smtClean="0"/>
              <a:t>securing compliance with this Act through effective and appropriate compliance and enforcement measures; and</a:t>
            </a:r>
          </a:p>
          <a:p>
            <a:pPr marL="228600" indent="-228600">
              <a:buFont typeface="+mj-lt"/>
              <a:buAutoNum type="alphaLcParenR"/>
            </a:pPr>
            <a:endParaRPr lang="en-US" dirty="0" smtClean="0"/>
          </a:p>
          <a:p>
            <a:pPr marL="228600" indent="-228600">
              <a:buFont typeface="+mj-lt"/>
              <a:buAutoNum type="alphaLcParenR"/>
            </a:pPr>
            <a:r>
              <a:rPr lang="en-US" dirty="0" smtClean="0"/>
              <a:t>ensuring appropriate scrutiny and review of actions taken by persons exercising powers and performing functions under this Act; and</a:t>
            </a:r>
          </a:p>
          <a:p>
            <a:pPr marL="228600" indent="-228600">
              <a:buFont typeface="+mj-lt"/>
              <a:buAutoNum type="alphaLcParenR"/>
            </a:pPr>
            <a:endParaRPr lang="en-US" dirty="0" smtClean="0"/>
          </a:p>
          <a:p>
            <a:pPr marL="228600" indent="-228600">
              <a:buFont typeface="+mj-lt"/>
              <a:buAutoNum type="alphaLcParenR"/>
            </a:pPr>
            <a:r>
              <a:rPr lang="en-US" dirty="0" smtClean="0"/>
              <a:t>providing a framework for continuous improvement and progressively higher standards of work health and safety; and</a:t>
            </a:r>
          </a:p>
          <a:p>
            <a:pPr marL="228600" indent="-228600">
              <a:buFont typeface="+mj-lt"/>
              <a:buAutoNum type="alphaLcParenR"/>
            </a:pPr>
            <a:endParaRPr lang="en-US" dirty="0" smtClean="0"/>
          </a:p>
          <a:p>
            <a:pPr marL="228600" indent="-228600">
              <a:buFont typeface="+mj-lt"/>
              <a:buAutoNum type="alphaLcParenR"/>
            </a:pPr>
            <a:r>
              <a:rPr lang="en-US" dirty="0" smtClean="0"/>
              <a:t>maintaining and strengthening the national </a:t>
            </a:r>
            <a:r>
              <a:rPr lang="en-US" dirty="0" err="1" smtClean="0"/>
              <a:t>harmonisation</a:t>
            </a:r>
            <a:r>
              <a:rPr lang="en-US" dirty="0" smtClean="0"/>
              <a:t> of laws relating to work health and safety and to facilitate a consistent national approach to work health and safety in this jurisdiction.</a:t>
            </a:r>
            <a:endParaRPr lang="en-US" dirty="0"/>
          </a:p>
        </p:txBody>
      </p:sp>
    </p:spTree>
    <p:extLst>
      <p:ext uri="{BB962C8B-B14F-4D97-AF65-F5344CB8AC3E}">
        <p14:creationId xmlns:p14="http://schemas.microsoft.com/office/powerpoint/2010/main" val="3087912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2046138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3984364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9005300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online image</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5AECE938-7F1A-456E-8B37-2B2DC62C3BF4}" type="slidenum">
              <a:rPr lang="en-US" smtClean="0"/>
              <a:pPr>
                <a:defRPr/>
              </a:pPr>
              <a:t>‹#›</a:t>
            </a:fld>
            <a:endParaRPr lang="en-US"/>
          </a:p>
        </p:txBody>
      </p:sp>
    </p:spTree>
    <p:extLst>
      <p:ext uri="{BB962C8B-B14F-4D97-AF65-F5344CB8AC3E}">
        <p14:creationId xmlns:p14="http://schemas.microsoft.com/office/powerpoint/2010/main" val="34677483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online image</a:t>
            </a:r>
            <a:endParaRPr lang="en-US" noProof="0" dirty="0"/>
          </a:p>
        </p:txBody>
      </p:sp>
    </p:spTree>
    <p:extLst>
      <p:ext uri="{BB962C8B-B14F-4D97-AF65-F5344CB8AC3E}">
        <p14:creationId xmlns:p14="http://schemas.microsoft.com/office/powerpoint/2010/main" val="23853797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4095271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28591410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9066929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354370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496847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9879312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11203510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smtClean="0"/>
              <a:pPr>
                <a:defRPr/>
              </a:pPr>
              <a:t>‹#›</a:t>
            </a:fld>
            <a:endParaRPr lang="en-AU" sz="1400">
              <a:solidFill>
                <a:srgbClr val="1D1D60"/>
              </a:solidFill>
            </a:endParaRPr>
          </a:p>
        </p:txBody>
      </p:sp>
    </p:spTree>
    <p:extLst>
      <p:ext uri="{BB962C8B-B14F-4D97-AF65-F5344CB8AC3E}">
        <p14:creationId xmlns:p14="http://schemas.microsoft.com/office/powerpoint/2010/main" val="32659662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a:solidFill>
                <a:srgbClr val="1D1D60"/>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1229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aqohsc.sa.gov.au/whs-support-request/" TargetMode="External"/><Relationship Id="rId7" Type="http://schemas.openxmlformats.org/officeDocument/2006/relationships/hyperlink" Target="http://www.safeworkaustralia.gov.a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safework.sa.gov.au/" TargetMode="External"/><Relationship Id="rId5" Type="http://schemas.openxmlformats.org/officeDocument/2006/relationships/hyperlink" Target="mailto:maqohsc@sa.gov.au" TargetMode="External"/><Relationship Id="rId4" Type="http://schemas.openxmlformats.org/officeDocument/2006/relationships/hyperlink" Target="http://www.maqohsc.sa.gov.a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
          <p:cNvSpPr>
            <a:spLocks noChangeArrowheads="1"/>
          </p:cNvSpPr>
          <p:nvPr/>
        </p:nvSpPr>
        <p:spPr bwMode="auto">
          <a:xfrm>
            <a:off x="1066800" y="990600"/>
            <a:ext cx="6858000" cy="685800"/>
          </a:xfrm>
          <a:prstGeom prst="rect">
            <a:avLst/>
          </a:prstGeom>
          <a:noFill/>
          <a:ln w="12700">
            <a:noFill/>
            <a:miter lim="800000"/>
            <a:headEnd/>
            <a:tailEnd/>
          </a:ln>
        </p:spPr>
        <p:txBody>
          <a:bodyPr anchor="b"/>
          <a:lstStyle/>
          <a:p>
            <a:pPr algn="ctr" defTabSz="762000">
              <a:lnSpc>
                <a:spcPct val="80000"/>
              </a:lnSpc>
            </a:pPr>
            <a:endParaRPr lang="en-AU" sz="4000" dirty="0">
              <a:solidFill>
                <a:srgbClr val="1D1762"/>
              </a:solidFill>
            </a:endParaRPr>
          </a:p>
        </p:txBody>
      </p:sp>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3" name="TextBox 2"/>
          <p:cNvSpPr txBox="1"/>
          <p:nvPr/>
        </p:nvSpPr>
        <p:spPr>
          <a:xfrm>
            <a:off x="0" y="4509120"/>
            <a:ext cx="9144000" cy="954107"/>
          </a:xfrm>
          <a:prstGeom prst="rect">
            <a:avLst/>
          </a:prstGeom>
          <a:noFill/>
        </p:spPr>
        <p:txBody>
          <a:bodyPr wrap="square" rtlCol="0">
            <a:spAutoFit/>
          </a:bodyPr>
          <a:lstStyle/>
          <a:p>
            <a:pPr algn="ctr"/>
            <a:r>
              <a:rPr lang="en-AU" sz="2800" b="1" kern="0" dirty="0" smtClean="0">
                <a:solidFill>
                  <a:srgbClr val="FFFFFF"/>
                </a:solidFill>
                <a:latin typeface="Arial"/>
                <a:ea typeface="+mj-ea"/>
                <a:cs typeface="+mj-cs"/>
              </a:rPr>
              <a:t>Work Health and Safety </a:t>
            </a:r>
          </a:p>
          <a:p>
            <a:pPr algn="ctr"/>
            <a:r>
              <a:rPr lang="en-AU" sz="2800" b="1" kern="0" dirty="0" smtClean="0">
                <a:solidFill>
                  <a:srgbClr val="FFFFFF"/>
                </a:solidFill>
                <a:latin typeface="Arial"/>
                <a:ea typeface="+mj-ea"/>
                <a:cs typeface="+mj-cs"/>
              </a:rPr>
              <a:t>Awareness for Supervisors</a:t>
            </a:r>
            <a:endParaRPr lang="en-AU" dirty="0"/>
          </a:p>
        </p:txBody>
      </p:sp>
      <p:sp>
        <p:nvSpPr>
          <p:cNvPr id="2" name="TextBox 1"/>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April 2017</a:t>
            </a:r>
            <a:endParaRPr lang="en-AU" sz="1200" b="1" dirty="0">
              <a:solidFill>
                <a:schemeClr val="bg1"/>
              </a:solidFill>
            </a:endParaRPr>
          </a:p>
        </p:txBody>
      </p:sp>
    </p:spTree>
    <p:extLst>
      <p:ext uri="{BB962C8B-B14F-4D97-AF65-F5344CB8AC3E}">
        <p14:creationId xmlns:p14="http://schemas.microsoft.com/office/powerpoint/2010/main" val="316639400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Work Health and Safety Act</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t>The main object of the model Act is: </a:t>
            </a:r>
          </a:p>
          <a:p>
            <a:r>
              <a:rPr lang="en-US" dirty="0" smtClean="0"/>
              <a:t>to provide for a balanced and nationally consistent framework to secure the health and safety of workers and workplaces.</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10</a:t>
            </a:fld>
            <a:endParaRPr lang="en-AU"/>
          </a:p>
        </p:txBody>
      </p:sp>
    </p:spTree>
    <p:extLst>
      <p:ext uri="{BB962C8B-B14F-4D97-AF65-F5344CB8AC3E}">
        <p14:creationId xmlns:p14="http://schemas.microsoft.com/office/powerpoint/2010/main" val="366849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Key changes in terms from OHS</a:t>
            </a:r>
          </a:p>
        </p:txBody>
      </p:sp>
      <p:sp>
        <p:nvSpPr>
          <p:cNvPr id="3" name="Content Placeholder 2"/>
          <p:cNvSpPr>
            <a:spLocks noGrp="1"/>
          </p:cNvSpPr>
          <p:nvPr>
            <p:ph sz="half" idx="1"/>
          </p:nvPr>
        </p:nvSpPr>
        <p:spPr>
          <a:xfrm>
            <a:off x="1835696" y="1700808"/>
            <a:ext cx="2592288" cy="4680520"/>
          </a:xfrm>
        </p:spPr>
        <p:txBody>
          <a:bodyPr/>
          <a:lstStyle/>
          <a:p>
            <a:r>
              <a:rPr lang="en-US" dirty="0" smtClean="0"/>
              <a:t>Occupational Health </a:t>
            </a:r>
            <a:br>
              <a:rPr lang="en-US" dirty="0" smtClean="0"/>
            </a:br>
            <a:r>
              <a:rPr lang="en-US" dirty="0" smtClean="0"/>
              <a:t>and Safety (OHS)</a:t>
            </a:r>
          </a:p>
          <a:p>
            <a:r>
              <a:rPr lang="en-US" dirty="0" smtClean="0"/>
              <a:t>Employer</a:t>
            </a:r>
          </a:p>
          <a:p>
            <a:r>
              <a:rPr lang="en-US" dirty="0" smtClean="0"/>
              <a:t>Employee</a:t>
            </a:r>
          </a:p>
          <a:p>
            <a:r>
              <a:rPr lang="en-US" dirty="0" smtClean="0"/>
              <a:t>OHS Representative</a:t>
            </a:r>
          </a:p>
          <a:p>
            <a:r>
              <a:rPr lang="en-US" dirty="0" smtClean="0"/>
              <a:t>OHS Committee</a:t>
            </a:r>
          </a:p>
          <a:p>
            <a:r>
              <a:rPr lang="en-US" dirty="0" smtClean="0"/>
              <a:t>Managers and Directors</a:t>
            </a:r>
            <a:endParaRPr lang="en-US" dirty="0"/>
          </a:p>
        </p:txBody>
      </p:sp>
      <p:sp>
        <p:nvSpPr>
          <p:cNvPr id="10" name="Content Placeholder 9"/>
          <p:cNvSpPr>
            <a:spLocks noGrp="1"/>
          </p:cNvSpPr>
          <p:nvPr>
            <p:ph sz="half" idx="2"/>
          </p:nvPr>
        </p:nvSpPr>
        <p:spPr/>
        <p:txBody>
          <a:bodyPr/>
          <a:lstStyle/>
          <a:p>
            <a:r>
              <a:rPr lang="en-US" dirty="0"/>
              <a:t>Work Health and Safety (WHS)</a:t>
            </a:r>
          </a:p>
          <a:p>
            <a:r>
              <a:rPr lang="en-US" dirty="0" smtClean="0"/>
              <a:t>Person </a:t>
            </a:r>
            <a:r>
              <a:rPr lang="en-US" dirty="0"/>
              <a:t>Conducting a Business or Undertaking (PCBU)</a:t>
            </a:r>
          </a:p>
          <a:p>
            <a:r>
              <a:rPr lang="en-US" dirty="0" smtClean="0"/>
              <a:t>Worker </a:t>
            </a:r>
            <a:r>
              <a:rPr lang="en-US" dirty="0"/>
              <a:t>(includes contractors, volunteers)</a:t>
            </a:r>
          </a:p>
          <a:p>
            <a:r>
              <a:rPr lang="en-US" dirty="0" smtClean="0"/>
              <a:t>Health </a:t>
            </a:r>
            <a:r>
              <a:rPr lang="en-US" dirty="0"/>
              <a:t>and Safety Representative</a:t>
            </a:r>
          </a:p>
          <a:p>
            <a:r>
              <a:rPr lang="en-US" dirty="0" smtClean="0"/>
              <a:t>Health </a:t>
            </a:r>
            <a:r>
              <a:rPr lang="en-US" dirty="0"/>
              <a:t>and Safety Committee</a:t>
            </a:r>
          </a:p>
          <a:p>
            <a:r>
              <a:rPr lang="en-US" dirty="0" smtClean="0"/>
              <a:t>Officer</a:t>
            </a:r>
            <a:endParaRPr lang="en-US" dirty="0"/>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11</a:t>
            </a:fld>
            <a:endParaRPr lang="en-AU"/>
          </a:p>
        </p:txBody>
      </p:sp>
      <p:sp>
        <p:nvSpPr>
          <p:cNvPr id="7" name="Right Arrow 6"/>
          <p:cNvSpPr/>
          <p:nvPr/>
        </p:nvSpPr>
        <p:spPr>
          <a:xfrm>
            <a:off x="4572000" y="2708920"/>
            <a:ext cx="494339" cy="1591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9614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The </a:t>
            </a:r>
            <a:r>
              <a:rPr lang="en-US" b="1" i="1" dirty="0" smtClean="0"/>
              <a:t>Work Health and Safety Act 2012 </a:t>
            </a:r>
            <a:r>
              <a:rPr lang="en-US" b="1" dirty="0" smtClean="0"/>
              <a:t>(SA)</a:t>
            </a:r>
          </a:p>
          <a:p>
            <a:pPr marL="0" indent="0">
              <a:buNone/>
            </a:pPr>
            <a:r>
              <a:rPr lang="en-US" b="1" dirty="0" smtClean="0"/>
              <a:t>Section 17 - Management of risks</a:t>
            </a:r>
          </a:p>
          <a:p>
            <a:r>
              <a:rPr lang="en-US" dirty="0" smtClean="0"/>
              <a:t>A duty imposed on a person to ensure health and safety requires the person -</a:t>
            </a:r>
          </a:p>
          <a:p>
            <a:pPr lvl="1"/>
            <a:r>
              <a:rPr lang="en-US" dirty="0" smtClean="0"/>
              <a:t>to eliminate risks to health and safety, so far as is reasonably practicable</a:t>
            </a:r>
          </a:p>
          <a:p>
            <a:pPr lvl="1"/>
            <a:r>
              <a:rPr lang="en-US" dirty="0" smtClean="0"/>
              <a:t>if it is not reasonably practicable to eliminate risks to health and safety, to </a:t>
            </a:r>
            <a:r>
              <a:rPr lang="en-US" dirty="0" err="1" smtClean="0"/>
              <a:t>minimise</a:t>
            </a:r>
            <a:r>
              <a:rPr lang="en-US" dirty="0" smtClean="0"/>
              <a:t> those risks so far as is reasonably practicable.</a:t>
            </a:r>
          </a:p>
          <a:p>
            <a:r>
              <a:rPr lang="en-US" dirty="0" smtClean="0"/>
              <a:t>A person must comply with subsection (1) to the extent to which the person has the capacity to influence and control the matter or would have that capacity but for an agreement or arrangement purporting to limit or remove that capacity.</a:t>
            </a:r>
          </a:p>
          <a:p>
            <a:endParaRPr lang="en-US"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12</a:t>
            </a:fld>
            <a:endParaRPr lang="en-AU"/>
          </a:p>
        </p:txBody>
      </p:sp>
    </p:spTree>
    <p:extLst>
      <p:ext uri="{BB962C8B-B14F-4D97-AF65-F5344CB8AC3E}">
        <p14:creationId xmlns:p14="http://schemas.microsoft.com/office/powerpoint/2010/main" val="4227240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Duties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t>Persons with duties under the </a:t>
            </a:r>
            <a:r>
              <a:rPr lang="en-US" i="1" dirty="0"/>
              <a:t>Work Health and Safety Act 2012 </a:t>
            </a:r>
            <a:r>
              <a:rPr lang="en-US" dirty="0"/>
              <a:t>(SA</a:t>
            </a:r>
            <a:r>
              <a:rPr lang="en-US" dirty="0" smtClean="0"/>
              <a:t>): </a:t>
            </a:r>
          </a:p>
          <a:p>
            <a:r>
              <a:rPr lang="en-US" dirty="0" smtClean="0"/>
              <a:t>PCBUs including manufacturers, suppliers, importers or persons with management or control of workplaces, fixtures and fittings</a:t>
            </a:r>
          </a:p>
          <a:p>
            <a:r>
              <a:rPr lang="en-US" dirty="0" smtClean="0"/>
              <a:t>PCBUs who install, commission or construct plant, structures or substances </a:t>
            </a:r>
          </a:p>
          <a:p>
            <a:r>
              <a:rPr lang="en-US" dirty="0" smtClean="0"/>
              <a:t>Self-employed persons</a:t>
            </a:r>
          </a:p>
          <a:p>
            <a:r>
              <a:rPr lang="en-US" dirty="0" smtClean="0"/>
              <a:t>Workers</a:t>
            </a:r>
          </a:p>
          <a:p>
            <a:r>
              <a:rPr lang="en-US" dirty="0" smtClean="0"/>
              <a:t>Officers </a:t>
            </a:r>
          </a:p>
          <a:p>
            <a:r>
              <a:rPr lang="en-US" dirty="0" smtClean="0"/>
              <a:t>Others at the workplace.</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13</a:t>
            </a:fld>
            <a:endParaRPr lang="en-AU"/>
          </a:p>
        </p:txBody>
      </p:sp>
    </p:spTree>
    <p:extLst>
      <p:ext uri="{BB962C8B-B14F-4D97-AF65-F5344CB8AC3E}">
        <p14:creationId xmlns:p14="http://schemas.microsoft.com/office/powerpoint/2010/main" val="1240590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What is “Reasonably Practicable”</a:t>
            </a:r>
          </a:p>
        </p:txBody>
      </p:sp>
      <p:sp>
        <p:nvSpPr>
          <p:cNvPr id="3" name="Content Placeholder 2"/>
          <p:cNvSpPr>
            <a:spLocks noGrp="1"/>
          </p:cNvSpPr>
          <p:nvPr>
            <p:ph idx="1"/>
          </p:nvPr>
        </p:nvSpPr>
        <p:spPr/>
        <p:txBody>
          <a:bodyPr>
            <a:normAutofit/>
          </a:bodyPr>
          <a:lstStyle/>
          <a:p>
            <a:pPr marL="0" indent="0">
              <a:buNone/>
            </a:pPr>
            <a:r>
              <a:rPr lang="en-US" b="1" dirty="0" smtClean="0"/>
              <a:t>The </a:t>
            </a:r>
            <a:r>
              <a:rPr lang="en-US" b="1" i="1" dirty="0"/>
              <a:t>Work Health and Safety Act 2012 </a:t>
            </a:r>
            <a:r>
              <a:rPr lang="en-US" b="1" dirty="0"/>
              <a:t>(SA)</a:t>
            </a:r>
          </a:p>
          <a:p>
            <a:pPr marL="0" indent="0">
              <a:buNone/>
            </a:pPr>
            <a:r>
              <a:rPr lang="en-US" b="1" dirty="0" smtClean="0"/>
              <a:t>Section 18 - What is reasonably practicable in ensuring health and safety</a:t>
            </a:r>
          </a:p>
          <a:p>
            <a:r>
              <a:rPr lang="en-US" dirty="0" smtClean="0"/>
              <a:t>A guiding principle of the Act is that all people are given the highest level of health and safety protection from hazards arising from work, so far as is reasonably practicable.</a:t>
            </a:r>
          </a:p>
          <a:p>
            <a:r>
              <a:rPr lang="en-US" dirty="0" smtClean="0"/>
              <a:t>The term ‘reasonably practicable’ means what could reasonably be done at a particular time to ensure health and safety measures are in place.</a:t>
            </a:r>
          </a:p>
        </p:txBody>
      </p:sp>
      <p:sp>
        <p:nvSpPr>
          <p:cNvPr id="4" name="Slide Number Placeholder 3"/>
          <p:cNvSpPr>
            <a:spLocks noGrp="1"/>
          </p:cNvSpPr>
          <p:nvPr>
            <p:ph type="sldNum" sz="quarter" idx="10"/>
          </p:nvPr>
        </p:nvSpPr>
        <p:spPr/>
        <p:txBody>
          <a:bodyPr/>
          <a:lstStyle/>
          <a:p>
            <a:fld id="{65DB8DF4-6AFD-4037-92D2-C390D3177DD7}" type="slidenum">
              <a:rPr lang="en-AU" smtClean="0"/>
              <a:pPr/>
              <a:t>14</a:t>
            </a:fld>
            <a:endParaRPr lang="en-AU"/>
          </a:p>
        </p:txBody>
      </p:sp>
    </p:spTree>
    <p:extLst>
      <p:ext uri="{BB962C8B-B14F-4D97-AF65-F5344CB8AC3E}">
        <p14:creationId xmlns:p14="http://schemas.microsoft.com/office/powerpoint/2010/main" val="2663465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What is “Reasonably Practicable”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determining what is reasonably practicable, there is a requirement to weigh up all relevant matters including:</a:t>
            </a:r>
          </a:p>
          <a:p>
            <a:r>
              <a:rPr lang="en-US" dirty="0"/>
              <a:t>T</a:t>
            </a:r>
            <a:r>
              <a:rPr lang="en-US" dirty="0" smtClean="0"/>
              <a:t>he </a:t>
            </a:r>
            <a:r>
              <a:rPr lang="en-US" dirty="0"/>
              <a:t>likelihood of a hazard or risk occurring (in essence the probability of a person being exposed to harm)</a:t>
            </a:r>
          </a:p>
          <a:p>
            <a:r>
              <a:rPr lang="en-US" dirty="0"/>
              <a:t>T</a:t>
            </a:r>
            <a:r>
              <a:rPr lang="en-US" dirty="0" smtClean="0"/>
              <a:t>he </a:t>
            </a:r>
            <a:r>
              <a:rPr lang="en-US" dirty="0"/>
              <a:t>degree of harm that might result if the hazard or risk occurred (in essence the potential seriousness of injury or harm)</a:t>
            </a:r>
          </a:p>
          <a:p>
            <a:r>
              <a:rPr lang="en-US" dirty="0"/>
              <a:t>W</a:t>
            </a:r>
            <a:r>
              <a:rPr lang="en-US" dirty="0" smtClean="0"/>
              <a:t>hat </a:t>
            </a:r>
            <a:r>
              <a:rPr lang="en-US" dirty="0"/>
              <a:t>the person concerned knows, or ought to reasonably know, about the hazard or risk and ways of eliminating or </a:t>
            </a:r>
            <a:r>
              <a:rPr lang="en-US" dirty="0" err="1"/>
              <a:t>minimising</a:t>
            </a:r>
            <a:r>
              <a:rPr lang="en-US" dirty="0"/>
              <a:t> it</a:t>
            </a:r>
          </a:p>
          <a:p>
            <a:r>
              <a:rPr lang="en-US" dirty="0"/>
              <a:t>T</a:t>
            </a:r>
            <a:r>
              <a:rPr lang="en-US" dirty="0" smtClean="0"/>
              <a:t>he </a:t>
            </a:r>
            <a:r>
              <a:rPr lang="en-US" dirty="0"/>
              <a:t>availability of suitable ways to eliminate or </a:t>
            </a:r>
            <a:r>
              <a:rPr lang="en-US" dirty="0" err="1"/>
              <a:t>minimise</a:t>
            </a:r>
            <a:r>
              <a:rPr lang="en-US" dirty="0"/>
              <a:t> the hazard or </a:t>
            </a:r>
            <a:r>
              <a:rPr lang="en-US" dirty="0" smtClean="0"/>
              <a:t>risk</a:t>
            </a:r>
            <a:endParaRPr lang="en-US" dirty="0"/>
          </a:p>
          <a:p>
            <a:r>
              <a:rPr lang="en-US" dirty="0"/>
              <a:t>T</a:t>
            </a:r>
            <a:r>
              <a:rPr lang="en-US" dirty="0" smtClean="0"/>
              <a:t>he </a:t>
            </a:r>
            <a:r>
              <a:rPr lang="en-US" dirty="0"/>
              <a:t>cost of eliminating or </a:t>
            </a:r>
            <a:r>
              <a:rPr lang="en-US" dirty="0" err="1"/>
              <a:t>minimising</a:t>
            </a:r>
            <a:r>
              <a:rPr lang="en-US" dirty="0"/>
              <a:t> the hazard or risk.</a:t>
            </a:r>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15</a:t>
            </a:fld>
            <a:endParaRPr lang="en-AU" sz="1400">
              <a:solidFill>
                <a:srgbClr val="1D1D60"/>
              </a:solidFill>
            </a:endParaRPr>
          </a:p>
        </p:txBody>
      </p:sp>
    </p:spTree>
    <p:extLst>
      <p:ext uri="{BB962C8B-B14F-4D97-AF65-F5344CB8AC3E}">
        <p14:creationId xmlns:p14="http://schemas.microsoft.com/office/powerpoint/2010/main" val="280649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normAutofit/>
          </a:bodyPr>
          <a:lstStyle/>
          <a:p>
            <a:pPr marL="0" indent="0">
              <a:buNone/>
            </a:pPr>
            <a:r>
              <a:rPr lang="en-US" b="1" dirty="0" smtClean="0"/>
              <a:t>The </a:t>
            </a:r>
            <a:r>
              <a:rPr lang="en-US" b="1" i="1" dirty="0"/>
              <a:t>Work Health and Safety Act 2012 </a:t>
            </a:r>
            <a:r>
              <a:rPr lang="en-US" b="1" dirty="0"/>
              <a:t>(SA)</a:t>
            </a:r>
          </a:p>
          <a:p>
            <a:pPr marL="0" indent="0">
              <a:buNone/>
            </a:pPr>
            <a:r>
              <a:rPr lang="en-US" b="1" dirty="0" smtClean="0"/>
              <a:t>Section 19 - Primary duty of care</a:t>
            </a:r>
          </a:p>
          <a:p>
            <a:pPr marL="0" indent="0">
              <a:buNone/>
            </a:pPr>
            <a:r>
              <a:rPr lang="en-US" dirty="0" smtClean="0"/>
              <a:t>A person conducting a business or undertaking must ensure, so far as is reasonably practicable, the health and safety of:</a:t>
            </a:r>
          </a:p>
          <a:p>
            <a:pPr marL="457200" indent="-457200">
              <a:buFont typeface="+mj-lt"/>
              <a:buAutoNum type="arabicPeriod"/>
            </a:pPr>
            <a:r>
              <a:rPr lang="en-US" dirty="0"/>
              <a:t>W</a:t>
            </a:r>
            <a:r>
              <a:rPr lang="en-US" dirty="0" smtClean="0"/>
              <a:t>orkers engaged, or caused to be engaged by the person</a:t>
            </a:r>
          </a:p>
          <a:p>
            <a:pPr marL="457200" indent="-457200">
              <a:buFont typeface="+mj-lt"/>
              <a:buAutoNum type="arabicPeriod"/>
            </a:pPr>
            <a:r>
              <a:rPr lang="en-US" dirty="0"/>
              <a:t>W</a:t>
            </a:r>
            <a:r>
              <a:rPr lang="en-US" dirty="0" smtClean="0"/>
              <a:t>orkers whose activities in carrying out work are influenced or directed by the person, while the workers are at work in the business or undertaking.</a:t>
            </a:r>
          </a:p>
        </p:txBody>
      </p:sp>
      <p:sp>
        <p:nvSpPr>
          <p:cNvPr id="4" name="Slide Number Placeholder 3"/>
          <p:cNvSpPr>
            <a:spLocks noGrp="1"/>
          </p:cNvSpPr>
          <p:nvPr>
            <p:ph type="sldNum" sz="quarter" idx="10"/>
          </p:nvPr>
        </p:nvSpPr>
        <p:spPr/>
        <p:txBody>
          <a:bodyPr/>
          <a:lstStyle/>
          <a:p>
            <a:fld id="{65DB8DF4-6AFD-4037-92D2-C390D3177DD7}" type="slidenum">
              <a:rPr lang="en-AU" smtClean="0"/>
              <a:pPr/>
              <a:t>16</a:t>
            </a:fld>
            <a:endParaRPr lang="en-AU"/>
          </a:p>
        </p:txBody>
      </p:sp>
    </p:spTree>
    <p:extLst>
      <p:ext uri="{BB962C8B-B14F-4D97-AF65-F5344CB8AC3E}">
        <p14:creationId xmlns:p14="http://schemas.microsoft.com/office/powerpoint/2010/main" val="4125799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768752" cy="1152128"/>
          </a:xfrm>
        </p:spPr>
        <p:txBody>
          <a:bodyPr/>
          <a:lstStyle/>
          <a:p>
            <a:r>
              <a:rPr lang="en-US" i="1" kern="1200" dirty="0" smtClean="0">
                <a:solidFill>
                  <a:srgbClr val="FF8200"/>
                </a:solidFill>
                <a:latin typeface="Arial" panose="020B0604020202020204" pitchFamily="34" charset="0"/>
                <a:cs typeface="Arial" panose="020B0604020202020204" pitchFamily="34" charset="0"/>
              </a:rPr>
              <a:t>Work Health and Safety Act 2012 </a:t>
            </a:r>
            <a:r>
              <a:rPr lang="en-US" kern="1200" dirty="0" smtClean="0">
                <a:solidFill>
                  <a:srgbClr val="FF8200"/>
                </a:solidFill>
                <a:latin typeface="Arial" panose="020B0604020202020204" pitchFamily="34" charset="0"/>
                <a:cs typeface="Arial" panose="020B0604020202020204" pitchFamily="34" charset="0"/>
              </a:rPr>
              <a:t>(SA)</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t>A person conducting a business or undertaking must ensure, so far as is reasonably practicable, that the health and safety of other persons is not put at risk from work carried out as part of the conduct of the business or undertaking.</a:t>
            </a:r>
          </a:p>
          <a:p>
            <a:pPr marL="457200" indent="-457200">
              <a:buFont typeface="+mj-lt"/>
              <a:buAutoNum type="arabicPeriod"/>
            </a:pPr>
            <a:r>
              <a:rPr lang="en-US" dirty="0"/>
              <a:t>A person conducting a business or undertaking must ensure, so far as is reasonably </a:t>
            </a:r>
            <a:r>
              <a:rPr lang="en-US" dirty="0" smtClean="0"/>
              <a:t>practicable </a:t>
            </a:r>
            <a:endParaRPr lang="en-US" dirty="0"/>
          </a:p>
          <a:p>
            <a:pPr marL="457200" indent="-457200">
              <a:buFont typeface="+mj-lt"/>
              <a:buAutoNum type="arabicPeriod"/>
            </a:pPr>
            <a:r>
              <a:rPr lang="en-US" dirty="0"/>
              <a:t>T</a:t>
            </a:r>
            <a:r>
              <a:rPr lang="en-US" dirty="0" smtClean="0"/>
              <a:t>he </a:t>
            </a:r>
            <a:r>
              <a:rPr lang="en-US" dirty="0"/>
              <a:t>provision and maintenance of a work environment without risks to health and </a:t>
            </a:r>
            <a:r>
              <a:rPr lang="en-US" dirty="0" smtClean="0"/>
              <a:t>safety</a:t>
            </a:r>
            <a:endParaRPr lang="en-US" dirty="0"/>
          </a:p>
          <a:p>
            <a:pPr marL="457200" indent="-457200">
              <a:buFont typeface="+mj-lt"/>
              <a:buAutoNum type="arabicPeriod"/>
            </a:pPr>
            <a:r>
              <a:rPr lang="en-US" dirty="0"/>
              <a:t>T</a:t>
            </a:r>
            <a:r>
              <a:rPr lang="en-US" dirty="0" smtClean="0"/>
              <a:t>he </a:t>
            </a:r>
            <a:r>
              <a:rPr lang="en-US" dirty="0"/>
              <a:t>provision and maintenance of safe plant and </a:t>
            </a:r>
            <a:r>
              <a:rPr lang="en-US" dirty="0" smtClean="0"/>
              <a:t>structures</a:t>
            </a:r>
            <a:endParaRPr lang="en-US" dirty="0"/>
          </a:p>
          <a:p>
            <a:pPr marL="457200" indent="-457200">
              <a:buFont typeface="+mj-lt"/>
              <a:buAutoNum type="arabicPeriod"/>
            </a:pPr>
            <a:r>
              <a:rPr lang="en-US" dirty="0"/>
              <a:t>T</a:t>
            </a:r>
            <a:r>
              <a:rPr lang="en-US" dirty="0" smtClean="0"/>
              <a:t>he </a:t>
            </a:r>
            <a:r>
              <a:rPr lang="en-US" dirty="0"/>
              <a:t>provision and maintenance of safe systems of </a:t>
            </a:r>
            <a:r>
              <a:rPr lang="en-US" dirty="0" smtClean="0"/>
              <a:t>work.</a:t>
            </a: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17</a:t>
            </a:fld>
            <a:endParaRPr lang="en-AU" sz="1400">
              <a:solidFill>
                <a:srgbClr val="1D1D60"/>
              </a:solidFill>
            </a:endParaRPr>
          </a:p>
        </p:txBody>
      </p:sp>
    </p:spTree>
    <p:extLst>
      <p:ext uri="{BB962C8B-B14F-4D97-AF65-F5344CB8AC3E}">
        <p14:creationId xmlns:p14="http://schemas.microsoft.com/office/powerpoint/2010/main" val="66559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kern="1200" dirty="0" smtClean="0">
                <a:solidFill>
                  <a:srgbClr val="FF8200"/>
                </a:solidFill>
                <a:latin typeface="Arial" panose="020B0604020202020204" pitchFamily="34" charset="0"/>
                <a:cs typeface="Arial" panose="020B0604020202020204" pitchFamily="34" charset="0"/>
              </a:rPr>
              <a:t>Work </a:t>
            </a:r>
            <a:r>
              <a:rPr lang="en-US" i="1" kern="1200" dirty="0">
                <a:solidFill>
                  <a:srgbClr val="FF8200"/>
                </a:solidFill>
                <a:latin typeface="Arial" panose="020B0604020202020204" pitchFamily="34" charset="0"/>
                <a:cs typeface="Arial" panose="020B0604020202020204" pitchFamily="34" charset="0"/>
              </a:rPr>
              <a:t>Health and Safety Act 2012 </a:t>
            </a:r>
            <a:r>
              <a:rPr lang="en-US" kern="1200" dirty="0">
                <a:solidFill>
                  <a:srgbClr val="FF8200"/>
                </a:solidFill>
                <a:latin typeface="Arial" panose="020B0604020202020204" pitchFamily="34" charset="0"/>
                <a:cs typeface="Arial" panose="020B0604020202020204" pitchFamily="34" charset="0"/>
              </a:rPr>
              <a:t>(SA)</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a:t>T</a:t>
            </a:r>
            <a:r>
              <a:rPr lang="en-US" dirty="0" smtClean="0"/>
              <a:t>he </a:t>
            </a:r>
            <a:r>
              <a:rPr lang="en-US" dirty="0"/>
              <a:t>safe use, handling and storage of plant, structures and </a:t>
            </a:r>
            <a:r>
              <a:rPr lang="en-US" dirty="0" smtClean="0"/>
              <a:t>substances</a:t>
            </a:r>
          </a:p>
          <a:p>
            <a:pPr marL="457200" indent="-457200">
              <a:buFont typeface="+mj-lt"/>
              <a:buAutoNum type="arabicPeriod"/>
            </a:pPr>
            <a:r>
              <a:rPr lang="en-US" dirty="0" smtClean="0"/>
              <a:t>The </a:t>
            </a:r>
            <a:r>
              <a:rPr lang="en-US" dirty="0"/>
              <a:t>provision of adequate facilities for the welfare at work of workers in carrying out work for the business or undertaking, including ensuring access to those </a:t>
            </a:r>
            <a:r>
              <a:rPr lang="en-US" dirty="0" smtClean="0"/>
              <a:t>facilities</a:t>
            </a:r>
            <a:endParaRPr lang="en-US" dirty="0"/>
          </a:p>
          <a:p>
            <a:pPr marL="457200" indent="-457200">
              <a:buFont typeface="+mj-lt"/>
              <a:buAutoNum type="arabicPeriod"/>
            </a:pPr>
            <a:r>
              <a:rPr lang="en-US" dirty="0"/>
              <a:t>T</a:t>
            </a:r>
            <a:r>
              <a:rPr lang="en-US" dirty="0" smtClean="0"/>
              <a:t>he </a:t>
            </a:r>
            <a:r>
              <a:rPr lang="en-US" dirty="0"/>
              <a:t>provision of any information, training, instruction or supervision that is necessary to protect all persons from risks to their health and safety arising from work carried out as part of the conduct of the business or </a:t>
            </a:r>
            <a:r>
              <a:rPr lang="en-US" dirty="0" smtClean="0"/>
              <a:t>undertaking</a:t>
            </a:r>
            <a:endParaRPr lang="en-US" dirty="0"/>
          </a:p>
          <a:p>
            <a:pPr marL="457200" indent="-457200">
              <a:buFont typeface="+mj-lt"/>
              <a:buAutoNum type="arabicPeriod"/>
            </a:pPr>
            <a:r>
              <a:rPr lang="en-US" dirty="0"/>
              <a:t>T</a:t>
            </a:r>
            <a:r>
              <a:rPr lang="en-US" dirty="0" smtClean="0"/>
              <a:t>hat </a:t>
            </a:r>
            <a:r>
              <a:rPr lang="en-US" dirty="0"/>
              <a:t>the health of workers and the conditions at the workplace are monitored for the purpose of preventing illness or injury of workers arising from the conduct of the business or undertaking.</a:t>
            </a:r>
          </a:p>
          <a:p>
            <a:endParaRPr lang="en-US"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18</a:t>
            </a:fld>
            <a:endParaRPr lang="en-AU" sz="1400">
              <a:solidFill>
                <a:srgbClr val="1D1D60"/>
              </a:solidFill>
            </a:endParaRPr>
          </a:p>
        </p:txBody>
      </p:sp>
    </p:spTree>
    <p:extLst>
      <p:ext uri="{BB962C8B-B14F-4D97-AF65-F5344CB8AC3E}">
        <p14:creationId xmlns:p14="http://schemas.microsoft.com/office/powerpoint/2010/main" val="237367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lstStyle/>
          <a:p>
            <a:pPr marL="0" indent="0">
              <a:buNone/>
            </a:pPr>
            <a:r>
              <a:rPr lang="en-US" b="1" dirty="0" smtClean="0"/>
              <a:t>The </a:t>
            </a:r>
            <a:r>
              <a:rPr lang="en-US" b="1" i="1" dirty="0" smtClean="0"/>
              <a:t>Work Health and Safety Act 2012 </a:t>
            </a:r>
            <a:r>
              <a:rPr lang="en-US" b="1" dirty="0" smtClean="0"/>
              <a:t>(SA)</a:t>
            </a:r>
          </a:p>
          <a:p>
            <a:pPr marL="0" indent="0">
              <a:buNone/>
            </a:pPr>
            <a:r>
              <a:rPr lang="en-US" b="1" dirty="0" smtClean="0"/>
              <a:t>Section 28 - Duties of workers</a:t>
            </a:r>
          </a:p>
          <a:p>
            <a:pPr marL="0" indent="0">
              <a:buNone/>
            </a:pPr>
            <a:r>
              <a:rPr lang="en-US" dirty="0" smtClean="0"/>
              <a:t>While at work, workers must take reasonable care for their own health and safety and that of others who may be affected by their actions or omissions. They must also:</a:t>
            </a:r>
          </a:p>
          <a:p>
            <a:r>
              <a:rPr lang="en-US" dirty="0"/>
              <a:t>C</a:t>
            </a:r>
            <a:r>
              <a:rPr lang="en-US" dirty="0" smtClean="0"/>
              <a:t>omply, so far as they are reasonably able, with any reasonable instruction given by the PCBU to allow the PCBU to comply with Work Health and Safety laws</a:t>
            </a:r>
          </a:p>
          <a:p>
            <a:r>
              <a:rPr lang="en-US" dirty="0"/>
              <a:t>C</a:t>
            </a:r>
            <a:r>
              <a:rPr lang="en-US" dirty="0" smtClean="0"/>
              <a:t>ooperate with any reasonable policy or procedure of the PCBU relating to health or safety at the workplace that has been notified to workers.</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19</a:t>
            </a:fld>
            <a:endParaRPr lang="en-AU"/>
          </a:p>
        </p:txBody>
      </p:sp>
    </p:spTree>
    <p:extLst>
      <p:ext uri="{BB962C8B-B14F-4D97-AF65-F5344CB8AC3E}">
        <p14:creationId xmlns:p14="http://schemas.microsoft.com/office/powerpoint/2010/main" val="2884348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AU" dirty="0"/>
              <a:t/>
            </a:r>
            <a:br>
              <a:rPr lang="en-AU" dirty="0"/>
            </a:br>
            <a:r>
              <a:rPr lang="en-AU" kern="1200" dirty="0">
                <a:solidFill>
                  <a:srgbClr val="FF8200"/>
                </a:solidFill>
                <a:latin typeface="Arial" panose="020B0604020202020204" pitchFamily="34" charset="0"/>
                <a:cs typeface="Arial" panose="020B0604020202020204" pitchFamily="34" charset="0"/>
              </a:rPr>
              <a:t>The Mining and Quarrying Occupational Health and Safety Committee</a:t>
            </a:r>
          </a:p>
        </p:txBody>
      </p:sp>
      <p:sp>
        <p:nvSpPr>
          <p:cNvPr id="3" name="Content Placeholder 2"/>
          <p:cNvSpPr>
            <a:spLocks noGrp="1"/>
          </p:cNvSpPr>
          <p:nvPr>
            <p:ph idx="1"/>
          </p:nvPr>
        </p:nvSpPr>
        <p:spPr/>
        <p:txBody>
          <a:bodyPr/>
          <a:lstStyle/>
          <a:p>
            <a:pPr marL="0" indent="0" hangingPunct="0">
              <a:buNone/>
            </a:pPr>
            <a:r>
              <a:rPr lang="en-US" b="1" dirty="0"/>
              <a:t>Promoting Work Health and Safety in the Workplace</a:t>
            </a:r>
            <a:endParaRPr lang="en-AU" dirty="0"/>
          </a:p>
          <a:p>
            <a:pPr marL="0" indent="0" fontAlgn="auto">
              <a:buNone/>
            </a:pPr>
            <a:r>
              <a:rPr lang="en-US" sz="1800" dirty="0"/>
              <a:t>This workplace industry safety </a:t>
            </a:r>
            <a:r>
              <a:rPr lang="en-US" sz="1800" dirty="0" smtClean="0"/>
              <a:t>presentation </a:t>
            </a:r>
            <a:r>
              <a:rPr lang="en-US" sz="1800" dirty="0"/>
              <a:t>is developed and fully funded by the Mining and Quarrying Occupational Health and Safety Committee (MAQOHSC). </a:t>
            </a:r>
            <a:endParaRPr lang="en-US" sz="1800" dirty="0" smtClean="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algn="r">
              <a:buNone/>
            </a:pPr>
            <a:r>
              <a:rPr lang="en-AU" sz="1600" dirty="0" smtClean="0"/>
              <a:t>ISBN </a:t>
            </a:r>
            <a:r>
              <a:rPr lang="en-AU" sz="1600" dirty="0"/>
              <a:t>978-1-925361-38-4</a:t>
            </a:r>
          </a:p>
          <a:p>
            <a:pPr marL="0" indent="0" fontAlgn="auto">
              <a:buNone/>
            </a:pPr>
            <a:endParaRPr lang="en-AU" kern="1200" dirty="0">
              <a:solidFill>
                <a:srgbClr val="FF8200"/>
              </a:solidFill>
              <a:latin typeface="Arial" panose="020B0604020202020204" pitchFamily="34" charset="0"/>
              <a:cs typeface="Arial" panose="020B0604020202020204" pitchFamily="34" charset="0"/>
            </a:endParaRPr>
          </a:p>
          <a:p>
            <a:pPr marL="0" indent="0" fontAlgn="auto">
              <a:buNone/>
            </a:pPr>
            <a:endParaRPr lang="en-AU" kern="1200" dirty="0" smtClean="0">
              <a:solidFill>
                <a:srgbClr val="FF8200"/>
              </a:solidFill>
              <a:latin typeface="Arial" panose="020B0604020202020204" pitchFamily="34" charset="0"/>
              <a:cs typeface="Arial" panose="020B0604020202020204" pitchFamily="34" charset="0"/>
            </a:endParaRPr>
          </a:p>
          <a:p>
            <a:pPr marL="0" indent="0" fontAlgn="auto">
              <a:buNone/>
            </a:pPr>
            <a:endParaRPr lang="en-AU"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a:t>
            </a:fld>
            <a:endParaRPr lang="en-AU" sz="1400" dirty="0">
              <a:solidFill>
                <a:srgbClr val="1D1D60"/>
              </a:solidFill>
            </a:endParaRPr>
          </a:p>
        </p:txBody>
      </p:sp>
    </p:spTree>
    <p:extLst>
      <p:ext uri="{BB962C8B-B14F-4D97-AF65-F5344CB8AC3E}">
        <p14:creationId xmlns:p14="http://schemas.microsoft.com/office/powerpoint/2010/main" val="3564039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10" name="Content Placeholder 9"/>
          <p:cNvSpPr>
            <a:spLocks noGrp="1"/>
          </p:cNvSpPr>
          <p:nvPr>
            <p:ph idx="1"/>
          </p:nvPr>
        </p:nvSpPr>
        <p:spPr/>
        <p:txBody>
          <a:bodyPr>
            <a:normAutofit lnSpcReduction="10000"/>
          </a:bodyPr>
          <a:lstStyle/>
          <a:p>
            <a:pPr marL="0" indent="0">
              <a:buNone/>
            </a:pPr>
            <a:r>
              <a:rPr lang="en-US" b="1" i="1" dirty="0"/>
              <a:t>Work Health and Safety Regulations </a:t>
            </a:r>
            <a:r>
              <a:rPr lang="en-US" b="1" i="1" dirty="0" smtClean="0"/>
              <a:t>2012 </a:t>
            </a:r>
            <a:r>
              <a:rPr lang="en-US" b="1" dirty="0" smtClean="0"/>
              <a:t>(SA)</a:t>
            </a:r>
            <a:endParaRPr lang="en-US" b="1" dirty="0"/>
          </a:p>
          <a:p>
            <a:pPr marL="0" indent="0">
              <a:buNone/>
            </a:pPr>
            <a:r>
              <a:rPr lang="en-US" b="1" dirty="0"/>
              <a:t>Regulation 34 </a:t>
            </a:r>
            <a:r>
              <a:rPr lang="en-US" b="1" dirty="0" smtClean="0"/>
              <a:t>- </a:t>
            </a:r>
            <a:r>
              <a:rPr lang="en-US" b="1" dirty="0"/>
              <a:t>Duty to identify hazards</a:t>
            </a:r>
          </a:p>
          <a:p>
            <a:pPr marL="0" indent="0">
              <a:buNone/>
            </a:pPr>
            <a:r>
              <a:rPr lang="en-US" dirty="0"/>
              <a:t>A duty holder, in managing risks to health and safety, must identify reasonably foreseeable hazards that could give rise to risks to health and safety.</a:t>
            </a:r>
          </a:p>
          <a:p>
            <a:pPr marL="0" indent="0">
              <a:buNone/>
            </a:pPr>
            <a:r>
              <a:rPr lang="en-US" b="1" dirty="0" smtClean="0"/>
              <a:t>Regulation 35 </a:t>
            </a:r>
            <a:r>
              <a:rPr lang="en-US" b="1" dirty="0"/>
              <a:t>-</a:t>
            </a:r>
            <a:r>
              <a:rPr lang="en-US" b="1" dirty="0" smtClean="0"/>
              <a:t> Managing </a:t>
            </a:r>
            <a:r>
              <a:rPr lang="en-US" b="1" dirty="0"/>
              <a:t>risks to health and safety</a:t>
            </a:r>
          </a:p>
          <a:p>
            <a:pPr marL="0" indent="0">
              <a:buNone/>
            </a:pPr>
            <a:r>
              <a:rPr lang="en-US" dirty="0"/>
              <a:t>A duty holder, in managing risks to health and safety, </a:t>
            </a:r>
            <a:r>
              <a:rPr lang="en-US" dirty="0" smtClean="0"/>
              <a:t>must:</a:t>
            </a:r>
            <a:endParaRPr lang="en-US" dirty="0"/>
          </a:p>
          <a:p>
            <a:r>
              <a:rPr lang="en-US" dirty="0"/>
              <a:t>E</a:t>
            </a:r>
            <a:r>
              <a:rPr lang="en-US" dirty="0" smtClean="0"/>
              <a:t>liminate </a:t>
            </a:r>
            <a:r>
              <a:rPr lang="en-US" dirty="0"/>
              <a:t>risks to health and safety so far as is reasonably </a:t>
            </a:r>
            <a:r>
              <a:rPr lang="en-US" dirty="0" smtClean="0"/>
              <a:t>practicable</a:t>
            </a:r>
            <a:endParaRPr lang="en-US" dirty="0"/>
          </a:p>
          <a:p>
            <a:r>
              <a:rPr lang="en-US" dirty="0"/>
              <a:t>I</a:t>
            </a:r>
            <a:r>
              <a:rPr lang="en-US" dirty="0" smtClean="0"/>
              <a:t>f </a:t>
            </a:r>
            <a:r>
              <a:rPr lang="en-US" dirty="0"/>
              <a:t>it is not reasonably practicable to eliminate risks to health and </a:t>
            </a:r>
            <a:r>
              <a:rPr lang="en-US" dirty="0" smtClean="0"/>
              <a:t>safety - </a:t>
            </a:r>
            <a:r>
              <a:rPr lang="en-US" dirty="0" err="1"/>
              <a:t>minimise</a:t>
            </a:r>
            <a:r>
              <a:rPr lang="en-US" dirty="0"/>
              <a:t> those risks so far as is reasonably practicable.</a:t>
            </a:r>
          </a:p>
          <a:p>
            <a:pPr lvl="2"/>
            <a:endParaRPr lang="en-US" dirty="0"/>
          </a:p>
          <a:p>
            <a:pPr lvl="2"/>
            <a:endParaRPr lang="en-US" dirty="0"/>
          </a:p>
          <a:p>
            <a:endParaRPr lang="en-AU" dirty="0"/>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20</a:t>
            </a:fld>
            <a:endParaRPr lang="en-AU"/>
          </a:p>
        </p:txBody>
      </p:sp>
    </p:spTree>
    <p:extLst>
      <p:ext uri="{BB962C8B-B14F-4D97-AF65-F5344CB8AC3E}">
        <p14:creationId xmlns:p14="http://schemas.microsoft.com/office/powerpoint/2010/main" val="1221912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lstStyle/>
          <a:p>
            <a:pPr marL="0" indent="0">
              <a:buNone/>
            </a:pPr>
            <a:r>
              <a:rPr lang="en-US" b="1" i="1" dirty="0"/>
              <a:t>Work Health and Safety Regulations 2012 </a:t>
            </a:r>
            <a:r>
              <a:rPr lang="en-US" b="1" dirty="0"/>
              <a:t>(SA)</a:t>
            </a:r>
          </a:p>
          <a:p>
            <a:pPr marL="0" indent="0">
              <a:buNone/>
            </a:pPr>
            <a:r>
              <a:rPr lang="en-AU" b="1" dirty="0" smtClean="0"/>
              <a:t>Regulation 36 - Hierarchy of control measures</a:t>
            </a:r>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21</a:t>
            </a:fld>
            <a:endParaRPr lang="en-AU"/>
          </a:p>
        </p:txBody>
      </p:sp>
      <p:grpSp>
        <p:nvGrpSpPr>
          <p:cNvPr id="8" name="Group 7"/>
          <p:cNvGrpSpPr/>
          <p:nvPr/>
        </p:nvGrpSpPr>
        <p:grpSpPr>
          <a:xfrm>
            <a:off x="1672019" y="2944368"/>
            <a:ext cx="6623473" cy="3669464"/>
            <a:chOff x="1672019" y="2661941"/>
            <a:chExt cx="7133261" cy="3951891"/>
          </a:xfrm>
        </p:grpSpPr>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2661941"/>
              <a:ext cx="4917356" cy="3645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AutoShape 25"/>
            <p:cNvSpPr>
              <a:spLocks/>
            </p:cNvSpPr>
            <p:nvPr/>
          </p:nvSpPr>
          <p:spPr bwMode="auto">
            <a:xfrm rot="8771616">
              <a:off x="2584898" y="2735782"/>
              <a:ext cx="609600" cy="1842975"/>
            </a:xfrm>
            <a:prstGeom prst="rightBrace">
              <a:avLst>
                <a:gd name="adj1" fmla="val 31315"/>
                <a:gd name="adj2" fmla="val 50000"/>
              </a:avLst>
            </a:prstGeom>
            <a:noFill/>
            <a:ln w="95250">
              <a:solidFill>
                <a:srgbClr val="0070C0"/>
              </a:solidFill>
              <a:round/>
              <a:headEnd/>
              <a:tailEnd/>
            </a:ln>
          </p:spPr>
          <p:txBody>
            <a:bodyPr wrap="none" anchor="ctr"/>
            <a:lstStyle/>
            <a:p>
              <a:endParaRPr lang="en-US" dirty="0">
                <a:solidFill>
                  <a:srgbClr val="0070C0"/>
                </a:solidFill>
              </a:endParaRPr>
            </a:p>
          </p:txBody>
        </p:sp>
        <p:pic>
          <p:nvPicPr>
            <p:cNvPr id="2053"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4369"/>
            <a:stretch/>
          </p:blipFill>
          <p:spPr bwMode="auto">
            <a:xfrm>
              <a:off x="1672019" y="3885396"/>
              <a:ext cx="1202796" cy="3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AutoShape 24"/>
            <p:cNvSpPr>
              <a:spLocks/>
            </p:cNvSpPr>
            <p:nvPr/>
          </p:nvSpPr>
          <p:spPr bwMode="auto">
            <a:xfrm rot="2036354">
              <a:off x="5752508" y="4262565"/>
              <a:ext cx="609600" cy="2351267"/>
            </a:xfrm>
            <a:prstGeom prst="rightBrace">
              <a:avLst>
                <a:gd name="adj1" fmla="val 42383"/>
                <a:gd name="adj2" fmla="val 50000"/>
              </a:avLst>
            </a:prstGeom>
            <a:noFill/>
            <a:ln w="95250">
              <a:solidFill>
                <a:srgbClr val="FF0000"/>
              </a:solidFill>
              <a:round/>
              <a:headEnd/>
              <a:tailEnd/>
            </a:ln>
          </p:spPr>
          <p:txBody>
            <a:bodyPr wrap="none" anchor="ctr"/>
            <a:lstStyle/>
            <a:p>
              <a:endParaRPr lang="en-US" dirty="0">
                <a:solidFill>
                  <a:srgbClr val="000000"/>
                </a:solidFill>
              </a:endParaRPr>
            </a:p>
          </p:txBody>
        </p:sp>
        <p:sp>
          <p:nvSpPr>
            <p:cNvPr id="29" name="Rectangle 24"/>
            <p:cNvSpPr>
              <a:spLocks noChangeArrowheads="1"/>
            </p:cNvSpPr>
            <p:nvPr/>
          </p:nvSpPr>
          <p:spPr bwMode="auto">
            <a:xfrm>
              <a:off x="6285000" y="5301208"/>
              <a:ext cx="2520280" cy="1027542"/>
            </a:xfrm>
            <a:prstGeom prst="rect">
              <a:avLst/>
            </a:prstGeom>
            <a:noFill/>
            <a:ln w="9525">
              <a:noFill/>
              <a:miter lim="800000"/>
              <a:headEnd/>
              <a:tailEnd/>
            </a:ln>
          </p:spPr>
          <p:txBody>
            <a:bodyPr wrap="square">
              <a:spAutoFit/>
            </a:bodyPr>
            <a:lstStyle/>
            <a:p>
              <a:pPr algn="ctr"/>
              <a:r>
                <a:rPr lang="en-AU" sz="1400" b="1" dirty="0">
                  <a:solidFill>
                    <a:srgbClr val="000000"/>
                  </a:solidFill>
                </a:rPr>
                <a:t>rely on the person </a:t>
              </a:r>
              <a:r>
                <a:rPr lang="en-AU" sz="1400" b="1" dirty="0" smtClean="0">
                  <a:solidFill>
                    <a:srgbClr val="000000"/>
                  </a:solidFill>
                </a:rPr>
                <a:t>working with </a:t>
              </a:r>
              <a:r>
                <a:rPr lang="en-AU" sz="1400" b="1" dirty="0">
                  <a:solidFill>
                    <a:srgbClr val="000000"/>
                  </a:solidFill>
                </a:rPr>
                <a:t>the </a:t>
              </a:r>
              <a:r>
                <a:rPr lang="en-AU" sz="1400" b="1" dirty="0" smtClean="0">
                  <a:solidFill>
                    <a:srgbClr val="000000"/>
                  </a:solidFill>
                </a:rPr>
                <a:t>hazards / risks ‘</a:t>
              </a:r>
              <a:r>
                <a:rPr lang="en-AU" sz="1400" b="1" dirty="0">
                  <a:solidFill>
                    <a:srgbClr val="000000"/>
                  </a:solidFill>
                </a:rPr>
                <a:t>doing the right thing’</a:t>
              </a:r>
            </a:p>
          </p:txBody>
        </p:sp>
      </p:grpSp>
    </p:spTree>
    <p:extLst>
      <p:ext uri="{BB962C8B-B14F-4D97-AF65-F5344CB8AC3E}">
        <p14:creationId xmlns:p14="http://schemas.microsoft.com/office/powerpoint/2010/main" val="764565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lstStyle/>
          <a:p>
            <a:pPr marL="0" indent="0">
              <a:buNone/>
            </a:pPr>
            <a:r>
              <a:rPr lang="en-US" b="1" i="1" dirty="0"/>
              <a:t>Work Health and Safety Regulations 2012 </a:t>
            </a:r>
            <a:r>
              <a:rPr lang="en-US" b="1" dirty="0"/>
              <a:t>(SA)</a:t>
            </a:r>
          </a:p>
          <a:p>
            <a:pPr marL="0" indent="0">
              <a:buNone/>
            </a:pPr>
            <a:r>
              <a:rPr lang="en-AU" b="1" dirty="0" smtClean="0"/>
              <a:t>Regulation 37 - Maintenance of control measures</a:t>
            </a:r>
          </a:p>
          <a:p>
            <a:pPr marL="0" indent="0">
              <a:buNone/>
            </a:pPr>
            <a:r>
              <a:rPr lang="en-US" dirty="0" smtClean="0"/>
              <a:t>A duty holder who implements a control measure to eliminate or minimise risks to health and safety must ensure that the control measure is, and is maintained so that it remains, effective, including by ensuring that the control measure is and remains -</a:t>
            </a:r>
          </a:p>
          <a:p>
            <a:r>
              <a:rPr lang="en-US" dirty="0"/>
              <a:t>F</a:t>
            </a:r>
            <a:r>
              <a:rPr lang="en-US" dirty="0" smtClean="0"/>
              <a:t>it for purpose</a:t>
            </a:r>
          </a:p>
          <a:p>
            <a:r>
              <a:rPr lang="en-US" dirty="0"/>
              <a:t>S</a:t>
            </a:r>
            <a:r>
              <a:rPr lang="en-US" dirty="0" smtClean="0"/>
              <a:t>uitable for the nature and duration of the work</a:t>
            </a:r>
          </a:p>
          <a:p>
            <a:r>
              <a:rPr lang="en-US" dirty="0"/>
              <a:t>I</a:t>
            </a:r>
            <a:r>
              <a:rPr lang="en-US" dirty="0" smtClean="0"/>
              <a:t>nstalled, set up and used correctly.</a:t>
            </a:r>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22</a:t>
            </a:fld>
            <a:endParaRPr lang="en-AU" dirty="0"/>
          </a:p>
        </p:txBody>
      </p:sp>
    </p:spTree>
    <p:extLst>
      <p:ext uri="{BB962C8B-B14F-4D97-AF65-F5344CB8AC3E}">
        <p14:creationId xmlns:p14="http://schemas.microsoft.com/office/powerpoint/2010/main" val="490363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requirements </a:t>
            </a:r>
          </a:p>
        </p:txBody>
      </p:sp>
      <p:sp>
        <p:nvSpPr>
          <p:cNvPr id="3" name="Content Placeholder 2"/>
          <p:cNvSpPr>
            <a:spLocks noGrp="1"/>
          </p:cNvSpPr>
          <p:nvPr>
            <p:ph idx="1"/>
          </p:nvPr>
        </p:nvSpPr>
        <p:spPr/>
        <p:txBody>
          <a:bodyPr/>
          <a:lstStyle/>
          <a:p>
            <a:pPr marL="0" indent="0">
              <a:buNone/>
            </a:pPr>
            <a:r>
              <a:rPr lang="en-US" b="1" i="1" dirty="0"/>
              <a:t>Work Health and Safety Regulations 2012 </a:t>
            </a:r>
            <a:r>
              <a:rPr lang="en-US" b="1" dirty="0"/>
              <a:t>(SA)</a:t>
            </a:r>
          </a:p>
          <a:p>
            <a:pPr marL="0" indent="0">
              <a:buNone/>
            </a:pPr>
            <a:r>
              <a:rPr lang="en-AU" b="1" dirty="0" smtClean="0"/>
              <a:t>Regulation 38 - Review of control measures</a:t>
            </a:r>
            <a:endParaRPr lang="en-US" b="1" dirty="0" smtClean="0"/>
          </a:p>
          <a:p>
            <a:r>
              <a:rPr lang="en-US" dirty="0" smtClean="0"/>
              <a:t>A duty holder must review and, as necessary, revise control measures implemented under the regulations so as to maintain, so far as is reasonably practicable, a work environment that is without risks to health or safety.</a:t>
            </a:r>
          </a:p>
        </p:txBody>
      </p:sp>
      <p:sp>
        <p:nvSpPr>
          <p:cNvPr id="4" name="Slide Number Placeholder 3"/>
          <p:cNvSpPr>
            <a:spLocks noGrp="1"/>
          </p:cNvSpPr>
          <p:nvPr>
            <p:ph type="sldNum" sz="quarter" idx="10"/>
          </p:nvPr>
        </p:nvSpPr>
        <p:spPr/>
        <p:txBody>
          <a:bodyPr/>
          <a:lstStyle/>
          <a:p>
            <a:fld id="{65DB8DF4-6AFD-4037-92D2-C390D3177DD7}" type="slidenum">
              <a:rPr lang="en-AU" smtClean="0"/>
              <a:pPr/>
              <a:t>23</a:t>
            </a:fld>
            <a:endParaRPr lang="en-AU" dirty="0"/>
          </a:p>
        </p:txBody>
      </p:sp>
    </p:spTree>
    <p:extLst>
      <p:ext uri="{BB962C8B-B14F-4D97-AF65-F5344CB8AC3E}">
        <p14:creationId xmlns:p14="http://schemas.microsoft.com/office/powerpoint/2010/main" val="4069411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Supervisors Role</a:t>
            </a:r>
          </a:p>
        </p:txBody>
      </p:sp>
      <p:sp>
        <p:nvSpPr>
          <p:cNvPr id="3" name="Content Placeholder 2"/>
          <p:cNvSpPr>
            <a:spLocks noGrp="1"/>
          </p:cNvSpPr>
          <p:nvPr>
            <p:ph idx="1"/>
          </p:nvPr>
        </p:nvSpPr>
        <p:spPr>
          <a:xfrm>
            <a:off x="1835696" y="1700808"/>
            <a:ext cx="6768752" cy="4776192"/>
          </a:xfrm>
        </p:spPr>
        <p:txBody>
          <a:bodyPr/>
          <a:lstStyle/>
          <a:p>
            <a:pPr marL="0" indent="0">
              <a:buNone/>
            </a:pPr>
            <a:r>
              <a:rPr lang="en-AU" dirty="0" smtClean="0"/>
              <a:t>Supervisors are key personnel involved in the management of workers and as such have a higher duty of care relating to:</a:t>
            </a:r>
          </a:p>
          <a:p>
            <a:r>
              <a:rPr lang="en-AU" dirty="0" smtClean="0"/>
              <a:t>Knowledge</a:t>
            </a:r>
          </a:p>
          <a:p>
            <a:r>
              <a:rPr lang="en-AU" dirty="0" smtClean="0"/>
              <a:t>Training</a:t>
            </a:r>
          </a:p>
          <a:p>
            <a:r>
              <a:rPr lang="en-AU" dirty="0" smtClean="0"/>
              <a:t>Experience</a:t>
            </a:r>
          </a:p>
          <a:p>
            <a:r>
              <a:rPr lang="en-AU" dirty="0"/>
              <a:t>P</a:t>
            </a:r>
            <a:r>
              <a:rPr lang="en-AU" dirty="0" smtClean="0"/>
              <a:t>osition related responsibilities.</a:t>
            </a:r>
            <a:endParaRPr lang="en-US" dirty="0" smtClean="0"/>
          </a:p>
          <a:p>
            <a:endParaRPr lang="en-AU"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24</a:t>
            </a:fld>
            <a:endParaRPr lang="en-AU"/>
          </a:p>
        </p:txBody>
      </p:sp>
    </p:spTree>
    <p:extLst>
      <p:ext uri="{BB962C8B-B14F-4D97-AF65-F5344CB8AC3E}">
        <p14:creationId xmlns:p14="http://schemas.microsoft.com/office/powerpoint/2010/main" val="3116160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Supervisor Responsibilities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t>Supervisors control the day-to-day work undertaken and have a duty to ensure:</a:t>
            </a:r>
          </a:p>
          <a:p>
            <a:r>
              <a:rPr lang="en-AU" dirty="0"/>
              <a:t>W</a:t>
            </a:r>
            <a:r>
              <a:rPr lang="en-AU" dirty="0" smtClean="0"/>
              <a:t>ork is undertaken in accordance with existing health and safety policies and procedures  </a:t>
            </a:r>
          </a:p>
          <a:p>
            <a:r>
              <a:rPr lang="en-AU" dirty="0"/>
              <a:t>A</a:t>
            </a:r>
            <a:r>
              <a:rPr lang="en-AU" dirty="0" smtClean="0"/>
              <a:t>ll risks to health and safety are effectively controlled</a:t>
            </a:r>
          </a:p>
          <a:p>
            <a:r>
              <a:rPr lang="en-AU" dirty="0"/>
              <a:t>A</a:t>
            </a:r>
            <a:r>
              <a:rPr lang="en-AU" dirty="0" smtClean="0"/>
              <a:t>ppropriate levels of training and supervision are provided for the workgroup, particularly for new or inexperienced workers.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25</a:t>
            </a:fld>
            <a:endParaRPr lang="en-AU"/>
          </a:p>
        </p:txBody>
      </p:sp>
    </p:spTree>
    <p:extLst>
      <p:ext uri="{BB962C8B-B14F-4D97-AF65-F5344CB8AC3E}">
        <p14:creationId xmlns:p14="http://schemas.microsoft.com/office/powerpoint/2010/main" val="2226262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Supervisor Responsibilities </a:t>
            </a:r>
            <a:r>
              <a:rPr lang="en-AU" kern="1200" dirty="0" smtClean="0">
                <a:solidFill>
                  <a:srgbClr val="FF8200"/>
                </a:solidFill>
                <a:latin typeface="Arial" panose="020B0604020202020204" pitchFamily="34" charset="0"/>
                <a:cs typeface="Arial" panose="020B0604020202020204" pitchFamily="34" charset="0"/>
              </a:rPr>
              <a:t>continued</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Training and Instruction</a:t>
            </a:r>
          </a:p>
          <a:p>
            <a:pPr marL="0" indent="0">
              <a:buNone/>
            </a:pPr>
            <a:r>
              <a:rPr lang="en-AU" dirty="0" smtClean="0"/>
              <a:t>Ensure:</a:t>
            </a:r>
            <a:endParaRPr lang="en-US" dirty="0" smtClean="0"/>
          </a:p>
          <a:p>
            <a:r>
              <a:rPr lang="en-AU" dirty="0"/>
              <a:t>A</a:t>
            </a:r>
            <a:r>
              <a:rPr lang="en-AU" dirty="0" smtClean="0"/>
              <a:t>ppropriate levels of supervision are provided to new and existing workers  </a:t>
            </a:r>
          </a:p>
          <a:p>
            <a:r>
              <a:rPr lang="en-AU" dirty="0"/>
              <a:t>T</a:t>
            </a:r>
            <a:r>
              <a:rPr lang="en-AU" dirty="0" smtClean="0"/>
              <a:t>hat all workers are trained to perform their tasks competently.</a:t>
            </a:r>
          </a:p>
          <a:p>
            <a:pPr marL="0" indent="0">
              <a:buNone/>
            </a:pPr>
            <a:r>
              <a:rPr lang="en-AU" b="1" dirty="0" smtClean="0"/>
              <a:t>Work Health and Safety Issues</a:t>
            </a:r>
          </a:p>
          <a:p>
            <a:pPr marL="0" indent="0">
              <a:buNone/>
            </a:pPr>
            <a:r>
              <a:rPr lang="en-AU" dirty="0" smtClean="0"/>
              <a:t>Ensure:</a:t>
            </a:r>
          </a:p>
          <a:p>
            <a:r>
              <a:rPr lang="en-AU" dirty="0"/>
              <a:t>A</a:t>
            </a:r>
            <a:r>
              <a:rPr lang="en-AU" dirty="0" smtClean="0"/>
              <a:t> prompt and appropriate response when advised of Work Health and Safety issues</a:t>
            </a:r>
          </a:p>
          <a:p>
            <a:r>
              <a:rPr lang="en-AU" dirty="0" smtClean="0"/>
              <a:t>Incident is effectively managed. </a:t>
            </a:r>
            <a:r>
              <a:rPr lang="en-AU" dirty="0"/>
              <a:t>e</a:t>
            </a:r>
            <a:r>
              <a:rPr lang="en-AU" dirty="0" smtClean="0"/>
              <a:t>.g. the welfare of injured persons and safety of others is taken care of, and the investigation process is commenced.</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26</a:t>
            </a:fld>
            <a:endParaRPr lang="en-AU"/>
          </a:p>
        </p:txBody>
      </p:sp>
    </p:spTree>
    <p:extLst>
      <p:ext uri="{BB962C8B-B14F-4D97-AF65-F5344CB8AC3E}">
        <p14:creationId xmlns:p14="http://schemas.microsoft.com/office/powerpoint/2010/main" val="971296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Supervisor Responsibilities </a:t>
            </a:r>
            <a:r>
              <a:rPr lang="en-US" kern="1200" dirty="0" smtClean="0">
                <a:solidFill>
                  <a:srgbClr val="FF8200"/>
                </a:solidFill>
                <a:latin typeface="Arial" panose="020B0604020202020204" pitchFamily="34" charset="0"/>
                <a:cs typeface="Arial" panose="020B0604020202020204" pitchFamily="34" charset="0"/>
              </a:rPr>
              <a:t>continued</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t>Maintenance</a:t>
            </a:r>
          </a:p>
          <a:p>
            <a:pPr marL="0" indent="0">
              <a:buNone/>
            </a:pPr>
            <a:r>
              <a:rPr lang="en-AU" dirty="0" smtClean="0"/>
              <a:t>Ensure:</a:t>
            </a:r>
            <a:endParaRPr lang="en-US" dirty="0" smtClean="0"/>
          </a:p>
          <a:p>
            <a:r>
              <a:rPr lang="en-AU" dirty="0" smtClean="0"/>
              <a:t>General work area is maintained in a safe condition  </a:t>
            </a:r>
          </a:p>
          <a:p>
            <a:r>
              <a:rPr lang="en-AU" dirty="0"/>
              <a:t>P</a:t>
            </a:r>
            <a:r>
              <a:rPr lang="en-AU" dirty="0" smtClean="0"/>
              <a:t>lant and equipment is maintained in a safe condition</a:t>
            </a:r>
          </a:p>
          <a:p>
            <a:r>
              <a:rPr lang="en-AU" dirty="0"/>
              <a:t>R</a:t>
            </a:r>
            <a:r>
              <a:rPr lang="en-AU" dirty="0" smtClean="0"/>
              <a:t>isk controls are appropriately maintained.</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27</a:t>
            </a:fld>
            <a:endParaRPr lang="en-AU"/>
          </a:p>
        </p:txBody>
      </p:sp>
    </p:spTree>
    <p:extLst>
      <p:ext uri="{BB962C8B-B14F-4D97-AF65-F5344CB8AC3E}">
        <p14:creationId xmlns:p14="http://schemas.microsoft.com/office/powerpoint/2010/main" val="3916757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Supervisor Responsibilities </a:t>
            </a:r>
            <a:r>
              <a:rPr lang="en-US" kern="1200" dirty="0" smtClean="0">
                <a:solidFill>
                  <a:srgbClr val="FF8200"/>
                </a:solidFill>
                <a:latin typeface="Arial" panose="020B0604020202020204" pitchFamily="34" charset="0"/>
                <a:cs typeface="Arial" panose="020B0604020202020204" pitchFamily="34" charset="0"/>
              </a:rPr>
              <a:t>continued</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AU" dirty="0" smtClean="0"/>
              <a:t>Implement policies and procedures  </a:t>
            </a:r>
          </a:p>
          <a:p>
            <a:r>
              <a:rPr lang="en-AU" dirty="0" smtClean="0"/>
              <a:t>Consult with management, health and safety representatives and workers</a:t>
            </a:r>
          </a:p>
          <a:p>
            <a:r>
              <a:rPr lang="en-AU" dirty="0" smtClean="0"/>
              <a:t>Conduct regular workplace inspections</a:t>
            </a:r>
          </a:p>
          <a:p>
            <a:r>
              <a:rPr lang="en-AU" dirty="0" smtClean="0"/>
              <a:t>Assess risks and implement controls in consultation with the workgroup</a:t>
            </a:r>
            <a:endParaRPr lang="en-US" dirty="0" smtClean="0"/>
          </a:p>
          <a:p>
            <a:r>
              <a:rPr lang="en-AU" dirty="0"/>
              <a:t>Ensure suitable personal protective equipment (PPE) is provided, used and maintained  </a:t>
            </a:r>
          </a:p>
          <a:p>
            <a:r>
              <a:rPr lang="en-AU" dirty="0"/>
              <a:t>Ensure that any identified hazards are eliminated or minimised as far as is reasonable </a:t>
            </a:r>
            <a:r>
              <a:rPr lang="en-AU" dirty="0" smtClean="0"/>
              <a:t>practicable.</a:t>
            </a:r>
            <a:endParaRPr lang="en-AU" dirty="0"/>
          </a:p>
          <a:p>
            <a:endParaRPr lang="en-AU" dirty="0" smtClean="0"/>
          </a:p>
        </p:txBody>
      </p:sp>
      <p:sp>
        <p:nvSpPr>
          <p:cNvPr id="4" name="Slide Number Placeholder 3"/>
          <p:cNvSpPr>
            <a:spLocks noGrp="1"/>
          </p:cNvSpPr>
          <p:nvPr>
            <p:ph type="sldNum" sz="quarter" idx="10"/>
          </p:nvPr>
        </p:nvSpPr>
        <p:spPr/>
        <p:txBody>
          <a:bodyPr/>
          <a:lstStyle/>
          <a:p>
            <a:fld id="{65DB8DF4-6AFD-4037-92D2-C390D3177DD7}" type="slidenum">
              <a:rPr lang="en-AU" smtClean="0"/>
              <a:pPr/>
              <a:t>28</a:t>
            </a:fld>
            <a:endParaRPr lang="en-AU"/>
          </a:p>
        </p:txBody>
      </p:sp>
    </p:spTree>
    <p:extLst>
      <p:ext uri="{BB962C8B-B14F-4D97-AF65-F5344CB8AC3E}">
        <p14:creationId xmlns:p14="http://schemas.microsoft.com/office/powerpoint/2010/main" val="2547927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Further Assistance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4776192"/>
          </a:xfrm>
        </p:spPr>
        <p:txBody>
          <a:bodyPr/>
          <a:lstStyle/>
          <a:p>
            <a:pPr marL="0" lvl="0" indent="0" defTabSz="914400">
              <a:spcBef>
                <a:spcPct val="0"/>
              </a:spcBef>
              <a:buClrTx/>
              <a:buSzTx/>
              <a:buNone/>
            </a:pPr>
            <a:endParaRPr lang="en-AU" sz="1800" smtClean="0">
              <a:solidFill>
                <a:prstClr val="black"/>
              </a:solidFill>
            </a:endParaRPr>
          </a:p>
          <a:p>
            <a:pPr marL="0" lvl="0" indent="0" defTabSz="914400">
              <a:spcBef>
                <a:spcPct val="0"/>
              </a:spcBef>
              <a:buClrTx/>
              <a:buSzTx/>
              <a:buNone/>
            </a:pPr>
            <a:r>
              <a:rPr lang="en-AU" sz="1800" smtClean="0">
                <a:solidFill>
                  <a:prstClr val="black"/>
                </a:solidFill>
              </a:rPr>
              <a:t>MAQOHSC </a:t>
            </a:r>
            <a:r>
              <a:rPr lang="en-AU" sz="1800" dirty="0">
                <a:solidFill>
                  <a:prstClr val="black"/>
                </a:solidFill>
              </a:rPr>
              <a:t>Work Health and Safety Specialists are available to provide further </a:t>
            </a:r>
            <a:r>
              <a:rPr lang="en-AU" sz="1800" dirty="0" smtClean="0">
                <a:solidFill>
                  <a:prstClr val="black"/>
                </a:solidFill>
              </a:rPr>
              <a:t>on-site support </a:t>
            </a:r>
            <a:r>
              <a:rPr lang="en-AU" sz="1800" dirty="0">
                <a:solidFill>
                  <a:prstClr val="black"/>
                </a:solidFill>
              </a:rPr>
              <a:t>and assistance on all Work Health and Safety matters.</a:t>
            </a:r>
          </a:p>
          <a:p>
            <a:pPr marL="0" lvl="0" indent="0" defTabSz="914400">
              <a:spcBef>
                <a:spcPct val="0"/>
              </a:spcBef>
              <a:buClrTx/>
              <a:buSzTx/>
              <a:buNone/>
            </a:pPr>
            <a:endParaRPr lang="en-AU" sz="1800" dirty="0">
              <a:solidFill>
                <a:prstClr val="black"/>
              </a:solidFill>
            </a:endParaRPr>
          </a:p>
          <a:p>
            <a:pPr marL="0" lvl="0" indent="0" defTabSz="914400">
              <a:spcBef>
                <a:spcPct val="0"/>
              </a:spcBef>
              <a:buClrTx/>
              <a:buSzTx/>
              <a:buNone/>
            </a:pPr>
            <a:r>
              <a:rPr lang="en-AU" sz="1800" dirty="0">
                <a:solidFill>
                  <a:prstClr val="black"/>
                </a:solidFill>
              </a:rPr>
              <a:t>MAQOHSC Work Health and Safety Specialists </a:t>
            </a:r>
            <a:r>
              <a:rPr lang="en-AU" sz="1800" dirty="0" smtClean="0">
                <a:solidFill>
                  <a:prstClr val="black"/>
                </a:solidFill>
              </a:rPr>
              <a:t>can be </a:t>
            </a:r>
            <a:r>
              <a:rPr lang="en-AU" sz="1800" dirty="0">
                <a:solidFill>
                  <a:prstClr val="black"/>
                </a:solidFill>
              </a:rPr>
              <a:t>contacted via our </a:t>
            </a:r>
            <a:r>
              <a:rPr lang="en-AU" sz="1800" dirty="0" smtClean="0">
                <a:solidFill>
                  <a:prstClr val="black"/>
                </a:solidFill>
                <a:hlinkClick r:id="rId3"/>
              </a:rPr>
              <a:t>online support request form</a:t>
            </a:r>
            <a:r>
              <a:rPr lang="en-AU" sz="1800" dirty="0" smtClean="0">
                <a:solidFill>
                  <a:prstClr val="black"/>
                </a:solidFill>
              </a:rPr>
              <a:t> available on our website </a:t>
            </a:r>
            <a:r>
              <a:rPr lang="en-AU" sz="1800" dirty="0">
                <a:solidFill>
                  <a:prstClr val="black"/>
                </a:solidFill>
              </a:rPr>
              <a:t>at </a:t>
            </a:r>
            <a:r>
              <a:rPr lang="en-AU" sz="1800" dirty="0">
                <a:solidFill>
                  <a:prstClr val="black"/>
                </a:solidFill>
                <a:hlinkClick r:id="rId4"/>
              </a:rPr>
              <a:t>www.maqohsc.sa.gov.au</a:t>
            </a:r>
            <a:r>
              <a:rPr lang="en-AU" sz="1800" dirty="0">
                <a:solidFill>
                  <a:prstClr val="black"/>
                </a:solidFill>
              </a:rPr>
              <a:t> or email </a:t>
            </a:r>
            <a:r>
              <a:rPr lang="en-AU" sz="1800" dirty="0" smtClean="0">
                <a:solidFill>
                  <a:prstClr val="black"/>
                </a:solidFill>
                <a:hlinkClick r:id="rId5"/>
              </a:rPr>
              <a:t>maqohsc@sa.gov.au</a:t>
            </a:r>
            <a:r>
              <a:rPr lang="en-AU" sz="1800" dirty="0" smtClean="0">
                <a:solidFill>
                  <a:prstClr val="black"/>
                </a:solidFill>
              </a:rPr>
              <a:t>.</a:t>
            </a:r>
            <a:endParaRPr lang="en-AU" sz="1800" dirty="0">
              <a:solidFill>
                <a:prstClr val="black"/>
              </a:solidFill>
            </a:endParaRPr>
          </a:p>
          <a:p>
            <a:pPr marL="0" lvl="0" indent="0" defTabSz="914400">
              <a:spcBef>
                <a:spcPct val="0"/>
              </a:spcBef>
              <a:buClrTx/>
              <a:buSzTx/>
              <a:buNone/>
            </a:pPr>
            <a:endParaRPr lang="en-AU" sz="1800" dirty="0">
              <a:solidFill>
                <a:prstClr val="black"/>
              </a:solidFill>
            </a:endParaRPr>
          </a:p>
          <a:p>
            <a:pPr marL="0" indent="0" hangingPunct="0">
              <a:buNone/>
            </a:pPr>
            <a:r>
              <a:rPr lang="en-US" sz="1800" dirty="0"/>
              <a:t>Work Health and Safety Legislation, Codes of Practice, fact sheets, Health and Safety Representatives (HSR) information and guides can be found at the following websites: </a:t>
            </a:r>
            <a:endParaRPr lang="en-AU" sz="1800" b="1" dirty="0"/>
          </a:p>
          <a:p>
            <a:pPr marL="0" indent="0" hangingPunct="0">
              <a:buNone/>
            </a:pPr>
            <a:r>
              <a:rPr lang="en-US" sz="1800" dirty="0" err="1"/>
              <a:t>SafeWork</a:t>
            </a:r>
            <a:r>
              <a:rPr lang="en-US" sz="1800" dirty="0"/>
              <a:t> SA – </a:t>
            </a:r>
            <a:r>
              <a:rPr lang="en-US" sz="1800" u="sng" dirty="0">
                <a:hlinkClick r:id="rId6"/>
              </a:rPr>
              <a:t>www.safework.sa.gov.au</a:t>
            </a:r>
            <a:r>
              <a:rPr lang="en-US" sz="1800" dirty="0"/>
              <a:t> or call 1300 365 255</a:t>
            </a:r>
            <a:endParaRPr lang="en-AU" sz="1800" dirty="0"/>
          </a:p>
          <a:p>
            <a:pPr marL="0" indent="0" hangingPunct="0">
              <a:buNone/>
            </a:pPr>
            <a:r>
              <a:rPr lang="en-US" sz="1800" dirty="0"/>
              <a:t>Safe Work Australia – </a:t>
            </a:r>
            <a:r>
              <a:rPr lang="en-US" sz="1800" u="sng" dirty="0">
                <a:hlinkClick r:id="rId7"/>
              </a:rPr>
              <a:t>www.safeworkaustralia.gov.au</a:t>
            </a:r>
            <a:r>
              <a:rPr lang="en-US" sz="1800" dirty="0"/>
              <a:t> or </a:t>
            </a:r>
            <a:r>
              <a:rPr lang="en-US" sz="1800" dirty="0" smtClean="0"/>
              <a:t>call   1300 551 </a:t>
            </a:r>
            <a:r>
              <a:rPr lang="en-US" sz="1800" dirty="0"/>
              <a:t>832</a:t>
            </a:r>
            <a:endParaRPr lang="en-AU" sz="1800" dirty="0"/>
          </a:p>
          <a:p>
            <a:pPr marL="0" indent="0">
              <a:buNone/>
            </a:pP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29</a:t>
            </a:fld>
            <a:endParaRPr lang="en-AU" dirty="0"/>
          </a:p>
        </p:txBody>
      </p:sp>
    </p:spTree>
    <p:extLst>
      <p:ext uri="{BB962C8B-B14F-4D97-AF65-F5344CB8AC3E}">
        <p14:creationId xmlns:p14="http://schemas.microsoft.com/office/powerpoint/2010/main" val="47766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smtClean="0"/>
              <a:t>IMPORTANT:</a:t>
            </a:r>
            <a:r>
              <a:rPr lang="en-US" sz="1800" dirty="0" smtClean="0"/>
              <a:t> 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800" dirty="0" smtClean="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800" dirty="0" smtClean="0"/>
              <a:t>Users should always verify historical material by making and relying upon their own separate inquiries prior to making any important decisions or taking any action on the basis of this information.</a:t>
            </a: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a:t>
            </a:fld>
            <a:endParaRPr lang="en-AU" dirty="0"/>
          </a:p>
        </p:txBody>
      </p:sp>
    </p:spTree>
    <p:extLst>
      <p:ext uri="{BB962C8B-B14F-4D97-AF65-F5344CB8AC3E}">
        <p14:creationId xmlns:p14="http://schemas.microsoft.com/office/powerpoint/2010/main" val="4268153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800" dirty="0" smtClean="0"/>
              <a:t>This </a:t>
            </a:r>
            <a:r>
              <a:rPr lang="en-AU" sz="1800" dirty="0"/>
              <a:t>creative commons licence allows you to copy, communicate </a:t>
            </a:r>
            <a:r>
              <a:rPr lang="en-AU" sz="1800" dirty="0" smtClean="0"/>
              <a:t>and or </a:t>
            </a:r>
            <a:r>
              <a:rPr lang="en-AU" sz="1800" dirty="0"/>
              <a:t>adapt </a:t>
            </a:r>
            <a:r>
              <a:rPr lang="en-AU" sz="1800" dirty="0" smtClean="0"/>
              <a:t>our </a:t>
            </a:r>
            <a:r>
              <a:rPr lang="en-AU" sz="1800" dirty="0"/>
              <a:t>work for non-commercial </a:t>
            </a:r>
            <a:r>
              <a:rPr lang="en-AU" sz="1800" dirty="0" smtClean="0"/>
              <a:t>purposes only, </a:t>
            </a:r>
            <a:r>
              <a:rPr lang="en-AU" sz="1800" dirty="0"/>
              <a:t>as long as you attribute the work to Mining and Quarrying Occupational Health and Safety Committee and abide by all the other licence terms </a:t>
            </a:r>
            <a:r>
              <a:rPr lang="en-AU" sz="1800" dirty="0" smtClean="0"/>
              <a:t>therein.</a:t>
            </a:r>
          </a:p>
          <a:p>
            <a:pPr marL="0" indent="0">
              <a:buNone/>
            </a:pPr>
            <a:endParaRPr lang="en-AU" sz="1800" dirty="0" smtClean="0"/>
          </a:p>
          <a:p>
            <a:pPr marL="0" indent="0">
              <a:buNone/>
            </a:pPr>
            <a:endParaRPr lang="en-AU" sz="1800" dirty="0"/>
          </a:p>
          <a:p>
            <a:pPr marL="0" indent="0" algn="r">
              <a:buNone/>
            </a:pPr>
            <a:endParaRPr lang="en-AU" sz="1800" dirty="0" smtClean="0"/>
          </a:p>
        </p:txBody>
      </p:sp>
      <p:sp>
        <p:nvSpPr>
          <p:cNvPr id="4" name="Slide Number Placeholder 3"/>
          <p:cNvSpPr>
            <a:spLocks noGrp="1"/>
          </p:cNvSpPr>
          <p:nvPr>
            <p:ph type="sldNum" sz="quarter" idx="10"/>
          </p:nvPr>
        </p:nvSpPr>
        <p:spPr/>
        <p:txBody>
          <a:bodyPr/>
          <a:lstStyle/>
          <a:p>
            <a:fld id="{5B1B3FAE-BC05-4C54-B68F-0E1A88C46634}" type="slidenum">
              <a:rPr lang="en-AU" smtClean="0"/>
              <a:pPr/>
              <a:t>4</a:t>
            </a:fld>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002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Objective</a:t>
            </a:r>
          </a:p>
        </p:txBody>
      </p:sp>
      <p:sp>
        <p:nvSpPr>
          <p:cNvPr id="3" name="Content Placeholder 2"/>
          <p:cNvSpPr>
            <a:spLocks noGrp="1"/>
          </p:cNvSpPr>
          <p:nvPr>
            <p:ph idx="1"/>
          </p:nvPr>
        </p:nvSpPr>
        <p:spPr/>
        <p:txBody>
          <a:bodyPr/>
          <a:lstStyle/>
          <a:p>
            <a:pPr marL="0" indent="0">
              <a:buNone/>
            </a:pPr>
            <a:r>
              <a:rPr lang="en-AU" dirty="0" smtClean="0"/>
              <a:t>To provide you with an understanding of Work Health and Safety legislation.</a:t>
            </a:r>
          </a:p>
          <a:p>
            <a:pPr marL="0" indent="0">
              <a:buNone/>
            </a:pPr>
            <a:r>
              <a:rPr lang="en-US" dirty="0" smtClean="0"/>
              <a:t>At the end of this session participants will:</a:t>
            </a:r>
          </a:p>
          <a:p>
            <a:r>
              <a:rPr lang="en-US" dirty="0"/>
              <a:t>H</a:t>
            </a:r>
            <a:r>
              <a:rPr lang="en-US" dirty="0" smtClean="0"/>
              <a:t>ave a greater understanding of Work Health and Safety legislation and its requirements.</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5</a:t>
            </a:fld>
            <a:endParaRPr lang="en-AU"/>
          </a:p>
        </p:txBody>
      </p:sp>
    </p:spTree>
    <p:extLst>
      <p:ext uri="{BB962C8B-B14F-4D97-AF65-F5344CB8AC3E}">
        <p14:creationId xmlns:p14="http://schemas.microsoft.com/office/powerpoint/2010/main" val="461989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Welcome</a:t>
            </a:r>
            <a:endParaRPr lang="en-US" kern="1200" dirty="0">
              <a:solidFill>
                <a:srgbClr val="FF8200"/>
              </a:solidFill>
              <a:latin typeface="Arial" panose="020B0604020202020204" pitchFamily="34" charset="0"/>
              <a:cs typeface="Arial" panose="020B0604020202020204" pitchFamily="34" charset="0"/>
            </a:endParaRPr>
          </a:p>
        </p:txBody>
      </p:sp>
      <p:sp>
        <p:nvSpPr>
          <p:cNvPr id="26628" name="Rectangle 4"/>
          <p:cNvSpPr>
            <a:spLocks noGrp="1" noChangeArrowheads="1"/>
          </p:cNvSpPr>
          <p:nvPr>
            <p:ph idx="1"/>
          </p:nvPr>
        </p:nvSpPr>
        <p:spPr/>
        <p:txBody>
          <a:bodyPr>
            <a:normAutofit fontScale="77500" lnSpcReduction="20000"/>
          </a:bodyPr>
          <a:lstStyle/>
          <a:p>
            <a:r>
              <a:rPr lang="en-US" dirty="0" smtClean="0"/>
              <a:t>It is a serious responsibility to take on a position of supervisor in any </a:t>
            </a:r>
            <a:r>
              <a:rPr lang="en-US" dirty="0" err="1" smtClean="0"/>
              <a:t>organisation</a:t>
            </a:r>
            <a:r>
              <a:rPr lang="en-US" dirty="0" smtClean="0"/>
              <a:t>. It is not always an easy job and there will be times you will have to make the hard decisions and have uneasy conversations.</a:t>
            </a:r>
          </a:p>
          <a:p>
            <a:r>
              <a:rPr lang="en-US" dirty="0" smtClean="0"/>
              <a:t>An </a:t>
            </a:r>
            <a:r>
              <a:rPr lang="en-US" dirty="0" err="1" smtClean="0"/>
              <a:t>organisation’s</a:t>
            </a:r>
            <a:r>
              <a:rPr lang="en-US" dirty="0" smtClean="0"/>
              <a:t> success relies heavily on ensuring all involved have a clear understanding of their responsibilities and accountabilities. This is particularly important when it comes to protecting the health and safety of those in the workforce, be they employees or contractors.  Additionally there is a requirement to ensure that no harm is done to the environment or the community in which you work.  </a:t>
            </a:r>
          </a:p>
          <a:p>
            <a:r>
              <a:rPr lang="en-US" dirty="0" smtClean="0"/>
              <a:t>In order to achieve business goals an </a:t>
            </a:r>
            <a:r>
              <a:rPr lang="en-US" dirty="0" err="1" smtClean="0"/>
              <a:t>organisation’s</a:t>
            </a:r>
            <a:r>
              <a:rPr lang="en-US" dirty="0" smtClean="0"/>
              <a:t> leaders and supervisors must ‘lead by example’ and work within and clearly understand company policies, procedures and standards of work. Strong leadership is the key to an effective safety culture.</a:t>
            </a:r>
          </a:p>
          <a:p>
            <a:r>
              <a:rPr lang="en-US" dirty="0" smtClean="0"/>
              <a:t>If the standards set out in workplace health, safety and </a:t>
            </a:r>
            <a:r>
              <a:rPr lang="en-US" dirty="0"/>
              <a:t>e</a:t>
            </a:r>
            <a:r>
              <a:rPr lang="en-US" dirty="0" smtClean="0"/>
              <a:t>nvironment policies and associated documents are followed, and everyone remains aware of the commitment to continuously improve, the goal of zero harm to everyone and safe execution of everything we do will follow. </a:t>
            </a:r>
            <a:endParaRPr lang="en-US" dirty="0"/>
          </a:p>
        </p:txBody>
      </p:sp>
      <p:sp>
        <p:nvSpPr>
          <p:cNvPr id="2" name="Slide Number Placeholder 1"/>
          <p:cNvSpPr>
            <a:spLocks noGrp="1"/>
          </p:cNvSpPr>
          <p:nvPr>
            <p:ph type="sldNum" sz="quarter" idx="10"/>
          </p:nvPr>
        </p:nvSpPr>
        <p:spPr/>
        <p:txBody>
          <a:bodyPr/>
          <a:lstStyle/>
          <a:p>
            <a:fld id="{65DB8DF4-6AFD-4037-92D2-C390D3177DD7}" type="slidenum">
              <a:rPr lang="en-AU" smtClean="0"/>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Work Health and Safety </a:t>
            </a:r>
            <a:r>
              <a:rPr lang="en-AU" kern="1200" dirty="0">
                <a:solidFill>
                  <a:srgbClr val="FF8200"/>
                </a:solidFill>
                <a:latin typeface="Arial" panose="020B0604020202020204" pitchFamily="34" charset="0"/>
                <a:cs typeface="Arial" panose="020B0604020202020204" pitchFamily="34" charset="0"/>
              </a:rPr>
              <a:t>Legislation</a:t>
            </a:r>
          </a:p>
        </p:txBody>
      </p:sp>
      <p:sp>
        <p:nvSpPr>
          <p:cNvPr id="3" name="Content Placeholder 2"/>
          <p:cNvSpPr>
            <a:spLocks noGrp="1"/>
          </p:cNvSpPr>
          <p:nvPr>
            <p:ph idx="1"/>
          </p:nvPr>
        </p:nvSpPr>
        <p:spPr/>
        <p:txBody>
          <a:bodyPr/>
          <a:lstStyle/>
          <a:p>
            <a:pPr marL="0" indent="0">
              <a:buNone/>
            </a:pPr>
            <a:r>
              <a:rPr lang="en-US" dirty="0" smtClean="0"/>
              <a:t>The main legislation covering Work Health and Safety in South Australia is comprised of the:</a:t>
            </a:r>
          </a:p>
          <a:p>
            <a:r>
              <a:rPr lang="en-US" i="1" dirty="0" smtClean="0"/>
              <a:t>Work Health and Safety Act 2012 </a:t>
            </a:r>
            <a:r>
              <a:rPr lang="en-US" dirty="0" smtClean="0"/>
              <a:t>(SA)</a:t>
            </a:r>
          </a:p>
          <a:p>
            <a:r>
              <a:rPr lang="en-US" i="1" dirty="0" smtClean="0"/>
              <a:t>Work Health and Safety Regulations 2012 </a:t>
            </a:r>
            <a:r>
              <a:rPr lang="en-US" dirty="0" smtClean="0"/>
              <a:t>(SA)</a:t>
            </a:r>
          </a:p>
          <a:p>
            <a:pPr marL="0" indent="0">
              <a:buNone/>
            </a:pPr>
            <a:r>
              <a:rPr lang="en-US" dirty="0" smtClean="0"/>
              <a:t>Approved Codes of Practice cited in legislation are mandatory, otherwise should be used as a minimum requirement.</a:t>
            </a:r>
          </a:p>
          <a:p>
            <a:endParaRPr lang="en-AU" dirty="0" smtClean="0"/>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7</a:t>
            </a:fld>
            <a:endParaRPr lang="en-AU"/>
          </a:p>
        </p:txBody>
      </p:sp>
    </p:spTree>
    <p:extLst>
      <p:ext uri="{BB962C8B-B14F-4D97-AF65-F5344CB8AC3E}">
        <p14:creationId xmlns:p14="http://schemas.microsoft.com/office/powerpoint/2010/main" val="1875857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Work Health and Safety Framework</a:t>
            </a:r>
          </a:p>
        </p:txBody>
      </p:sp>
      <p:sp>
        <p:nvSpPr>
          <p:cNvPr id="3" name="Content Placeholder 2"/>
          <p:cNvSpPr>
            <a:spLocks noGrp="1"/>
          </p:cNvSpPr>
          <p:nvPr>
            <p:ph idx="1"/>
          </p:nvPr>
        </p:nvSpPr>
        <p:spPr/>
        <p:txBody>
          <a:bodyPr/>
          <a:lstStyle/>
          <a:p>
            <a:r>
              <a:rPr lang="en-US" dirty="0" smtClean="0"/>
              <a:t>Work Health and Safety Act</a:t>
            </a:r>
          </a:p>
          <a:p>
            <a:r>
              <a:rPr lang="en-US" dirty="0" smtClean="0"/>
              <a:t>Work Health and Safety Regulations</a:t>
            </a:r>
          </a:p>
          <a:p>
            <a:r>
              <a:rPr lang="en-US" dirty="0" smtClean="0"/>
              <a:t>Codes of Practice</a:t>
            </a:r>
          </a:p>
          <a:p>
            <a:r>
              <a:rPr lang="en-US" dirty="0" smtClean="0"/>
              <a:t>Australian Standards</a:t>
            </a:r>
          </a:p>
          <a:p>
            <a:r>
              <a:rPr lang="en-US" dirty="0" smtClean="0"/>
              <a:t>Industry standards</a:t>
            </a:r>
          </a:p>
          <a:p>
            <a:r>
              <a:rPr lang="en-US" dirty="0" smtClean="0"/>
              <a:t>Guidance material</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8</a:t>
            </a:fld>
            <a:endParaRPr lang="en-AU"/>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708920"/>
            <a:ext cx="4002128"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29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Legislative Hierarchy</a:t>
            </a:r>
          </a:p>
        </p:txBody>
      </p:sp>
      <p:sp>
        <p:nvSpPr>
          <p:cNvPr id="3" name="Content Placeholder 2"/>
          <p:cNvSpPr>
            <a:spLocks noGrp="1"/>
          </p:cNvSpPr>
          <p:nvPr>
            <p:ph idx="1"/>
          </p:nvPr>
        </p:nvSpPr>
        <p:spPr/>
        <p:txBody>
          <a:bodyPr>
            <a:normAutofit fontScale="92500" lnSpcReduction="20000"/>
          </a:bodyPr>
          <a:lstStyle/>
          <a:p>
            <a:r>
              <a:rPr lang="en-US" b="1" dirty="0" smtClean="0"/>
              <a:t>The Act </a:t>
            </a:r>
            <a:r>
              <a:rPr lang="en-US" dirty="0" smtClean="0"/>
              <a:t>provides a framework to protect the health, safety and welfare of all workers at work and of all other people who might be affected by the work.</a:t>
            </a:r>
          </a:p>
          <a:p>
            <a:r>
              <a:rPr lang="en-US" b="1" dirty="0" smtClean="0"/>
              <a:t>The Regulations </a:t>
            </a:r>
            <a:r>
              <a:rPr lang="en-US" dirty="0" smtClean="0"/>
              <a:t>specify the way in which some duties under the Act must be met and prescribes procedural or administrative requirements to support the Act (for example requiring </a:t>
            </a:r>
            <a:r>
              <a:rPr lang="en-US" dirty="0" err="1" smtClean="0"/>
              <a:t>licences</a:t>
            </a:r>
            <a:r>
              <a:rPr lang="en-US" dirty="0" smtClean="0"/>
              <a:t> for specific activities and the keeping of records).</a:t>
            </a:r>
          </a:p>
          <a:p>
            <a:r>
              <a:rPr lang="en-US" b="1" dirty="0" smtClean="0"/>
              <a:t>Approved Codes of Practice </a:t>
            </a:r>
            <a:r>
              <a:rPr lang="en-US" dirty="0" smtClean="0"/>
              <a:t>provide practical guidance on how to meet the standards set out in the Act and the Regulations. Codes of Practice are admissible in proceedings as evidence of whether or not a duty under the Work Health and Safety laws has been met. They can also be referred to by an inspector when issuing an improvement or prohibition notice.</a:t>
            </a:r>
          </a:p>
          <a:p>
            <a:r>
              <a:rPr lang="en-US" b="1" dirty="0" smtClean="0"/>
              <a:t>Standards and industry guidelines</a:t>
            </a:r>
          </a:p>
          <a:p>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pPr/>
              <a:t>9</a:t>
            </a:fld>
            <a:endParaRPr lang="en-AU"/>
          </a:p>
        </p:txBody>
      </p:sp>
    </p:spTree>
    <p:extLst>
      <p:ext uri="{BB962C8B-B14F-4D97-AF65-F5344CB8AC3E}">
        <p14:creationId xmlns:p14="http://schemas.microsoft.com/office/powerpoint/2010/main" val="3350986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Q">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Q" id="{C6B612F4-B4D9-4E4B-BC23-9E6E7874E93D}" vid="{9F40B265-875A-4CAF-96EE-200C2F3345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4836</TotalTime>
  <Pages>1</Pages>
  <Words>2680</Words>
  <Application>Microsoft Office PowerPoint</Application>
  <PresentationFormat>On-screen Show (4:3)</PresentationFormat>
  <Paragraphs>254</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MQ</vt:lpstr>
      <vt:lpstr>PowerPoint Presentation</vt:lpstr>
      <vt:lpstr>           The Mining and Quarrying Occupational Health and Safety Committee</vt:lpstr>
      <vt:lpstr>Disclaimer</vt:lpstr>
      <vt:lpstr>Creative Commons</vt:lpstr>
      <vt:lpstr>Objective</vt:lpstr>
      <vt:lpstr>Welcome</vt:lpstr>
      <vt:lpstr>Work Health and Safety Legislation</vt:lpstr>
      <vt:lpstr>Work Health and Safety Framework</vt:lpstr>
      <vt:lpstr>Legislative Hierarchy</vt:lpstr>
      <vt:lpstr>Work Health and Safety Act</vt:lpstr>
      <vt:lpstr>Key changes in terms from OHS</vt:lpstr>
      <vt:lpstr>Legislative requirements </vt:lpstr>
      <vt:lpstr>Duties</vt:lpstr>
      <vt:lpstr>What is “Reasonably Practicable”</vt:lpstr>
      <vt:lpstr>What is “Reasonably Practicable”</vt:lpstr>
      <vt:lpstr>Legislative requirements </vt:lpstr>
      <vt:lpstr>Work Health and Safety Act 2012 (SA)</vt:lpstr>
      <vt:lpstr>Work Health and Safety Act 2012 (SA)</vt:lpstr>
      <vt:lpstr>Legislative requirements </vt:lpstr>
      <vt:lpstr>Legislative requirements </vt:lpstr>
      <vt:lpstr>Legislative requirements </vt:lpstr>
      <vt:lpstr>Legislative requirements </vt:lpstr>
      <vt:lpstr>Legislative requirements </vt:lpstr>
      <vt:lpstr>Supervisors Role</vt:lpstr>
      <vt:lpstr>Supervisor Responsibilities</vt:lpstr>
      <vt:lpstr>Supervisor Responsibilities continued</vt:lpstr>
      <vt:lpstr>Supervisor Responsibilities continued</vt:lpstr>
      <vt:lpstr>Supervisor Responsibilities continued</vt:lpstr>
      <vt:lpstr>Further Assistance</vt:lpstr>
    </vt:vector>
  </TitlesOfParts>
  <Company>DAIS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TEMPLATE</dc:subject>
  <dc:creator>hooper</dc:creator>
  <cp:keywords>presentation,powerpoint,slide,template</cp:keywords>
  <cp:lastModifiedBy>Melissa Michell</cp:lastModifiedBy>
  <cp:revision>244</cp:revision>
  <cp:lastPrinted>2014-03-13T01:05:31Z</cp:lastPrinted>
  <dcterms:created xsi:type="dcterms:W3CDTF">2008-05-01T05:24:22Z</dcterms:created>
  <dcterms:modified xsi:type="dcterms:W3CDTF">2017-04-07T06:47:06Z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