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32"/>
  </p:notesMasterIdLst>
  <p:handoutMasterIdLst>
    <p:handoutMasterId r:id="rId33"/>
  </p:handoutMasterIdLst>
  <p:sldIdLst>
    <p:sldId id="531" r:id="rId2"/>
    <p:sldId id="532" r:id="rId3"/>
    <p:sldId id="533" r:id="rId4"/>
    <p:sldId id="534" r:id="rId5"/>
    <p:sldId id="426" r:id="rId6"/>
    <p:sldId id="527" r:id="rId7"/>
    <p:sldId id="528" r:id="rId8"/>
    <p:sldId id="484" r:id="rId9"/>
    <p:sldId id="517" r:id="rId10"/>
    <p:sldId id="483" r:id="rId11"/>
    <p:sldId id="486" r:id="rId12"/>
    <p:sldId id="489" r:id="rId13"/>
    <p:sldId id="519" r:id="rId14"/>
    <p:sldId id="526" r:id="rId15"/>
    <p:sldId id="518" r:id="rId16"/>
    <p:sldId id="502" r:id="rId17"/>
    <p:sldId id="529" r:id="rId18"/>
    <p:sldId id="504" r:id="rId19"/>
    <p:sldId id="492" r:id="rId20"/>
    <p:sldId id="493" r:id="rId21"/>
    <p:sldId id="494" r:id="rId22"/>
    <p:sldId id="495" r:id="rId23"/>
    <p:sldId id="496" r:id="rId24"/>
    <p:sldId id="497" r:id="rId25"/>
    <p:sldId id="521" r:id="rId26"/>
    <p:sldId id="510" r:id="rId27"/>
    <p:sldId id="498" r:id="rId28"/>
    <p:sldId id="500" r:id="rId29"/>
    <p:sldId id="522" r:id="rId30"/>
    <p:sldId id="535" r:id="rId31"/>
  </p:sldIdLst>
  <p:sldSz cx="9144000" cy="6858000" type="screen4x3"/>
  <p:notesSz cx="6797675" cy="9926638"/>
  <p:defaultTextStyle>
    <a:defPPr>
      <a:defRPr lang="en-AU"/>
    </a:defPPr>
    <a:lvl1pPr algn="l" rtl="0" eaLnBrk="0" fontAlgn="base" hangingPunct="0">
      <a:spcBef>
        <a:spcPct val="0"/>
      </a:spcBef>
      <a:spcAft>
        <a:spcPct val="0"/>
      </a:spcAft>
      <a:defRPr sz="2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mn-ea"/>
        <a:cs typeface="+mn-cs"/>
      </a:defRPr>
    </a:lvl5pPr>
    <a:lvl6pPr marL="2286000" algn="l" defTabSz="914400" rtl="0" eaLnBrk="1" latinLnBrk="0" hangingPunct="1">
      <a:defRPr sz="2400" kern="1200">
        <a:solidFill>
          <a:schemeClr val="tx1"/>
        </a:solidFill>
        <a:latin typeface="Arial" pitchFamily="34" charset="0"/>
        <a:ea typeface="+mn-ea"/>
        <a:cs typeface="+mn-cs"/>
      </a:defRPr>
    </a:lvl6pPr>
    <a:lvl7pPr marL="2743200" algn="l" defTabSz="914400" rtl="0" eaLnBrk="1" latinLnBrk="0" hangingPunct="1">
      <a:defRPr sz="2400" kern="1200">
        <a:solidFill>
          <a:schemeClr val="tx1"/>
        </a:solidFill>
        <a:latin typeface="Arial" pitchFamily="34" charset="0"/>
        <a:ea typeface="+mn-ea"/>
        <a:cs typeface="+mn-cs"/>
      </a:defRPr>
    </a:lvl7pPr>
    <a:lvl8pPr marL="3200400" algn="l" defTabSz="914400" rtl="0" eaLnBrk="1" latinLnBrk="0" hangingPunct="1">
      <a:defRPr sz="2400" kern="1200">
        <a:solidFill>
          <a:schemeClr val="tx1"/>
        </a:solidFill>
        <a:latin typeface="Arial" pitchFamily="34" charset="0"/>
        <a:ea typeface="+mn-ea"/>
        <a:cs typeface="+mn-cs"/>
      </a:defRPr>
    </a:lvl8pPr>
    <a:lvl9pPr marL="3657600" algn="l" defTabSz="914400" rtl="0" eaLnBrk="1" latinLnBrk="0" hangingPunct="1">
      <a:defRPr sz="2400" kern="1200">
        <a:solidFill>
          <a:schemeClr val="tx1"/>
        </a:solidFill>
        <a:latin typeface="Arial"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200"/>
    <a:srgbClr val="FF9900"/>
    <a:srgbClr val="EB3200"/>
    <a:srgbClr val="33CCCC"/>
    <a:srgbClr val="1D1D60"/>
    <a:srgbClr val="FF3300"/>
    <a:srgbClr val="00CC99"/>
    <a:srgbClr val="EDE4B0"/>
    <a:srgbClr val="F1D2A9"/>
    <a:srgbClr val="211A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6451" autoAdjust="0"/>
    <p:restoredTop sz="82276" autoAdjust="0"/>
  </p:normalViewPr>
  <p:slideViewPr>
    <p:cSldViewPr>
      <p:cViewPr>
        <p:scale>
          <a:sx n="80" d="100"/>
          <a:sy n="80" d="100"/>
        </p:scale>
        <p:origin x="-3246" y="-10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3" d="100"/>
          <a:sy n="73" d="100"/>
        </p:scale>
        <p:origin x="-2148" y="-10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198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06993" y="4729621"/>
            <a:ext cx="4983689" cy="4489562"/>
          </a:xfrm>
          <a:prstGeom prst="rect">
            <a:avLst/>
          </a:prstGeom>
          <a:noFill/>
          <a:ln w="12700">
            <a:noFill/>
            <a:miter lim="800000"/>
            <a:headEnd/>
            <a:tailEnd/>
          </a:ln>
          <a:effectLst/>
        </p:spPr>
        <p:txBody>
          <a:bodyPr vert="horz" wrap="square" lIns="90651" tIns="44530" rIns="90651" bIns="44530" numCol="1" anchor="t" anchorCtr="0" compatLnSpc="1">
            <a:prstTxWarp prst="textNoShape">
              <a:avLst/>
            </a:prstTxWarp>
          </a:bodyPr>
          <a:lstStyle/>
          <a:p>
            <a:pPr lvl="0"/>
            <a:r>
              <a:rPr lang="en-AU" noProof="0" smtClean="0"/>
              <a:t>Click to edit Master text styles</a:t>
            </a:r>
          </a:p>
          <a:p>
            <a:pPr lvl="1"/>
            <a:r>
              <a:rPr lang="en-AU" noProof="0" smtClean="0"/>
              <a:t>Second level</a:t>
            </a:r>
          </a:p>
          <a:p>
            <a:pPr lvl="2"/>
            <a:r>
              <a:rPr lang="en-AU" noProof="0" smtClean="0"/>
              <a:t>Third level</a:t>
            </a:r>
          </a:p>
          <a:p>
            <a:pPr lvl="3"/>
            <a:r>
              <a:rPr lang="en-AU" noProof="0" smtClean="0"/>
              <a:t>Fourth level</a:t>
            </a:r>
          </a:p>
          <a:p>
            <a:pPr lvl="4"/>
            <a:r>
              <a:rPr lang="en-AU" noProof="0" smtClean="0"/>
              <a:t>Fifth level</a:t>
            </a:r>
          </a:p>
        </p:txBody>
      </p:sp>
      <p:sp>
        <p:nvSpPr>
          <p:cNvPr id="21507" name="Rectangle 3"/>
          <p:cNvSpPr>
            <a:spLocks noGrp="1" noRot="1" noChangeAspect="1" noChangeArrowheads="1" noTextEdit="1"/>
          </p:cNvSpPr>
          <p:nvPr>
            <p:ph type="sldImg" idx="2"/>
          </p:nvPr>
        </p:nvSpPr>
        <p:spPr bwMode="auto">
          <a:xfrm>
            <a:off x="1087438" y="868363"/>
            <a:ext cx="4624387" cy="3468687"/>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4044804068"/>
      </p:ext>
    </p:extLst>
  </p:cSld>
  <p:clrMap bg1="lt1" tx1="dk1" bg2="lt2" tx2="dk2" accent1="accent1" accent2="accent2" accent3="accent3" accent4="accent4" accent5="accent5" accent6="accent6" hlink="hlink" folHlink="folHlink"/>
  <p:notesStyle>
    <a:lvl1pPr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w="9525"/>
        </p:spPr>
        <p:txBody>
          <a:bodyPr/>
          <a:lstStyle/>
          <a:p>
            <a:endParaRPr lang="en-US" dirty="0" smtClean="0"/>
          </a:p>
        </p:txBody>
      </p:sp>
    </p:spTree>
    <p:extLst>
      <p:ext uri="{BB962C8B-B14F-4D97-AF65-F5344CB8AC3E}">
        <p14:creationId xmlns:p14="http://schemas.microsoft.com/office/powerpoint/2010/main" val="2304876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Tree>
    <p:extLst>
      <p:ext uri="{BB962C8B-B14F-4D97-AF65-F5344CB8AC3E}">
        <p14:creationId xmlns:p14="http://schemas.microsoft.com/office/powerpoint/2010/main" val="1034129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Tree>
    <p:extLst>
      <p:ext uri="{BB962C8B-B14F-4D97-AF65-F5344CB8AC3E}">
        <p14:creationId xmlns:p14="http://schemas.microsoft.com/office/powerpoint/2010/main" val="10341299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Tree>
    <p:extLst>
      <p:ext uri="{BB962C8B-B14F-4D97-AF65-F5344CB8AC3E}">
        <p14:creationId xmlns:p14="http://schemas.microsoft.com/office/powerpoint/2010/main" val="1034129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Tree>
    <p:extLst>
      <p:ext uri="{BB962C8B-B14F-4D97-AF65-F5344CB8AC3E}">
        <p14:creationId xmlns:p14="http://schemas.microsoft.com/office/powerpoint/2010/main" val="10341299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Tree>
    <p:extLst>
      <p:ext uri="{BB962C8B-B14F-4D97-AF65-F5344CB8AC3E}">
        <p14:creationId xmlns:p14="http://schemas.microsoft.com/office/powerpoint/2010/main" val="10341299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Tree>
    <p:extLst>
      <p:ext uri="{BB962C8B-B14F-4D97-AF65-F5344CB8AC3E}">
        <p14:creationId xmlns:p14="http://schemas.microsoft.com/office/powerpoint/2010/main" val="10341299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Tree>
    <p:extLst>
      <p:ext uri="{BB962C8B-B14F-4D97-AF65-F5344CB8AC3E}">
        <p14:creationId xmlns:p14="http://schemas.microsoft.com/office/powerpoint/2010/main" val="10341299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Tree>
    <p:extLst>
      <p:ext uri="{BB962C8B-B14F-4D97-AF65-F5344CB8AC3E}">
        <p14:creationId xmlns:p14="http://schemas.microsoft.com/office/powerpoint/2010/main" val="10341299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Tree>
    <p:extLst>
      <p:ext uri="{BB962C8B-B14F-4D97-AF65-F5344CB8AC3E}">
        <p14:creationId xmlns:p14="http://schemas.microsoft.com/office/powerpoint/2010/main" val="10341299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Tree>
    <p:extLst>
      <p:ext uri="{BB962C8B-B14F-4D97-AF65-F5344CB8AC3E}">
        <p14:creationId xmlns:p14="http://schemas.microsoft.com/office/powerpoint/2010/main" val="1034129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itchFamily="34" charset="0"/>
              <a:buNone/>
            </a:pPr>
            <a:endParaRPr lang="en-US" baseline="0" dirty="0" smtClean="0"/>
          </a:p>
        </p:txBody>
      </p:sp>
    </p:spTree>
    <p:extLst>
      <p:ext uri="{BB962C8B-B14F-4D97-AF65-F5344CB8AC3E}">
        <p14:creationId xmlns:p14="http://schemas.microsoft.com/office/powerpoint/2010/main" val="16605503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Tree>
    <p:extLst>
      <p:ext uri="{BB962C8B-B14F-4D97-AF65-F5344CB8AC3E}">
        <p14:creationId xmlns:p14="http://schemas.microsoft.com/office/powerpoint/2010/main" val="10341299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Tree>
    <p:extLst>
      <p:ext uri="{BB962C8B-B14F-4D97-AF65-F5344CB8AC3E}">
        <p14:creationId xmlns:p14="http://schemas.microsoft.com/office/powerpoint/2010/main" val="10341299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Tree>
    <p:extLst>
      <p:ext uri="{BB962C8B-B14F-4D97-AF65-F5344CB8AC3E}">
        <p14:creationId xmlns:p14="http://schemas.microsoft.com/office/powerpoint/2010/main" val="10341299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Tree>
    <p:extLst>
      <p:ext uri="{BB962C8B-B14F-4D97-AF65-F5344CB8AC3E}">
        <p14:creationId xmlns:p14="http://schemas.microsoft.com/office/powerpoint/2010/main" val="10341299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Tree>
    <p:extLst>
      <p:ext uri="{BB962C8B-B14F-4D97-AF65-F5344CB8AC3E}">
        <p14:creationId xmlns:p14="http://schemas.microsoft.com/office/powerpoint/2010/main" val="10341299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Tree>
    <p:extLst>
      <p:ext uri="{BB962C8B-B14F-4D97-AF65-F5344CB8AC3E}">
        <p14:creationId xmlns:p14="http://schemas.microsoft.com/office/powerpoint/2010/main" val="10341299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Tree>
    <p:extLst>
      <p:ext uri="{BB962C8B-B14F-4D97-AF65-F5344CB8AC3E}">
        <p14:creationId xmlns:p14="http://schemas.microsoft.com/office/powerpoint/2010/main" val="10341299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Tree>
    <p:extLst>
      <p:ext uri="{BB962C8B-B14F-4D97-AF65-F5344CB8AC3E}">
        <p14:creationId xmlns:p14="http://schemas.microsoft.com/office/powerpoint/2010/main" val="10341299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Tree>
    <p:extLst>
      <p:ext uri="{BB962C8B-B14F-4D97-AF65-F5344CB8AC3E}">
        <p14:creationId xmlns:p14="http://schemas.microsoft.com/office/powerpoint/2010/main" val="10341299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itchFamily="34" charset="0"/>
              <a:buNone/>
            </a:pPr>
            <a:endParaRPr lang="en-US" baseline="0" dirty="0" smtClean="0"/>
          </a:p>
        </p:txBody>
      </p:sp>
    </p:spTree>
    <p:extLst>
      <p:ext uri="{BB962C8B-B14F-4D97-AF65-F5344CB8AC3E}">
        <p14:creationId xmlns:p14="http://schemas.microsoft.com/office/powerpoint/2010/main" val="1660550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itchFamily="34" charset="0"/>
              <a:buNone/>
            </a:pPr>
            <a:endParaRPr lang="en-US" baseline="0" dirty="0" smtClean="0"/>
          </a:p>
        </p:txBody>
      </p:sp>
    </p:spTree>
    <p:extLst>
      <p:ext uri="{BB962C8B-B14F-4D97-AF65-F5344CB8AC3E}">
        <p14:creationId xmlns:p14="http://schemas.microsoft.com/office/powerpoint/2010/main" val="1660550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Tree>
    <p:extLst>
      <p:ext uri="{BB962C8B-B14F-4D97-AF65-F5344CB8AC3E}">
        <p14:creationId xmlns:p14="http://schemas.microsoft.com/office/powerpoint/2010/main" val="1034129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Tree>
    <p:extLst>
      <p:ext uri="{BB962C8B-B14F-4D97-AF65-F5344CB8AC3E}">
        <p14:creationId xmlns:p14="http://schemas.microsoft.com/office/powerpoint/2010/main" val="1034129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itchFamily="34" charset="0"/>
              <a:buNone/>
            </a:pPr>
            <a:endParaRPr lang="en-US" baseline="0" dirty="0" smtClean="0"/>
          </a:p>
        </p:txBody>
      </p:sp>
    </p:spTree>
    <p:extLst>
      <p:ext uri="{BB962C8B-B14F-4D97-AF65-F5344CB8AC3E}">
        <p14:creationId xmlns:p14="http://schemas.microsoft.com/office/powerpoint/2010/main" val="1660550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Tree>
    <p:extLst>
      <p:ext uri="{BB962C8B-B14F-4D97-AF65-F5344CB8AC3E}">
        <p14:creationId xmlns:p14="http://schemas.microsoft.com/office/powerpoint/2010/main" val="1034129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Tree>
    <p:extLst>
      <p:ext uri="{BB962C8B-B14F-4D97-AF65-F5344CB8AC3E}">
        <p14:creationId xmlns:p14="http://schemas.microsoft.com/office/powerpoint/2010/main" val="1034129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Tree>
    <p:extLst>
      <p:ext uri="{BB962C8B-B14F-4D97-AF65-F5344CB8AC3E}">
        <p14:creationId xmlns:p14="http://schemas.microsoft.com/office/powerpoint/2010/main" val="10341299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539552" y="3963144"/>
            <a:ext cx="8136904" cy="834008"/>
          </a:xfrm>
        </p:spPr>
        <p:txBody>
          <a:bodyPr/>
          <a:lstStyle>
            <a:lvl1pPr algn="ctr">
              <a:defRPr>
                <a:solidFill>
                  <a:schemeClr val="bg1"/>
                </a:solidFill>
              </a:defRPr>
            </a:lvl1pPr>
          </a:lstStyle>
          <a:p>
            <a:r>
              <a:rPr lang="en-US" smtClean="0"/>
              <a:t>Click to edit Master title style</a:t>
            </a:r>
            <a:endParaRPr lang="en-AU" dirty="0"/>
          </a:p>
        </p:txBody>
      </p:sp>
      <p:sp>
        <p:nvSpPr>
          <p:cNvPr id="3" name="Subtitle 2"/>
          <p:cNvSpPr>
            <a:spLocks noGrp="1"/>
          </p:cNvSpPr>
          <p:nvPr>
            <p:ph type="subTitle" idx="1"/>
          </p:nvPr>
        </p:nvSpPr>
        <p:spPr>
          <a:xfrm>
            <a:off x="1371600" y="4797152"/>
            <a:ext cx="6400800" cy="936104"/>
          </a:xfrm>
        </p:spPr>
        <p:txBody>
          <a:bodyPr/>
          <a:lstStyle>
            <a:lvl1pPr marL="0" indent="0" algn="ctr">
              <a:buNone/>
              <a:defRPr sz="18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8"/>
          <p:cNvSpPr>
            <a:spLocks noGrp="1" noChangeArrowheads="1"/>
          </p:cNvSpPr>
          <p:nvPr>
            <p:ph type="sldNum" sz="quarter" idx="10"/>
          </p:nvPr>
        </p:nvSpPr>
        <p:spPr>
          <a:ln/>
        </p:spPr>
        <p:txBody>
          <a:bodyPr/>
          <a:lstStyle>
            <a:lvl1pPr>
              <a:defRPr/>
            </a:lvl1pPr>
          </a:lstStyle>
          <a:p>
            <a:pPr>
              <a:defRPr/>
            </a:pPr>
            <a:fld id="{A1E9424F-D0E3-4E35-8094-7FC10FD259D7}" type="slidenum">
              <a:rPr lang="en-AU"/>
              <a:pPr>
                <a:defRPr/>
              </a:pPr>
              <a:t>‹#›</a:t>
            </a:fld>
            <a:endParaRPr lang="en-AU" sz="1400" dirty="0">
              <a:solidFill>
                <a:srgbClr val="1D1D60"/>
              </a:solidFill>
            </a:endParaRP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1350" y="533400"/>
            <a:ext cx="1695450" cy="59436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1905000" y="533400"/>
            <a:ext cx="493395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8"/>
          <p:cNvSpPr>
            <a:spLocks noGrp="1" noChangeArrowheads="1"/>
          </p:cNvSpPr>
          <p:nvPr>
            <p:ph type="sldNum" sz="quarter" idx="10"/>
          </p:nvPr>
        </p:nvSpPr>
        <p:spPr>
          <a:ln/>
        </p:spPr>
        <p:txBody>
          <a:bodyPr/>
          <a:lstStyle>
            <a:lvl1pPr>
              <a:defRPr/>
            </a:lvl1pPr>
          </a:lstStyle>
          <a:p>
            <a:pPr>
              <a:defRPr/>
            </a:pPr>
            <a:fld id="{3254088D-9DCC-46F7-B35F-00D5B4D62905}" type="slidenum">
              <a:rPr lang="en-AU"/>
              <a:pPr>
                <a:defRPr/>
              </a:pPr>
              <a:t>‹#›</a:t>
            </a:fld>
            <a:endParaRPr lang="en-AU" sz="1400" dirty="0">
              <a:solidFill>
                <a:srgbClr val="1D1D60"/>
              </a:solidFill>
            </a:endParaRP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US" dirty="0"/>
          </a:p>
        </p:txBody>
      </p:sp>
      <p:sp>
        <p:nvSpPr>
          <p:cNvPr id="3" name="ClipArt Placeholder 2"/>
          <p:cNvSpPr>
            <a:spLocks noGrp="1"/>
          </p:cNvSpPr>
          <p:nvPr>
            <p:ph type="clipArt" sz="half" idx="1"/>
          </p:nvPr>
        </p:nvSpPr>
        <p:spPr>
          <a:xfrm>
            <a:off x="1835696" y="1700808"/>
            <a:ext cx="3240360" cy="4425355"/>
          </a:xfrm>
        </p:spPr>
        <p:txBody>
          <a:bodyPr rtlCol="0">
            <a:normAutofit/>
          </a:bodyPr>
          <a:lstStyle/>
          <a:p>
            <a:pPr lvl="0"/>
            <a:r>
              <a:rPr lang="en-US" noProof="0" dirty="0" smtClean="0"/>
              <a:t>Click icon to add clip art</a:t>
            </a:r>
            <a:endParaRPr lang="en-US" noProof="0" dirty="0"/>
          </a:p>
        </p:txBody>
      </p:sp>
      <p:sp>
        <p:nvSpPr>
          <p:cNvPr id="4" name="Text Placeholder 3"/>
          <p:cNvSpPr>
            <a:spLocks noGrp="1"/>
          </p:cNvSpPr>
          <p:nvPr>
            <p:ph type="body" sz="half" idx="2"/>
          </p:nvPr>
        </p:nvSpPr>
        <p:spPr>
          <a:xfrm>
            <a:off x="5292080" y="1700808"/>
            <a:ext cx="3394720" cy="44253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8"/>
          <p:cNvSpPr>
            <a:spLocks noGrp="1" noChangeArrowheads="1"/>
          </p:cNvSpPr>
          <p:nvPr>
            <p:ph type="sldNum" sz="quarter" idx="10"/>
          </p:nvPr>
        </p:nvSpPr>
        <p:spPr>
          <a:xfrm>
            <a:off x="0" y="6477000"/>
            <a:ext cx="1320800" cy="304800"/>
          </a:xfrm>
          <a:ln/>
        </p:spPr>
        <p:txBody>
          <a:bodyPr/>
          <a:lstStyle>
            <a:lvl1pPr>
              <a:defRPr/>
            </a:lvl1pPr>
          </a:lstStyle>
          <a:p>
            <a:pPr>
              <a:defRPr/>
            </a:pPr>
            <a:fld id="{A1E9424F-D0E3-4E35-8094-7FC10FD259D7}" type="slidenum">
              <a:rPr lang="en-AU"/>
              <a:pPr>
                <a:defRPr/>
              </a:pPr>
              <a:t>‹#›</a:t>
            </a:fld>
            <a:endParaRPr lang="en-AU" sz="1400" dirty="0">
              <a:solidFill>
                <a:srgbClr val="1D1D60"/>
              </a:solidFill>
            </a:endParaRP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835696" y="1700808"/>
            <a:ext cx="3312368" cy="44253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lipArt Placeholder 3"/>
          <p:cNvSpPr>
            <a:spLocks noGrp="1"/>
          </p:cNvSpPr>
          <p:nvPr>
            <p:ph type="clipArt" sz="half" idx="2"/>
          </p:nvPr>
        </p:nvSpPr>
        <p:spPr>
          <a:xfrm>
            <a:off x="5364088" y="1700808"/>
            <a:ext cx="3322712" cy="4425355"/>
          </a:xfrm>
        </p:spPr>
        <p:txBody>
          <a:bodyPr rtlCol="0">
            <a:normAutofit/>
          </a:bodyPr>
          <a:lstStyle/>
          <a:p>
            <a:pPr lvl="0"/>
            <a:r>
              <a:rPr lang="en-US" noProof="0" dirty="0" smtClean="0"/>
              <a:t>Click icon to add clip art</a:t>
            </a:r>
            <a:endParaRPr lang="en-US" noProof="0"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AU" dirty="0"/>
          </a:p>
        </p:txBody>
      </p:sp>
      <p:sp>
        <p:nvSpPr>
          <p:cNvPr id="3" name="Content Placeholder 2"/>
          <p:cNvSpPr>
            <a:spLocks noGrp="1"/>
          </p:cNvSpPr>
          <p:nvPr>
            <p:ph idx="1"/>
          </p:nvPr>
        </p:nvSpPr>
        <p:spPr>
          <a:xfrm>
            <a:off x="1835696" y="1700808"/>
            <a:ext cx="6851104" cy="4776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Rectangle 8"/>
          <p:cNvSpPr>
            <a:spLocks noGrp="1" noChangeArrowheads="1"/>
          </p:cNvSpPr>
          <p:nvPr>
            <p:ph type="sldNum" sz="quarter" idx="10"/>
          </p:nvPr>
        </p:nvSpPr>
        <p:spPr>
          <a:ln/>
        </p:spPr>
        <p:txBody>
          <a:bodyPr/>
          <a:lstStyle>
            <a:lvl1pPr>
              <a:defRPr/>
            </a:lvl1pPr>
          </a:lstStyle>
          <a:p>
            <a:pPr>
              <a:defRPr/>
            </a:pPr>
            <a:fld id="{65DB8DF4-6AFD-4037-92D2-C390D3177DD7}" type="slidenum">
              <a:rPr lang="en-AU"/>
              <a:pPr>
                <a:defRPr/>
              </a:pPr>
              <a:t>‹#›</a:t>
            </a:fld>
            <a:endParaRPr lang="en-AU" sz="1400" dirty="0">
              <a:solidFill>
                <a:srgbClr val="1D1D60"/>
              </a:solidFill>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3429000"/>
            <a:ext cx="7772400" cy="1224136"/>
          </a:xfrm>
        </p:spPr>
        <p:txBody>
          <a:bodyPr anchor="t"/>
          <a:lstStyle>
            <a:lvl1pPr algn="ctr">
              <a:defRPr sz="2800" b="1" cap="all">
                <a:solidFill>
                  <a:schemeClr val="bg1"/>
                </a:solidFill>
              </a:defRPr>
            </a:lvl1pPr>
          </a:lstStyle>
          <a:p>
            <a:r>
              <a:rPr lang="en-US" smtClean="0"/>
              <a:t>Click to edit Master title style</a:t>
            </a:r>
            <a:endParaRPr lang="en-AU" dirty="0"/>
          </a:p>
        </p:txBody>
      </p:sp>
      <p:sp>
        <p:nvSpPr>
          <p:cNvPr id="3" name="Text Placeholder 2"/>
          <p:cNvSpPr>
            <a:spLocks noGrp="1"/>
          </p:cNvSpPr>
          <p:nvPr>
            <p:ph type="body" idx="1"/>
          </p:nvPr>
        </p:nvSpPr>
        <p:spPr>
          <a:xfrm>
            <a:off x="722313" y="2708920"/>
            <a:ext cx="7772400" cy="720080"/>
          </a:xfrm>
        </p:spPr>
        <p:txBody>
          <a:bodyPr anchor="b"/>
          <a:lstStyle>
            <a:lvl1pPr marL="0" indent="0" algn="ctr">
              <a:buNone/>
              <a:defRPr sz="200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fld id="{D77E7946-FE86-4AB1-8AD9-406CFF652FB3}" type="slidenum">
              <a:rPr lang="en-AU"/>
              <a:pPr>
                <a:defRPr/>
              </a:pPr>
              <a:t>‹#›</a:t>
            </a:fld>
            <a:endParaRPr lang="en-AU" sz="1400" dirty="0">
              <a:solidFill>
                <a:srgbClr val="1D1D60"/>
              </a:solidFill>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AU" dirty="0"/>
          </a:p>
        </p:txBody>
      </p:sp>
      <p:sp>
        <p:nvSpPr>
          <p:cNvPr id="3" name="Content Placeholder 2"/>
          <p:cNvSpPr>
            <a:spLocks noGrp="1"/>
          </p:cNvSpPr>
          <p:nvPr>
            <p:ph sz="half" idx="1"/>
          </p:nvPr>
        </p:nvSpPr>
        <p:spPr>
          <a:xfrm>
            <a:off x="1835696" y="1700808"/>
            <a:ext cx="3384004" cy="4776192"/>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Content Placeholder 3"/>
          <p:cNvSpPr>
            <a:spLocks noGrp="1"/>
          </p:cNvSpPr>
          <p:nvPr>
            <p:ph sz="half" idx="2"/>
          </p:nvPr>
        </p:nvSpPr>
        <p:spPr>
          <a:xfrm>
            <a:off x="5372100" y="1700808"/>
            <a:ext cx="3314700" cy="4776192"/>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Rectangle 8"/>
          <p:cNvSpPr>
            <a:spLocks noGrp="1" noChangeArrowheads="1"/>
          </p:cNvSpPr>
          <p:nvPr>
            <p:ph type="sldNum" sz="quarter" idx="10"/>
          </p:nvPr>
        </p:nvSpPr>
        <p:spPr>
          <a:ln/>
        </p:spPr>
        <p:txBody>
          <a:bodyPr/>
          <a:lstStyle>
            <a:lvl1pPr>
              <a:defRPr/>
            </a:lvl1pPr>
          </a:lstStyle>
          <a:p>
            <a:pPr>
              <a:defRPr/>
            </a:pPr>
            <a:fld id="{BAA4577D-3242-4EC4-B4C6-DFE30FBA93E1}" type="slidenum">
              <a:rPr lang="en-AU"/>
              <a:pPr>
                <a:defRPr/>
              </a:pPr>
              <a:t>‹#›</a:t>
            </a:fld>
            <a:endParaRPr lang="en-AU" sz="1400" dirty="0">
              <a:solidFill>
                <a:srgbClr val="1D1D60"/>
              </a:solidFill>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lvl1pPr>
              <a:defRPr>
                <a:solidFill>
                  <a:schemeClr val="tx1"/>
                </a:solidFill>
              </a:defRPr>
            </a:lvl1pPr>
          </a:lstStyle>
          <a:p>
            <a:r>
              <a:rPr lang="en-US" smtClean="0"/>
              <a:t>Click to edit Master title style</a:t>
            </a:r>
            <a:endParaRPr lang="en-AU" dirty="0"/>
          </a:p>
        </p:txBody>
      </p:sp>
      <p:sp>
        <p:nvSpPr>
          <p:cNvPr id="3" name="Text Placeholder 2"/>
          <p:cNvSpPr>
            <a:spLocks noGrp="1"/>
          </p:cNvSpPr>
          <p:nvPr>
            <p:ph type="body" idx="1"/>
          </p:nvPr>
        </p:nvSpPr>
        <p:spPr>
          <a:xfrm>
            <a:off x="1835696" y="1700808"/>
            <a:ext cx="331236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835696" y="2556594"/>
            <a:ext cx="3312368" cy="3735264"/>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Text Placeholder 4"/>
          <p:cNvSpPr>
            <a:spLocks noGrp="1"/>
          </p:cNvSpPr>
          <p:nvPr>
            <p:ph type="body" sz="quarter" idx="3"/>
          </p:nvPr>
        </p:nvSpPr>
        <p:spPr>
          <a:xfrm>
            <a:off x="5364088" y="1700808"/>
            <a:ext cx="3322712"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64088" y="2556594"/>
            <a:ext cx="3322712" cy="3735264"/>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7" name="Rectangle 8"/>
          <p:cNvSpPr>
            <a:spLocks noGrp="1" noChangeArrowheads="1"/>
          </p:cNvSpPr>
          <p:nvPr>
            <p:ph type="sldNum" sz="quarter" idx="10"/>
          </p:nvPr>
        </p:nvSpPr>
        <p:spPr>
          <a:ln/>
        </p:spPr>
        <p:txBody>
          <a:bodyPr/>
          <a:lstStyle>
            <a:lvl1pPr>
              <a:defRPr/>
            </a:lvl1pPr>
          </a:lstStyle>
          <a:p>
            <a:pPr>
              <a:defRPr/>
            </a:pPr>
            <a:fld id="{383F5EA9-F44E-4104-8C57-61F267EE05DB}" type="slidenum">
              <a:rPr lang="en-AU"/>
              <a:pPr>
                <a:defRPr/>
              </a:pPr>
              <a:t>‹#›</a:t>
            </a:fld>
            <a:endParaRPr lang="en-AU" sz="1400" dirty="0">
              <a:solidFill>
                <a:srgbClr val="1D1D60"/>
              </a:solidFill>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8"/>
          <p:cNvSpPr>
            <a:spLocks noGrp="1" noChangeArrowheads="1"/>
          </p:cNvSpPr>
          <p:nvPr>
            <p:ph type="sldNum" sz="quarter" idx="10"/>
          </p:nvPr>
        </p:nvSpPr>
        <p:spPr>
          <a:ln/>
        </p:spPr>
        <p:txBody>
          <a:bodyPr/>
          <a:lstStyle>
            <a:lvl1pPr>
              <a:defRPr/>
            </a:lvl1pPr>
          </a:lstStyle>
          <a:p>
            <a:pPr>
              <a:defRPr/>
            </a:pPr>
            <a:fld id="{F06A876F-B01B-435F-A47A-3E238DBF96F8}" type="slidenum">
              <a:rPr lang="en-AU"/>
              <a:pPr>
                <a:defRPr/>
              </a:pPr>
              <a:t>‹#›</a:t>
            </a:fld>
            <a:endParaRPr lang="en-AU" sz="1400" dirty="0">
              <a:solidFill>
                <a:srgbClr val="1D1D60"/>
              </a:solidFill>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7BEC00D0-6F41-44B5-8B62-8F611A6ED83C}" type="slidenum">
              <a:rPr lang="en-AU"/>
              <a:pPr>
                <a:defRPr/>
              </a:pPr>
              <a:t>‹#›</a:t>
            </a:fld>
            <a:endParaRPr lang="en-AU" sz="1400" dirty="0">
              <a:solidFill>
                <a:srgbClr val="1D1D60"/>
              </a:solidFill>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51719" y="273050"/>
            <a:ext cx="3008313" cy="1162050"/>
          </a:xfrm>
        </p:spPr>
        <p:txBody>
          <a:bodyPr/>
          <a:lstStyle>
            <a:lvl1pPr algn="l">
              <a:defRPr sz="2000" b="1"/>
            </a:lvl1pPr>
          </a:lstStyle>
          <a:p>
            <a:r>
              <a:rPr lang="en-US" smtClean="0"/>
              <a:t>Click to edit Master title style</a:t>
            </a:r>
            <a:endParaRPr lang="en-AU" dirty="0"/>
          </a:p>
        </p:txBody>
      </p:sp>
      <p:sp>
        <p:nvSpPr>
          <p:cNvPr id="3" name="Content Placeholder 2"/>
          <p:cNvSpPr>
            <a:spLocks noGrp="1"/>
          </p:cNvSpPr>
          <p:nvPr>
            <p:ph idx="1"/>
          </p:nvPr>
        </p:nvSpPr>
        <p:spPr>
          <a:xfrm>
            <a:off x="5076056" y="273050"/>
            <a:ext cx="3610744" cy="6203950"/>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Text Placeholder 3"/>
          <p:cNvSpPr>
            <a:spLocks noGrp="1"/>
          </p:cNvSpPr>
          <p:nvPr>
            <p:ph type="body" sz="half" idx="2"/>
          </p:nvPr>
        </p:nvSpPr>
        <p:spPr>
          <a:xfrm>
            <a:off x="1851719" y="1628800"/>
            <a:ext cx="3008313" cy="48482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962FFCF4-2D0A-4C6C-A721-F5C2AE4D6F15}" type="slidenum">
              <a:rPr lang="en-AU"/>
              <a:pPr>
                <a:defRPr/>
              </a:pPr>
              <a:t>‹#›</a:t>
            </a:fld>
            <a:endParaRPr lang="en-AU" sz="1400" dirty="0">
              <a:solidFill>
                <a:srgbClr val="1D1D60"/>
              </a:solidFill>
            </a:endParaRP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5696" y="4800600"/>
            <a:ext cx="6768752" cy="566738"/>
          </a:xfrm>
        </p:spPr>
        <p:txBody>
          <a:bodyPr/>
          <a:lstStyle>
            <a:lvl1pPr algn="l">
              <a:defRPr sz="2000" b="1"/>
            </a:lvl1pPr>
          </a:lstStyle>
          <a:p>
            <a:r>
              <a:rPr lang="en-US" smtClean="0"/>
              <a:t>Click to edit Master title style</a:t>
            </a:r>
            <a:endParaRPr lang="en-AU" dirty="0"/>
          </a:p>
        </p:txBody>
      </p:sp>
      <p:sp>
        <p:nvSpPr>
          <p:cNvPr id="3" name="Picture Placeholder 2"/>
          <p:cNvSpPr>
            <a:spLocks noGrp="1"/>
          </p:cNvSpPr>
          <p:nvPr>
            <p:ph type="pic" idx="1"/>
          </p:nvPr>
        </p:nvSpPr>
        <p:spPr>
          <a:xfrm>
            <a:off x="1835696" y="612775"/>
            <a:ext cx="676875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AU" noProof="0" dirty="0" smtClean="0"/>
          </a:p>
        </p:txBody>
      </p:sp>
      <p:sp>
        <p:nvSpPr>
          <p:cNvPr id="4" name="Text Placeholder 3"/>
          <p:cNvSpPr>
            <a:spLocks noGrp="1"/>
          </p:cNvSpPr>
          <p:nvPr>
            <p:ph type="body" sz="half" idx="2"/>
          </p:nvPr>
        </p:nvSpPr>
        <p:spPr>
          <a:xfrm>
            <a:off x="1835696" y="5367338"/>
            <a:ext cx="6768752" cy="1109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DB50DB9B-C7B9-4727-ADD3-97ABDC9709E5}" type="slidenum">
              <a:rPr lang="en-AU"/>
              <a:pPr>
                <a:defRPr/>
              </a:pPr>
              <a:t>‹#›</a:t>
            </a:fld>
            <a:endParaRPr lang="en-AU" sz="1400" dirty="0">
              <a:solidFill>
                <a:srgbClr val="1D1D60"/>
              </a:solidFill>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0"/>
            <a:ext cx="1320800" cy="6858000"/>
          </a:xfrm>
          <a:prstGeom prst="rect">
            <a:avLst/>
          </a:prstGeom>
        </p:spPr>
      </p:pic>
      <p:sp>
        <p:nvSpPr>
          <p:cNvPr id="1032" name="Rectangle 8"/>
          <p:cNvSpPr>
            <a:spLocks noGrp="1" noChangeArrowheads="1"/>
          </p:cNvSpPr>
          <p:nvPr>
            <p:ph type="sldNum" sz="quarter" idx="4"/>
          </p:nvPr>
        </p:nvSpPr>
        <p:spPr bwMode="auto">
          <a:xfrm>
            <a:off x="0" y="6477000"/>
            <a:ext cx="1320800" cy="3048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algn="ctr">
              <a:defRPr sz="1000" b="1">
                <a:solidFill>
                  <a:schemeClr val="bg1"/>
                </a:solidFill>
                <a:latin typeface="Arial" charset="0"/>
              </a:defRPr>
            </a:lvl1pPr>
          </a:lstStyle>
          <a:p>
            <a:pPr>
              <a:defRPr/>
            </a:pPr>
            <a:fld id="{AD9C6CD0-9126-4B37-A6CF-4E87C448E223}" type="slidenum">
              <a:rPr lang="en-AU" smtClean="0"/>
              <a:pPr>
                <a:defRPr/>
              </a:pPr>
              <a:t>‹#›</a:t>
            </a:fld>
            <a:endParaRPr lang="en-AU" sz="1400" dirty="0"/>
          </a:p>
        </p:txBody>
      </p:sp>
      <p:sp>
        <p:nvSpPr>
          <p:cNvPr id="1029" name="Rectangle 7"/>
          <p:cNvSpPr>
            <a:spLocks noGrp="1" noChangeArrowheads="1"/>
          </p:cNvSpPr>
          <p:nvPr>
            <p:ph type="body" idx="1"/>
          </p:nvPr>
        </p:nvSpPr>
        <p:spPr bwMode="auto">
          <a:xfrm>
            <a:off x="1835696" y="1700808"/>
            <a:ext cx="6851104" cy="4776192"/>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smtClean="0"/>
          </a:p>
        </p:txBody>
      </p:sp>
      <p:sp>
        <p:nvSpPr>
          <p:cNvPr id="1030" name="Rectangle 6"/>
          <p:cNvSpPr>
            <a:spLocks noGrp="1" noChangeArrowheads="1"/>
          </p:cNvSpPr>
          <p:nvPr>
            <p:ph type="title"/>
          </p:nvPr>
        </p:nvSpPr>
        <p:spPr bwMode="auto">
          <a:xfrm>
            <a:off x="1835696" y="260648"/>
            <a:ext cx="6851104" cy="1152128"/>
          </a:xfrm>
          <a:prstGeom prst="rect">
            <a:avLst/>
          </a:prstGeom>
          <a:noFill/>
          <a:ln w="12700">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AU" dirty="0" smtClean="0"/>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timing>
    <p:tnLst>
      <p:par>
        <p:cTn id="1" dur="indefinite" restart="never" nodeType="tmRoot"/>
      </p:par>
    </p:tnLst>
  </p:timing>
  <p:hf hdr="0" ftr="0" dt="0"/>
  <p:txStyles>
    <p:titleStyle>
      <a:lvl1pPr algn="l" defTabSz="762000" rtl="0" eaLnBrk="1" fontAlgn="base" hangingPunct="1">
        <a:lnSpc>
          <a:spcPct val="80000"/>
        </a:lnSpc>
        <a:spcBef>
          <a:spcPct val="0"/>
        </a:spcBef>
        <a:spcAft>
          <a:spcPct val="0"/>
        </a:spcAft>
        <a:defRPr sz="2800" b="1">
          <a:solidFill>
            <a:schemeClr val="tx2"/>
          </a:solidFill>
          <a:latin typeface="+mj-lt"/>
          <a:ea typeface="+mj-ea"/>
          <a:cs typeface="+mj-cs"/>
        </a:defRPr>
      </a:lvl1pPr>
      <a:lvl2pPr algn="l" defTabSz="762000" rtl="0" eaLnBrk="1" fontAlgn="base" hangingPunct="1">
        <a:lnSpc>
          <a:spcPct val="80000"/>
        </a:lnSpc>
        <a:spcBef>
          <a:spcPct val="0"/>
        </a:spcBef>
        <a:spcAft>
          <a:spcPct val="0"/>
        </a:spcAft>
        <a:defRPr sz="2800" b="1">
          <a:solidFill>
            <a:schemeClr val="tx2"/>
          </a:solidFill>
          <a:latin typeface="Arial" charset="0"/>
        </a:defRPr>
      </a:lvl2pPr>
      <a:lvl3pPr algn="l" defTabSz="762000" rtl="0" eaLnBrk="1" fontAlgn="base" hangingPunct="1">
        <a:lnSpc>
          <a:spcPct val="80000"/>
        </a:lnSpc>
        <a:spcBef>
          <a:spcPct val="0"/>
        </a:spcBef>
        <a:spcAft>
          <a:spcPct val="0"/>
        </a:spcAft>
        <a:defRPr sz="2800" b="1">
          <a:solidFill>
            <a:schemeClr val="tx2"/>
          </a:solidFill>
          <a:latin typeface="Arial" charset="0"/>
        </a:defRPr>
      </a:lvl3pPr>
      <a:lvl4pPr algn="l" defTabSz="762000" rtl="0" eaLnBrk="1" fontAlgn="base" hangingPunct="1">
        <a:lnSpc>
          <a:spcPct val="80000"/>
        </a:lnSpc>
        <a:spcBef>
          <a:spcPct val="0"/>
        </a:spcBef>
        <a:spcAft>
          <a:spcPct val="0"/>
        </a:spcAft>
        <a:defRPr sz="2800" b="1">
          <a:solidFill>
            <a:schemeClr val="tx2"/>
          </a:solidFill>
          <a:latin typeface="Arial" charset="0"/>
        </a:defRPr>
      </a:lvl4pPr>
      <a:lvl5pPr algn="l" defTabSz="762000" rtl="0" eaLnBrk="1" fontAlgn="base" hangingPunct="1">
        <a:lnSpc>
          <a:spcPct val="80000"/>
        </a:lnSpc>
        <a:spcBef>
          <a:spcPct val="0"/>
        </a:spcBef>
        <a:spcAft>
          <a:spcPct val="0"/>
        </a:spcAft>
        <a:defRPr sz="2800" b="1">
          <a:solidFill>
            <a:schemeClr val="tx2"/>
          </a:solidFill>
          <a:latin typeface="Arial" charset="0"/>
        </a:defRPr>
      </a:lvl5pPr>
      <a:lvl6pPr marL="457200" algn="l" defTabSz="762000" rtl="0" eaLnBrk="1" fontAlgn="base" hangingPunct="1">
        <a:lnSpc>
          <a:spcPct val="80000"/>
        </a:lnSpc>
        <a:spcBef>
          <a:spcPct val="0"/>
        </a:spcBef>
        <a:spcAft>
          <a:spcPct val="0"/>
        </a:spcAft>
        <a:defRPr sz="2800" b="1">
          <a:solidFill>
            <a:schemeClr val="tx2"/>
          </a:solidFill>
          <a:latin typeface="Arial" charset="0"/>
        </a:defRPr>
      </a:lvl6pPr>
      <a:lvl7pPr marL="914400" algn="l" defTabSz="762000" rtl="0" eaLnBrk="1" fontAlgn="base" hangingPunct="1">
        <a:lnSpc>
          <a:spcPct val="80000"/>
        </a:lnSpc>
        <a:spcBef>
          <a:spcPct val="0"/>
        </a:spcBef>
        <a:spcAft>
          <a:spcPct val="0"/>
        </a:spcAft>
        <a:defRPr sz="2800" b="1">
          <a:solidFill>
            <a:schemeClr val="tx2"/>
          </a:solidFill>
          <a:latin typeface="Arial" charset="0"/>
        </a:defRPr>
      </a:lvl7pPr>
      <a:lvl8pPr marL="1371600" algn="l" defTabSz="762000" rtl="0" eaLnBrk="1" fontAlgn="base" hangingPunct="1">
        <a:lnSpc>
          <a:spcPct val="80000"/>
        </a:lnSpc>
        <a:spcBef>
          <a:spcPct val="0"/>
        </a:spcBef>
        <a:spcAft>
          <a:spcPct val="0"/>
        </a:spcAft>
        <a:defRPr sz="2800" b="1">
          <a:solidFill>
            <a:schemeClr val="tx2"/>
          </a:solidFill>
          <a:latin typeface="Arial" charset="0"/>
        </a:defRPr>
      </a:lvl8pPr>
      <a:lvl9pPr marL="1828800" algn="l" defTabSz="762000" rtl="0" eaLnBrk="1" fontAlgn="base" hangingPunct="1">
        <a:lnSpc>
          <a:spcPct val="80000"/>
        </a:lnSpc>
        <a:spcBef>
          <a:spcPct val="0"/>
        </a:spcBef>
        <a:spcAft>
          <a:spcPct val="0"/>
        </a:spcAft>
        <a:defRPr sz="2800" b="1">
          <a:solidFill>
            <a:schemeClr val="tx2"/>
          </a:solidFill>
          <a:latin typeface="Arial" charset="0"/>
        </a:defRPr>
      </a:lvl9pPr>
    </p:titleStyle>
    <p:bodyStyle>
      <a:lvl1pPr marL="342900" indent="-342900" algn="l" defTabSz="762000" rtl="0" eaLnBrk="1" fontAlgn="base" hangingPunct="1">
        <a:spcBef>
          <a:spcPts val="1800"/>
        </a:spcBef>
        <a:spcAft>
          <a:spcPct val="0"/>
        </a:spcAft>
        <a:buClr>
          <a:schemeClr val="accent1"/>
        </a:buClr>
        <a:buSzPct val="100000"/>
        <a:buFont typeface="Wingdings" pitchFamily="2" charset="2"/>
        <a:buChar char="§"/>
        <a:defRPr sz="2000">
          <a:solidFill>
            <a:srgbClr val="000000"/>
          </a:solidFill>
          <a:latin typeface="+mn-lt"/>
          <a:ea typeface="+mn-ea"/>
          <a:cs typeface="+mn-cs"/>
        </a:defRPr>
      </a:lvl1pPr>
      <a:lvl2pPr marL="742950" indent="-285750" algn="l" defTabSz="762000" rtl="0" eaLnBrk="1" fontAlgn="base" hangingPunct="1">
        <a:spcBef>
          <a:spcPts val="1800"/>
        </a:spcBef>
        <a:spcAft>
          <a:spcPct val="0"/>
        </a:spcAft>
        <a:buClr>
          <a:schemeClr val="accent2"/>
        </a:buClr>
        <a:buSzPct val="100000"/>
        <a:buFont typeface="Wingdings" pitchFamily="2" charset="2"/>
        <a:buChar char="§"/>
        <a:defRPr sz="2000">
          <a:solidFill>
            <a:srgbClr val="000000"/>
          </a:solidFill>
          <a:latin typeface="+mn-lt"/>
        </a:defRPr>
      </a:lvl2pPr>
      <a:lvl3pPr marL="1143000" indent="-228600" algn="l" defTabSz="762000" rtl="0" eaLnBrk="1" fontAlgn="base" hangingPunct="1">
        <a:spcBef>
          <a:spcPts val="1800"/>
        </a:spcBef>
        <a:spcAft>
          <a:spcPct val="0"/>
        </a:spcAft>
        <a:buClr>
          <a:schemeClr val="accent1"/>
        </a:buClr>
        <a:buSzPct val="100000"/>
        <a:buFont typeface="Wingdings" pitchFamily="2" charset="2"/>
        <a:buChar char="§"/>
        <a:defRPr sz="2000">
          <a:solidFill>
            <a:srgbClr val="000000"/>
          </a:solidFill>
          <a:latin typeface="+mn-lt"/>
        </a:defRPr>
      </a:lvl3pPr>
      <a:lvl4pPr marL="1600200" indent="-228600" algn="l" defTabSz="762000" rtl="0" eaLnBrk="1" fontAlgn="base" hangingPunct="1">
        <a:spcBef>
          <a:spcPts val="1800"/>
        </a:spcBef>
        <a:spcAft>
          <a:spcPct val="0"/>
        </a:spcAft>
        <a:buClr>
          <a:schemeClr val="hlink"/>
        </a:buClr>
        <a:buSzPct val="100000"/>
        <a:buFont typeface="Wingdings" pitchFamily="2" charset="2"/>
        <a:buChar char="§"/>
        <a:defRPr>
          <a:solidFill>
            <a:srgbClr val="000000"/>
          </a:solidFill>
          <a:latin typeface="+mn-lt"/>
        </a:defRPr>
      </a:lvl4pPr>
      <a:lvl5pPr marL="2057400" indent="-228600" algn="l" defTabSz="762000" rtl="0" eaLnBrk="1" fontAlgn="base" hangingPunct="1">
        <a:spcBef>
          <a:spcPts val="1800"/>
        </a:spcBef>
        <a:spcAft>
          <a:spcPct val="0"/>
        </a:spcAft>
        <a:buClr>
          <a:schemeClr val="accent1"/>
        </a:buClr>
        <a:buSzPct val="100000"/>
        <a:buFont typeface="Wingdings" pitchFamily="2" charset="2"/>
        <a:buChar char="§"/>
        <a:defRPr>
          <a:solidFill>
            <a:srgbClr val="000000"/>
          </a:solidFill>
          <a:latin typeface="+mn-lt"/>
        </a:defRPr>
      </a:lvl5pPr>
      <a:lvl6pPr marL="25146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6pPr>
      <a:lvl7pPr marL="29718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7pPr>
      <a:lvl8pPr marL="34290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8pPr>
      <a:lvl9pPr marL="38862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google.com.au/url?sa=i&amp;rct=j&amp;q=&amp;esrc=s&amp;source=images&amp;cd=&amp;cad=rja&amp;uact=8&amp;ved=0ahUKEwik8bzjx4jNAhXiHpoKHX5KCk4QjRwIBw&amp;url=http://www.evacmap.com/building_evacuation_plans.html&amp;bvm=bv.123325700,d.dGo&amp;psig=AFQjCNHkGsFLIBJ6t2kI69V2nE45KiYR6g&amp;ust=1464929921395413"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maqohsc.sa.gov.au/whs-support-request/" TargetMode="External"/><Relationship Id="rId7" Type="http://schemas.openxmlformats.org/officeDocument/2006/relationships/hyperlink" Target="http://www.safeworkaustralia.gov.au/"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www.safework.sa.gov.au/" TargetMode="External"/><Relationship Id="rId5" Type="http://schemas.openxmlformats.org/officeDocument/2006/relationships/hyperlink" Target="mailto:maqohsc@sa.gov.au" TargetMode="External"/><Relationship Id="rId4" Type="http://schemas.openxmlformats.org/officeDocument/2006/relationships/hyperlink" Target="http://www.maqohsc.sa.gov.a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google.com.au/url?sa=i&amp;rct=j&amp;q=&amp;esrc=s&amp;source=images&amp;cd=&amp;cad=rja&amp;uact=8&amp;ved=0CAcQjRxqFQoTCM3l4MWOvsgCFacTpgody50AGw&amp;url=http://www.minesrescueservices.com/EmergencyResponseRescue.aspx&amp;psig=AFQjCNEk0f7ij5GWJTuDUhUV6wKu39uu6g&amp;ust=1444779460605188"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0"/>
          <p:cNvSpPr>
            <a:spLocks noChangeArrowheads="1"/>
          </p:cNvSpPr>
          <p:nvPr/>
        </p:nvSpPr>
        <p:spPr bwMode="auto">
          <a:xfrm>
            <a:off x="1066800" y="990600"/>
            <a:ext cx="6858000" cy="685800"/>
          </a:xfrm>
          <a:prstGeom prst="rect">
            <a:avLst/>
          </a:prstGeom>
          <a:noFill/>
          <a:ln w="12700">
            <a:noFill/>
            <a:miter lim="800000"/>
            <a:headEnd/>
            <a:tailEnd/>
          </a:ln>
        </p:spPr>
        <p:txBody>
          <a:bodyPr anchor="b"/>
          <a:lstStyle/>
          <a:p>
            <a:pPr algn="ctr" defTabSz="762000">
              <a:lnSpc>
                <a:spcPct val="80000"/>
              </a:lnSpc>
            </a:pPr>
            <a:endParaRPr lang="en-AU" sz="4000" dirty="0">
              <a:solidFill>
                <a:srgbClr val="1D1762"/>
              </a:solidFill>
            </a:endParaRPr>
          </a:p>
        </p:txBody>
      </p:sp>
      <p:sp>
        <p:nvSpPr>
          <p:cNvPr id="4100" name="Rectangle 41"/>
          <p:cNvSpPr>
            <a:spLocks noChangeArrowheads="1"/>
          </p:cNvSpPr>
          <p:nvPr/>
        </p:nvSpPr>
        <p:spPr bwMode="auto">
          <a:xfrm>
            <a:off x="1524000" y="1828800"/>
            <a:ext cx="6096000" cy="914400"/>
          </a:xfrm>
          <a:prstGeom prst="rect">
            <a:avLst/>
          </a:prstGeom>
          <a:noFill/>
          <a:ln w="12700">
            <a:noFill/>
            <a:miter lim="800000"/>
            <a:headEnd/>
            <a:tailEnd/>
          </a:ln>
        </p:spPr>
        <p:txBody>
          <a:bodyPr/>
          <a:lstStyle/>
          <a:p>
            <a:pPr algn="ctr" defTabSz="762000">
              <a:spcBef>
                <a:spcPct val="20000"/>
              </a:spcBef>
              <a:buClr>
                <a:schemeClr val="accent1"/>
              </a:buClr>
              <a:buSzPct val="100000"/>
              <a:buFont typeface="Wingdings" pitchFamily="2" charset="2"/>
              <a:buNone/>
            </a:pPr>
            <a:endParaRPr lang="en-US" b="1" dirty="0">
              <a:solidFill>
                <a:srgbClr val="1D1762"/>
              </a:solidFill>
            </a:endParaRPr>
          </a:p>
        </p:txBody>
      </p:sp>
      <p:sp>
        <p:nvSpPr>
          <p:cNvPr id="3" name="TextBox 2"/>
          <p:cNvSpPr txBox="1"/>
          <p:nvPr/>
        </p:nvSpPr>
        <p:spPr>
          <a:xfrm>
            <a:off x="0" y="4509120"/>
            <a:ext cx="9144000" cy="523220"/>
          </a:xfrm>
          <a:prstGeom prst="rect">
            <a:avLst/>
          </a:prstGeom>
          <a:noFill/>
        </p:spPr>
        <p:txBody>
          <a:bodyPr wrap="square" rtlCol="0">
            <a:spAutoFit/>
          </a:bodyPr>
          <a:lstStyle/>
          <a:p>
            <a:pPr algn="ctr"/>
            <a:r>
              <a:rPr lang="en-AU" sz="2800" b="1" kern="0" dirty="0" smtClean="0">
                <a:solidFill>
                  <a:srgbClr val="FFFFFF"/>
                </a:solidFill>
                <a:latin typeface="Arial"/>
                <a:ea typeface="+mj-ea"/>
                <a:cs typeface="+mj-cs"/>
              </a:rPr>
              <a:t>Emergency Management</a:t>
            </a:r>
            <a:endParaRPr lang="en-AU" dirty="0"/>
          </a:p>
        </p:txBody>
      </p:sp>
      <p:sp>
        <p:nvSpPr>
          <p:cNvPr id="2" name="TextBox 1"/>
          <p:cNvSpPr txBox="1"/>
          <p:nvPr/>
        </p:nvSpPr>
        <p:spPr>
          <a:xfrm>
            <a:off x="7452320" y="6579114"/>
            <a:ext cx="1721732" cy="276999"/>
          </a:xfrm>
          <a:prstGeom prst="rect">
            <a:avLst/>
          </a:prstGeom>
          <a:noFill/>
        </p:spPr>
        <p:txBody>
          <a:bodyPr wrap="square" rtlCol="0">
            <a:spAutoFit/>
          </a:bodyPr>
          <a:lstStyle/>
          <a:p>
            <a:pPr algn="r"/>
            <a:r>
              <a:rPr lang="en-AU" sz="1200" b="1" dirty="0" smtClean="0">
                <a:solidFill>
                  <a:schemeClr val="bg1"/>
                </a:solidFill>
              </a:rPr>
              <a:t>April 2017</a:t>
            </a:r>
            <a:endParaRPr lang="en-AU" sz="1200" b="1" dirty="0">
              <a:solidFill>
                <a:schemeClr val="bg1"/>
              </a:solidFill>
            </a:endParaRPr>
          </a:p>
        </p:txBody>
      </p:sp>
    </p:spTree>
    <p:extLst>
      <p:ext uri="{BB962C8B-B14F-4D97-AF65-F5344CB8AC3E}">
        <p14:creationId xmlns:p14="http://schemas.microsoft.com/office/powerpoint/2010/main" val="139529375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65DB8DF4-6AFD-4037-92D2-C390D3177DD7}" type="slidenum">
              <a:rPr lang="en-AU" smtClean="0">
                <a:solidFill>
                  <a:srgbClr val="FFFFFF"/>
                </a:solidFill>
              </a:rPr>
              <a:pPr>
                <a:defRPr/>
              </a:pPr>
              <a:t>10</a:t>
            </a:fld>
            <a:endParaRPr lang="en-AU" sz="1400" dirty="0">
              <a:solidFill>
                <a:srgbClr val="1D1D60"/>
              </a:solidFill>
            </a:endParaRPr>
          </a:p>
        </p:txBody>
      </p:sp>
      <p:sp>
        <p:nvSpPr>
          <p:cNvPr id="5" name="Title 1"/>
          <p:cNvSpPr>
            <a:spLocks noGrp="1"/>
          </p:cNvSpPr>
          <p:nvPr>
            <p:ph type="title"/>
          </p:nvPr>
        </p:nvSpPr>
        <p:spPr>
          <a:xfrm>
            <a:off x="1835696" y="260648"/>
            <a:ext cx="7308304" cy="1152128"/>
          </a:xfrm>
        </p:spPr>
        <p:txBody>
          <a:bodyPr/>
          <a:lstStyle/>
          <a:p>
            <a:r>
              <a:rPr lang="en-US" kern="1200" dirty="0" smtClean="0">
                <a:solidFill>
                  <a:srgbClr val="FF8200"/>
                </a:solidFill>
                <a:latin typeface="Arial" panose="020B0604020202020204" pitchFamily="34" charset="0"/>
                <a:cs typeface="Arial" panose="020B0604020202020204" pitchFamily="34" charset="0"/>
              </a:rPr>
              <a:t>Legislation</a:t>
            </a:r>
            <a:endParaRPr lang="en-AU" kern="1200" dirty="0">
              <a:solidFill>
                <a:srgbClr val="FF8200"/>
              </a:solidFill>
              <a:latin typeface="Arial" panose="020B0604020202020204" pitchFamily="34" charset="0"/>
              <a:cs typeface="Arial" panose="020B0604020202020204" pitchFamily="34" charset="0"/>
            </a:endParaRPr>
          </a:p>
        </p:txBody>
      </p:sp>
      <p:sp>
        <p:nvSpPr>
          <p:cNvPr id="2" name="Rectangle 1"/>
          <p:cNvSpPr/>
          <p:nvPr/>
        </p:nvSpPr>
        <p:spPr>
          <a:xfrm>
            <a:off x="1763798" y="1630681"/>
            <a:ext cx="7272697" cy="3724096"/>
          </a:xfrm>
          <a:prstGeom prst="rect">
            <a:avLst/>
          </a:prstGeom>
        </p:spPr>
        <p:txBody>
          <a:bodyPr wrap="square">
            <a:spAutoFit/>
          </a:bodyPr>
          <a:lstStyle/>
          <a:p>
            <a:pPr>
              <a:spcBef>
                <a:spcPts val="600"/>
              </a:spcBef>
              <a:spcAft>
                <a:spcPts val="600"/>
              </a:spcAft>
            </a:pPr>
            <a:r>
              <a:rPr lang="en-US" sz="1800" dirty="0" smtClean="0">
                <a:solidFill>
                  <a:prstClr val="black"/>
                </a:solidFill>
              </a:rPr>
              <a:t>A PCBU must maintain </a:t>
            </a:r>
            <a:r>
              <a:rPr lang="en-US" sz="1800" dirty="0">
                <a:solidFill>
                  <a:prstClr val="black"/>
                </a:solidFill>
              </a:rPr>
              <a:t>the emergency </a:t>
            </a:r>
            <a:r>
              <a:rPr lang="en-US" sz="1800" dirty="0" smtClean="0">
                <a:solidFill>
                  <a:prstClr val="black"/>
                </a:solidFill>
              </a:rPr>
              <a:t>plan </a:t>
            </a:r>
            <a:r>
              <a:rPr lang="en-US" sz="1800" dirty="0">
                <a:solidFill>
                  <a:prstClr val="black"/>
                </a:solidFill>
              </a:rPr>
              <a:t>for the workplace so that it remains </a:t>
            </a:r>
            <a:r>
              <a:rPr lang="en-US" sz="1800" dirty="0" smtClean="0">
                <a:solidFill>
                  <a:prstClr val="black"/>
                </a:solidFill>
              </a:rPr>
              <a:t>effective and takes into account:</a:t>
            </a:r>
          </a:p>
          <a:p>
            <a:pPr marL="342900" indent="-342900">
              <a:spcBef>
                <a:spcPts val="600"/>
              </a:spcBef>
              <a:spcAft>
                <a:spcPts val="600"/>
              </a:spcAft>
              <a:buClr>
                <a:srgbClr val="FF8200"/>
              </a:buClr>
              <a:buFont typeface="Wingdings" panose="05000000000000000000" pitchFamily="2" charset="2"/>
              <a:buChar char="§"/>
            </a:pPr>
            <a:r>
              <a:rPr lang="en-US" sz="1800" dirty="0" smtClean="0">
                <a:solidFill>
                  <a:prstClr val="black"/>
                </a:solidFill>
              </a:rPr>
              <a:t>the </a:t>
            </a:r>
            <a:r>
              <a:rPr lang="en-US" sz="1800" dirty="0">
                <a:solidFill>
                  <a:prstClr val="black"/>
                </a:solidFill>
              </a:rPr>
              <a:t>nature of the work being carried out </a:t>
            </a:r>
            <a:r>
              <a:rPr lang="en-US" sz="1800" dirty="0" smtClean="0">
                <a:solidFill>
                  <a:prstClr val="black"/>
                </a:solidFill>
              </a:rPr>
              <a:t>and the </a:t>
            </a:r>
            <a:r>
              <a:rPr lang="en-US" sz="1800" dirty="0">
                <a:solidFill>
                  <a:prstClr val="black"/>
                </a:solidFill>
              </a:rPr>
              <a:t>hazards </a:t>
            </a:r>
            <a:r>
              <a:rPr lang="en-US" sz="1800" dirty="0" smtClean="0">
                <a:solidFill>
                  <a:prstClr val="black"/>
                </a:solidFill>
              </a:rPr>
              <a:t>at </a:t>
            </a:r>
            <a:r>
              <a:rPr lang="en-US" sz="1800" dirty="0">
                <a:solidFill>
                  <a:prstClr val="black"/>
                </a:solidFill>
              </a:rPr>
              <a:t>the </a:t>
            </a:r>
            <a:r>
              <a:rPr lang="en-US" sz="1800" dirty="0" smtClean="0">
                <a:solidFill>
                  <a:prstClr val="black"/>
                </a:solidFill>
              </a:rPr>
              <a:t>workplace;</a:t>
            </a:r>
          </a:p>
          <a:p>
            <a:pPr marL="342900" indent="-342900">
              <a:spcBef>
                <a:spcPts val="600"/>
              </a:spcBef>
              <a:spcAft>
                <a:spcPts val="600"/>
              </a:spcAft>
              <a:buClr>
                <a:srgbClr val="FF8200"/>
              </a:buClr>
              <a:buFont typeface="Wingdings" panose="05000000000000000000" pitchFamily="2" charset="2"/>
              <a:buChar char="§"/>
            </a:pPr>
            <a:r>
              <a:rPr lang="en-US" sz="1800" dirty="0" smtClean="0">
                <a:solidFill>
                  <a:prstClr val="black"/>
                </a:solidFill>
              </a:rPr>
              <a:t>the </a:t>
            </a:r>
            <a:r>
              <a:rPr lang="en-US" sz="1800" dirty="0">
                <a:solidFill>
                  <a:prstClr val="black"/>
                </a:solidFill>
              </a:rPr>
              <a:t>size and location of the </a:t>
            </a:r>
            <a:r>
              <a:rPr lang="en-US" sz="1800" dirty="0" smtClean="0">
                <a:solidFill>
                  <a:prstClr val="black"/>
                </a:solidFill>
              </a:rPr>
              <a:t>workplace; and</a:t>
            </a:r>
          </a:p>
          <a:p>
            <a:pPr marL="342900" indent="-342900">
              <a:spcBef>
                <a:spcPts val="600"/>
              </a:spcBef>
              <a:spcAft>
                <a:spcPts val="600"/>
              </a:spcAft>
              <a:buClr>
                <a:srgbClr val="FF8200"/>
              </a:buClr>
              <a:buFont typeface="Wingdings" panose="05000000000000000000" pitchFamily="2" charset="2"/>
              <a:buChar char="§"/>
            </a:pPr>
            <a:r>
              <a:rPr lang="en-US" sz="1800" dirty="0" smtClean="0">
                <a:solidFill>
                  <a:prstClr val="black"/>
                </a:solidFill>
              </a:rPr>
              <a:t>the </a:t>
            </a:r>
            <a:r>
              <a:rPr lang="en-US" sz="1800" dirty="0">
                <a:solidFill>
                  <a:prstClr val="black"/>
                </a:solidFill>
              </a:rPr>
              <a:t>number and composition of the workers and other persons at the workplace</a:t>
            </a:r>
            <a:r>
              <a:rPr lang="en-US" sz="1800" dirty="0" smtClean="0">
                <a:solidFill>
                  <a:prstClr val="black"/>
                </a:solidFill>
              </a:rPr>
              <a:t>.</a:t>
            </a:r>
          </a:p>
          <a:p>
            <a:pPr>
              <a:spcBef>
                <a:spcPts val="600"/>
              </a:spcBef>
              <a:spcAft>
                <a:spcPts val="600"/>
              </a:spcAft>
            </a:pPr>
            <a:r>
              <a:rPr lang="en-US" sz="1800" dirty="0">
                <a:solidFill>
                  <a:prstClr val="black"/>
                </a:solidFill>
              </a:rPr>
              <a:t>A PCBU must implement the emergency plan for the workplace in the event of an </a:t>
            </a:r>
            <a:r>
              <a:rPr lang="en-US" sz="1800" dirty="0" smtClean="0">
                <a:solidFill>
                  <a:prstClr val="black"/>
                </a:solidFill>
              </a:rPr>
              <a:t>emergency.</a:t>
            </a:r>
            <a:endParaRPr lang="en-US" sz="1800" dirty="0">
              <a:solidFill>
                <a:prstClr val="black"/>
              </a:solidFill>
            </a:endParaRPr>
          </a:p>
          <a:p>
            <a:pPr>
              <a:spcBef>
                <a:spcPts val="600"/>
              </a:spcBef>
              <a:spcAft>
                <a:spcPts val="600"/>
              </a:spcAft>
            </a:pPr>
            <a:endParaRPr lang="en-US" dirty="0">
              <a:solidFill>
                <a:prstClr val="black"/>
              </a:solidFill>
            </a:endParaRPr>
          </a:p>
        </p:txBody>
      </p:sp>
    </p:spTree>
    <p:extLst>
      <p:ext uri="{BB962C8B-B14F-4D97-AF65-F5344CB8AC3E}">
        <p14:creationId xmlns:p14="http://schemas.microsoft.com/office/powerpoint/2010/main" val="2199026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65DB8DF4-6AFD-4037-92D2-C390D3177DD7}" type="slidenum">
              <a:rPr lang="en-AU" smtClean="0">
                <a:solidFill>
                  <a:srgbClr val="FFFFFF"/>
                </a:solidFill>
              </a:rPr>
              <a:pPr>
                <a:defRPr/>
              </a:pPr>
              <a:t>11</a:t>
            </a:fld>
            <a:endParaRPr lang="en-AU" sz="1400" dirty="0">
              <a:solidFill>
                <a:srgbClr val="1D1D60"/>
              </a:solidFill>
            </a:endParaRPr>
          </a:p>
        </p:txBody>
      </p:sp>
      <p:sp>
        <p:nvSpPr>
          <p:cNvPr id="5" name="Title 1"/>
          <p:cNvSpPr>
            <a:spLocks noGrp="1"/>
          </p:cNvSpPr>
          <p:nvPr>
            <p:ph type="title"/>
          </p:nvPr>
        </p:nvSpPr>
        <p:spPr>
          <a:xfrm>
            <a:off x="1835696" y="260648"/>
            <a:ext cx="7308304" cy="1152128"/>
          </a:xfrm>
        </p:spPr>
        <p:txBody>
          <a:bodyPr/>
          <a:lstStyle/>
          <a:p>
            <a:r>
              <a:rPr lang="en-US" kern="1200" dirty="0" smtClean="0">
                <a:solidFill>
                  <a:srgbClr val="FF8200"/>
                </a:solidFill>
                <a:latin typeface="Arial" panose="020B0604020202020204" pitchFamily="34" charset="0"/>
                <a:cs typeface="Arial" panose="020B0604020202020204" pitchFamily="34" charset="0"/>
              </a:rPr>
              <a:t>Legislation</a:t>
            </a:r>
            <a:endParaRPr lang="en-AU" kern="1200" dirty="0">
              <a:solidFill>
                <a:srgbClr val="FF8200"/>
              </a:solidFill>
              <a:latin typeface="Arial" panose="020B0604020202020204" pitchFamily="34" charset="0"/>
              <a:cs typeface="Arial" panose="020B0604020202020204" pitchFamily="34" charset="0"/>
            </a:endParaRPr>
          </a:p>
        </p:txBody>
      </p:sp>
      <p:sp>
        <p:nvSpPr>
          <p:cNvPr id="2" name="Rectangle 1"/>
          <p:cNvSpPr/>
          <p:nvPr/>
        </p:nvSpPr>
        <p:spPr>
          <a:xfrm>
            <a:off x="1763798" y="1630681"/>
            <a:ext cx="7272697" cy="3785652"/>
          </a:xfrm>
          <a:prstGeom prst="rect">
            <a:avLst/>
          </a:prstGeom>
        </p:spPr>
        <p:txBody>
          <a:bodyPr wrap="square">
            <a:spAutoFit/>
          </a:bodyPr>
          <a:lstStyle/>
          <a:p>
            <a:pPr>
              <a:spcBef>
                <a:spcPts val="600"/>
              </a:spcBef>
              <a:spcAft>
                <a:spcPts val="600"/>
              </a:spcAft>
            </a:pPr>
            <a:r>
              <a:rPr lang="en-US" sz="1800" b="1" i="1" dirty="0" smtClean="0"/>
              <a:t>Work Health and Safety Regulations 2012 </a:t>
            </a:r>
            <a:r>
              <a:rPr lang="en-US" sz="1800" b="1" dirty="0" smtClean="0"/>
              <a:t>(SA) </a:t>
            </a:r>
          </a:p>
          <a:p>
            <a:pPr>
              <a:spcBef>
                <a:spcPts val="600"/>
              </a:spcBef>
              <a:spcAft>
                <a:spcPts val="600"/>
              </a:spcAft>
            </a:pPr>
            <a:r>
              <a:rPr lang="en-US" sz="1800" b="1" dirty="0" smtClean="0"/>
              <a:t>Chapter 10 - Emergency </a:t>
            </a:r>
            <a:r>
              <a:rPr lang="en-US" sz="1800" b="1" dirty="0"/>
              <a:t>plans for all mines</a:t>
            </a:r>
          </a:p>
          <a:p>
            <a:pPr>
              <a:spcBef>
                <a:spcPts val="600"/>
              </a:spcBef>
              <a:spcAft>
                <a:spcPts val="600"/>
              </a:spcAft>
            </a:pPr>
            <a:r>
              <a:rPr lang="en-US" sz="1800" b="1" dirty="0" smtClean="0"/>
              <a:t>Regulation 664 - Duty </a:t>
            </a:r>
            <a:r>
              <a:rPr lang="en-US" sz="1800" b="1" dirty="0"/>
              <a:t>to prepare emergency plan</a:t>
            </a:r>
          </a:p>
          <a:p>
            <a:pPr>
              <a:spcBef>
                <a:spcPts val="600"/>
              </a:spcBef>
              <a:spcAft>
                <a:spcPts val="600"/>
              </a:spcAft>
            </a:pPr>
            <a:r>
              <a:rPr lang="en-US" sz="1800" dirty="0" smtClean="0"/>
              <a:t>The </a:t>
            </a:r>
            <a:r>
              <a:rPr lang="en-US" sz="1800" dirty="0"/>
              <a:t>mine operator of a mine must prepare an emergency plan for the mine including all matters required by </a:t>
            </a:r>
            <a:r>
              <a:rPr lang="en-US" sz="1800" dirty="0" smtClean="0"/>
              <a:t>Regulation 43(1).</a:t>
            </a:r>
          </a:p>
          <a:p>
            <a:pPr marL="342900" lvl="0" indent="-342900">
              <a:spcBef>
                <a:spcPts val="600"/>
              </a:spcBef>
              <a:spcAft>
                <a:spcPts val="600"/>
              </a:spcAft>
              <a:buFont typeface="+mj-lt"/>
              <a:buAutoNum type="alphaLcPeriod"/>
            </a:pPr>
            <a:r>
              <a:rPr lang="en-US" sz="1800" dirty="0"/>
              <a:t>The mine emergency plan must address all aspects of emergency response by ensuring:</a:t>
            </a:r>
          </a:p>
          <a:p>
            <a:pPr marL="800100" lvl="1" indent="-342900">
              <a:spcBef>
                <a:spcPts val="600"/>
              </a:spcBef>
              <a:spcAft>
                <a:spcPts val="600"/>
              </a:spcAft>
              <a:buClr>
                <a:srgbClr val="FF8200"/>
              </a:buClr>
              <a:buFont typeface="Wingdings" panose="05000000000000000000" pitchFamily="2" charset="2"/>
              <a:buChar char="§"/>
            </a:pPr>
            <a:r>
              <a:rPr lang="en-US" sz="1800" dirty="0" smtClean="0"/>
              <a:t>the establishment of a system that enables all persons at the mine to be promptly located; and</a:t>
            </a:r>
          </a:p>
          <a:p>
            <a:pPr marL="800100" lvl="1" indent="-342900">
              <a:spcBef>
                <a:spcPts val="600"/>
              </a:spcBef>
              <a:spcAft>
                <a:spcPts val="600"/>
              </a:spcAft>
              <a:buClr>
                <a:srgbClr val="FF8200"/>
              </a:buClr>
              <a:buFont typeface="Wingdings" panose="05000000000000000000" pitchFamily="2" charset="2"/>
              <a:buChar char="§"/>
            </a:pPr>
            <a:r>
              <a:rPr lang="en-US" sz="1800" dirty="0" smtClean="0"/>
              <a:t>the provision of adequate rescue equipment; and</a:t>
            </a:r>
          </a:p>
        </p:txBody>
      </p:sp>
    </p:spTree>
    <p:extLst>
      <p:ext uri="{BB962C8B-B14F-4D97-AF65-F5344CB8AC3E}">
        <p14:creationId xmlns:p14="http://schemas.microsoft.com/office/powerpoint/2010/main" val="39441732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65DB8DF4-6AFD-4037-92D2-C390D3177DD7}" type="slidenum">
              <a:rPr lang="en-AU" smtClean="0">
                <a:solidFill>
                  <a:srgbClr val="FFFFFF"/>
                </a:solidFill>
              </a:rPr>
              <a:pPr>
                <a:defRPr/>
              </a:pPr>
              <a:t>12</a:t>
            </a:fld>
            <a:endParaRPr lang="en-AU" sz="1400" dirty="0">
              <a:solidFill>
                <a:srgbClr val="1D1D60"/>
              </a:solidFill>
            </a:endParaRPr>
          </a:p>
        </p:txBody>
      </p:sp>
      <p:sp>
        <p:nvSpPr>
          <p:cNvPr id="5" name="Title 1"/>
          <p:cNvSpPr>
            <a:spLocks noGrp="1"/>
          </p:cNvSpPr>
          <p:nvPr>
            <p:ph type="title"/>
          </p:nvPr>
        </p:nvSpPr>
        <p:spPr>
          <a:xfrm>
            <a:off x="1835696" y="260648"/>
            <a:ext cx="7308304" cy="1152128"/>
          </a:xfrm>
        </p:spPr>
        <p:txBody>
          <a:bodyPr/>
          <a:lstStyle/>
          <a:p>
            <a:r>
              <a:rPr lang="en-US" kern="1200" dirty="0" smtClean="0">
                <a:solidFill>
                  <a:srgbClr val="FF8200"/>
                </a:solidFill>
                <a:latin typeface="Arial" panose="020B0604020202020204" pitchFamily="34" charset="0"/>
                <a:cs typeface="Arial" panose="020B0604020202020204" pitchFamily="34" charset="0"/>
              </a:rPr>
              <a:t>Legislation</a:t>
            </a:r>
            <a:endParaRPr lang="en-AU" kern="1200" dirty="0">
              <a:solidFill>
                <a:srgbClr val="FF8200"/>
              </a:solidFill>
              <a:latin typeface="Arial" panose="020B0604020202020204" pitchFamily="34" charset="0"/>
              <a:cs typeface="Arial" panose="020B0604020202020204" pitchFamily="34" charset="0"/>
            </a:endParaRPr>
          </a:p>
        </p:txBody>
      </p:sp>
      <p:sp>
        <p:nvSpPr>
          <p:cNvPr id="2" name="Rectangle 1"/>
          <p:cNvSpPr/>
          <p:nvPr/>
        </p:nvSpPr>
        <p:spPr>
          <a:xfrm>
            <a:off x="1763798" y="1630681"/>
            <a:ext cx="7272697" cy="2062103"/>
          </a:xfrm>
          <a:prstGeom prst="rect">
            <a:avLst/>
          </a:prstGeom>
        </p:spPr>
        <p:txBody>
          <a:bodyPr wrap="square">
            <a:spAutoFit/>
          </a:bodyPr>
          <a:lstStyle/>
          <a:p>
            <a:pPr indent="-57150">
              <a:spcBef>
                <a:spcPts val="600"/>
              </a:spcBef>
              <a:spcAft>
                <a:spcPts val="600"/>
              </a:spcAft>
            </a:pPr>
            <a:r>
              <a:rPr lang="en-US" sz="1800" dirty="0" smtClean="0">
                <a:solidFill>
                  <a:prstClr val="black"/>
                </a:solidFill>
              </a:rPr>
              <a:t>Prepare an emergency plan continued</a:t>
            </a:r>
          </a:p>
          <a:p>
            <a:pPr marL="712788" lvl="1" indent="-342900">
              <a:spcBef>
                <a:spcPts val="600"/>
              </a:spcBef>
              <a:spcAft>
                <a:spcPts val="600"/>
              </a:spcAft>
              <a:buClr>
                <a:srgbClr val="FF8200"/>
              </a:buClr>
              <a:buFont typeface="Wingdings" panose="05000000000000000000" pitchFamily="2" charset="2"/>
              <a:buChar char="§"/>
            </a:pPr>
            <a:r>
              <a:rPr lang="en-US" sz="1800" dirty="0">
                <a:solidFill>
                  <a:prstClr val="black"/>
                </a:solidFill>
              </a:rPr>
              <a:t>that an adequate number of persons trained in the use of rescue equipment are available to respond effectively to the emergency if a person is working at the </a:t>
            </a:r>
            <a:r>
              <a:rPr lang="en-US" sz="1800" dirty="0" smtClean="0">
                <a:solidFill>
                  <a:prstClr val="black"/>
                </a:solidFill>
              </a:rPr>
              <a:t>mine</a:t>
            </a:r>
            <a:r>
              <a:rPr lang="en-AU" sz="1800" dirty="0">
                <a:solidFill>
                  <a:prstClr val="black"/>
                </a:solidFill>
              </a:rPr>
              <a:t>;</a:t>
            </a:r>
            <a:r>
              <a:rPr lang="en-AU" sz="1800" dirty="0" smtClean="0">
                <a:solidFill>
                  <a:prstClr val="black"/>
                </a:solidFill>
              </a:rPr>
              <a:t> and</a:t>
            </a:r>
            <a:endParaRPr lang="en-US" sz="1800" dirty="0">
              <a:solidFill>
                <a:prstClr val="black"/>
              </a:solidFill>
            </a:endParaRPr>
          </a:p>
          <a:p>
            <a:pPr marL="712788" lvl="1" indent="-342900">
              <a:spcBef>
                <a:spcPts val="600"/>
              </a:spcBef>
              <a:spcAft>
                <a:spcPts val="600"/>
              </a:spcAft>
              <a:buClr>
                <a:srgbClr val="FF8200"/>
              </a:buClr>
              <a:buFont typeface="Wingdings" panose="05000000000000000000" pitchFamily="2" charset="2"/>
              <a:buChar char="§"/>
            </a:pPr>
            <a:r>
              <a:rPr lang="en-US" sz="1800" dirty="0">
                <a:solidFill>
                  <a:prstClr val="black"/>
                </a:solidFill>
              </a:rPr>
              <a:t>the provision of adequate patient transport if a person is working at a </a:t>
            </a:r>
            <a:r>
              <a:rPr lang="en-AU" sz="1800" dirty="0" smtClean="0">
                <a:solidFill>
                  <a:prstClr val="black"/>
                </a:solidFill>
              </a:rPr>
              <a:t>mine; and</a:t>
            </a:r>
            <a:endParaRPr lang="en-AU" sz="1800" dirty="0">
              <a:solidFill>
                <a:prstClr val="black"/>
              </a:solidFill>
            </a:endParaRP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0471" b="18939"/>
          <a:stretch/>
        </p:blipFill>
        <p:spPr bwMode="auto">
          <a:xfrm>
            <a:off x="3419872" y="3811293"/>
            <a:ext cx="3600400" cy="2786060"/>
          </a:xfrm>
          <a:prstGeom prst="rect">
            <a:avLst/>
          </a:prstGeom>
          <a:noFill/>
          <a:ln w="28575">
            <a:solidFill>
              <a:srgbClr val="FF82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8093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65DB8DF4-6AFD-4037-92D2-C390D3177DD7}" type="slidenum">
              <a:rPr lang="en-AU" smtClean="0">
                <a:solidFill>
                  <a:srgbClr val="FFFFFF"/>
                </a:solidFill>
              </a:rPr>
              <a:pPr>
                <a:defRPr/>
              </a:pPr>
              <a:t>13</a:t>
            </a:fld>
            <a:endParaRPr lang="en-AU" sz="1400" dirty="0">
              <a:solidFill>
                <a:srgbClr val="1D1D60"/>
              </a:solidFill>
            </a:endParaRPr>
          </a:p>
        </p:txBody>
      </p:sp>
      <p:sp>
        <p:nvSpPr>
          <p:cNvPr id="5" name="Title 1"/>
          <p:cNvSpPr>
            <a:spLocks noGrp="1"/>
          </p:cNvSpPr>
          <p:nvPr>
            <p:ph type="title"/>
          </p:nvPr>
        </p:nvSpPr>
        <p:spPr>
          <a:xfrm>
            <a:off x="1835696" y="260648"/>
            <a:ext cx="7308304" cy="1152128"/>
          </a:xfrm>
        </p:spPr>
        <p:txBody>
          <a:bodyPr/>
          <a:lstStyle/>
          <a:p>
            <a:r>
              <a:rPr lang="en-US" kern="1200" dirty="0" smtClean="0">
                <a:solidFill>
                  <a:srgbClr val="FF8200"/>
                </a:solidFill>
                <a:latin typeface="Arial" panose="020B0604020202020204" pitchFamily="34" charset="0"/>
                <a:cs typeface="Arial" panose="020B0604020202020204" pitchFamily="34" charset="0"/>
              </a:rPr>
              <a:t>Legislation</a:t>
            </a:r>
            <a:endParaRPr lang="en-AU" kern="1200" dirty="0">
              <a:solidFill>
                <a:srgbClr val="FF8200"/>
              </a:solidFill>
              <a:latin typeface="Arial" panose="020B0604020202020204" pitchFamily="34" charset="0"/>
              <a:cs typeface="Arial" panose="020B0604020202020204" pitchFamily="34" charset="0"/>
            </a:endParaRPr>
          </a:p>
        </p:txBody>
      </p:sp>
      <p:sp>
        <p:nvSpPr>
          <p:cNvPr id="2" name="Rectangle 1"/>
          <p:cNvSpPr/>
          <p:nvPr/>
        </p:nvSpPr>
        <p:spPr>
          <a:xfrm>
            <a:off x="1763798" y="1630681"/>
            <a:ext cx="7272697" cy="3200876"/>
          </a:xfrm>
          <a:prstGeom prst="rect">
            <a:avLst/>
          </a:prstGeom>
        </p:spPr>
        <p:txBody>
          <a:bodyPr wrap="square">
            <a:spAutoFit/>
          </a:bodyPr>
          <a:lstStyle/>
          <a:p>
            <a:pPr indent="-57150">
              <a:spcBef>
                <a:spcPts val="600"/>
              </a:spcBef>
              <a:spcAft>
                <a:spcPts val="600"/>
              </a:spcAft>
            </a:pPr>
            <a:r>
              <a:rPr lang="en-US" sz="1800" dirty="0" smtClean="0">
                <a:solidFill>
                  <a:prstClr val="black"/>
                </a:solidFill>
              </a:rPr>
              <a:t>Prepare an emergency plan continued</a:t>
            </a:r>
          </a:p>
          <a:p>
            <a:pPr marL="342900" indent="-342900">
              <a:spcBef>
                <a:spcPts val="600"/>
              </a:spcBef>
              <a:spcAft>
                <a:spcPts val="600"/>
              </a:spcAft>
              <a:buFont typeface="+mj-lt"/>
              <a:buAutoNum type="alphaLcPeriod" startAt="2"/>
            </a:pPr>
            <a:r>
              <a:rPr lang="en-US" sz="1800" dirty="0" smtClean="0">
                <a:solidFill>
                  <a:prstClr val="black"/>
                </a:solidFill>
              </a:rPr>
              <a:t>include </a:t>
            </a:r>
            <a:r>
              <a:rPr lang="en-US" sz="1800" dirty="0">
                <a:solidFill>
                  <a:prstClr val="black"/>
                </a:solidFill>
              </a:rPr>
              <a:t>all matters specified in Schedule </a:t>
            </a:r>
            <a:r>
              <a:rPr lang="en-US" sz="1800" dirty="0" smtClean="0">
                <a:solidFill>
                  <a:prstClr val="black"/>
                </a:solidFill>
              </a:rPr>
              <a:t>22; and</a:t>
            </a:r>
            <a:endParaRPr lang="en-US" sz="1800" dirty="0">
              <a:solidFill>
                <a:prstClr val="black"/>
              </a:solidFill>
            </a:endParaRPr>
          </a:p>
          <a:p>
            <a:pPr marL="342900" indent="-342900">
              <a:spcBef>
                <a:spcPts val="600"/>
              </a:spcBef>
              <a:spcAft>
                <a:spcPts val="600"/>
              </a:spcAft>
              <a:buFont typeface="+mj-lt"/>
              <a:buAutoNum type="alphaLcPeriod" startAt="2"/>
            </a:pPr>
            <a:r>
              <a:rPr lang="en-US" sz="1800" dirty="0">
                <a:solidFill>
                  <a:prstClr val="black"/>
                </a:solidFill>
              </a:rPr>
              <a:t>so far as is reasonably practicable, be set out and expressed in a way that is readily understandable by persons who use it</a:t>
            </a:r>
            <a:r>
              <a:rPr lang="en-US" sz="1800" dirty="0" smtClean="0">
                <a:solidFill>
                  <a:prstClr val="black"/>
                </a:solidFill>
              </a:rPr>
              <a:t>.</a:t>
            </a:r>
            <a:endParaRPr lang="en-US" sz="1800" dirty="0">
              <a:solidFill>
                <a:prstClr val="black"/>
              </a:solidFill>
            </a:endParaRPr>
          </a:p>
          <a:p>
            <a:r>
              <a:rPr lang="en-US" sz="1800" dirty="0" smtClean="0">
                <a:solidFill>
                  <a:prstClr val="black"/>
                </a:solidFill>
              </a:rPr>
              <a:t>The </a:t>
            </a:r>
            <a:r>
              <a:rPr lang="en-US" sz="1800" dirty="0">
                <a:solidFill>
                  <a:prstClr val="black"/>
                </a:solidFill>
              </a:rPr>
              <a:t>emergency plan for a mine must comply with </a:t>
            </a:r>
            <a:r>
              <a:rPr lang="en-US" sz="1800" dirty="0" smtClean="0">
                <a:solidFill>
                  <a:prstClr val="black"/>
                </a:solidFill>
              </a:rPr>
              <a:t>Regulation 664 2(a) and (b) and </a:t>
            </a:r>
            <a:r>
              <a:rPr lang="en-US" sz="1800" dirty="0">
                <a:solidFill>
                  <a:prstClr val="black"/>
                </a:solidFill>
              </a:rPr>
              <a:t>contain an appropriate level of detail </a:t>
            </a:r>
            <a:r>
              <a:rPr lang="en-US" sz="1800" dirty="0" smtClean="0">
                <a:solidFill>
                  <a:prstClr val="black"/>
                </a:solidFill>
              </a:rPr>
              <a:t>about:</a:t>
            </a:r>
            <a:endParaRPr lang="en-US" sz="1800" dirty="0">
              <a:solidFill>
                <a:prstClr val="black"/>
              </a:solidFill>
            </a:endParaRPr>
          </a:p>
          <a:p>
            <a:pPr marL="742950" lvl="1" indent="-285750">
              <a:spcBef>
                <a:spcPts val="600"/>
              </a:spcBef>
              <a:spcAft>
                <a:spcPts val="600"/>
              </a:spcAft>
              <a:buClr>
                <a:srgbClr val="FF8200"/>
              </a:buClr>
              <a:buFont typeface="Wingdings" panose="05000000000000000000" pitchFamily="2" charset="2"/>
              <a:buChar char="§"/>
            </a:pPr>
            <a:r>
              <a:rPr lang="en-US" sz="1800" dirty="0">
                <a:solidFill>
                  <a:prstClr val="black"/>
                </a:solidFill>
              </a:rPr>
              <a:t>the nature, complexity and location of the mining </a:t>
            </a:r>
            <a:r>
              <a:rPr lang="en-US" sz="1800" dirty="0" smtClean="0">
                <a:solidFill>
                  <a:prstClr val="black"/>
                </a:solidFill>
              </a:rPr>
              <a:t>operations; and</a:t>
            </a:r>
          </a:p>
          <a:p>
            <a:pPr marL="742950" lvl="1" indent="-285750">
              <a:spcBef>
                <a:spcPts val="600"/>
              </a:spcBef>
              <a:spcAft>
                <a:spcPts val="600"/>
              </a:spcAft>
              <a:buClr>
                <a:srgbClr val="FF8200"/>
              </a:buClr>
              <a:buFont typeface="Wingdings" panose="05000000000000000000" pitchFamily="2" charset="2"/>
              <a:buChar char="§"/>
            </a:pPr>
            <a:r>
              <a:rPr lang="en-US" sz="1800" dirty="0" smtClean="0">
                <a:solidFill>
                  <a:prstClr val="black"/>
                </a:solidFill>
              </a:rPr>
              <a:t>the </a:t>
            </a:r>
            <a:r>
              <a:rPr lang="en-US" sz="1800" dirty="0">
                <a:solidFill>
                  <a:prstClr val="black"/>
                </a:solidFill>
              </a:rPr>
              <a:t>risks associated with those operations</a:t>
            </a:r>
            <a:r>
              <a:rPr lang="en-US" sz="1800" dirty="0" smtClean="0">
                <a:solidFill>
                  <a:prstClr val="black"/>
                </a:solidFill>
              </a:rPr>
              <a:t>.</a:t>
            </a:r>
          </a:p>
        </p:txBody>
      </p:sp>
    </p:spTree>
    <p:extLst>
      <p:ext uri="{BB962C8B-B14F-4D97-AF65-F5344CB8AC3E}">
        <p14:creationId xmlns:p14="http://schemas.microsoft.com/office/powerpoint/2010/main" val="33220848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65DB8DF4-6AFD-4037-92D2-C390D3177DD7}" type="slidenum">
              <a:rPr lang="en-AU" smtClean="0">
                <a:solidFill>
                  <a:srgbClr val="FFFFFF"/>
                </a:solidFill>
              </a:rPr>
              <a:pPr>
                <a:defRPr/>
              </a:pPr>
              <a:t>14</a:t>
            </a:fld>
            <a:endParaRPr lang="en-AU" sz="1400" dirty="0">
              <a:solidFill>
                <a:srgbClr val="1D1D60"/>
              </a:solidFill>
            </a:endParaRPr>
          </a:p>
        </p:txBody>
      </p:sp>
      <p:sp>
        <p:nvSpPr>
          <p:cNvPr id="5" name="Title 1"/>
          <p:cNvSpPr>
            <a:spLocks noGrp="1"/>
          </p:cNvSpPr>
          <p:nvPr>
            <p:ph type="title"/>
          </p:nvPr>
        </p:nvSpPr>
        <p:spPr>
          <a:xfrm>
            <a:off x="1835696" y="260648"/>
            <a:ext cx="7308304" cy="1152128"/>
          </a:xfrm>
        </p:spPr>
        <p:txBody>
          <a:bodyPr/>
          <a:lstStyle/>
          <a:p>
            <a:r>
              <a:rPr lang="en-US" kern="1200" dirty="0" smtClean="0">
                <a:solidFill>
                  <a:srgbClr val="FF8200"/>
                </a:solidFill>
                <a:latin typeface="Arial" panose="020B0604020202020204" pitchFamily="34" charset="0"/>
                <a:cs typeface="Arial" panose="020B0604020202020204" pitchFamily="34" charset="0"/>
              </a:rPr>
              <a:t>Legislation</a:t>
            </a:r>
            <a:endParaRPr lang="en-AU" kern="1200" dirty="0">
              <a:solidFill>
                <a:srgbClr val="FF8200"/>
              </a:solidFill>
              <a:latin typeface="Arial" panose="020B0604020202020204" pitchFamily="34" charset="0"/>
              <a:cs typeface="Arial" panose="020B0604020202020204" pitchFamily="34" charset="0"/>
            </a:endParaRPr>
          </a:p>
        </p:txBody>
      </p:sp>
      <p:sp>
        <p:nvSpPr>
          <p:cNvPr id="2" name="Rectangle 1"/>
          <p:cNvSpPr/>
          <p:nvPr/>
        </p:nvSpPr>
        <p:spPr>
          <a:xfrm>
            <a:off x="1763798" y="1630681"/>
            <a:ext cx="7272697" cy="4216539"/>
          </a:xfrm>
          <a:prstGeom prst="rect">
            <a:avLst/>
          </a:prstGeom>
        </p:spPr>
        <p:txBody>
          <a:bodyPr wrap="square">
            <a:spAutoFit/>
          </a:bodyPr>
          <a:lstStyle/>
          <a:p>
            <a:pPr>
              <a:spcBef>
                <a:spcPts val="600"/>
              </a:spcBef>
              <a:spcAft>
                <a:spcPts val="600"/>
              </a:spcAft>
            </a:pPr>
            <a:r>
              <a:rPr lang="en-US" sz="1800" b="1" dirty="0" smtClean="0">
                <a:solidFill>
                  <a:prstClr val="black"/>
                </a:solidFill>
              </a:rPr>
              <a:t>Schedule 22 - Matters to be included in emergency plan for a mine</a:t>
            </a:r>
            <a:endParaRPr lang="en-US" sz="1800" b="1" dirty="0">
              <a:solidFill>
                <a:prstClr val="black"/>
              </a:solidFill>
            </a:endParaRPr>
          </a:p>
          <a:p>
            <a:pPr>
              <a:spcBef>
                <a:spcPts val="600"/>
              </a:spcBef>
              <a:spcAft>
                <a:spcPts val="600"/>
              </a:spcAft>
            </a:pPr>
            <a:r>
              <a:rPr lang="en-US" sz="1800" dirty="0"/>
              <a:t>When developing an </a:t>
            </a:r>
            <a:r>
              <a:rPr lang="en-US" sz="1800" dirty="0" smtClean="0"/>
              <a:t>emergency </a:t>
            </a:r>
            <a:r>
              <a:rPr lang="en-US" sz="1800" dirty="0"/>
              <a:t>management plan, the following items listed in schedule 22 of the </a:t>
            </a:r>
            <a:r>
              <a:rPr lang="en-US" sz="1800" i="1" dirty="0" smtClean="0"/>
              <a:t>Work Health and Safety Regulations 2012</a:t>
            </a:r>
            <a:r>
              <a:rPr lang="en-US" sz="1800" dirty="0" smtClean="0"/>
              <a:t> (SA) </a:t>
            </a:r>
            <a:r>
              <a:rPr lang="en-US" sz="1800" dirty="0"/>
              <a:t>are required to be included</a:t>
            </a:r>
            <a:r>
              <a:rPr lang="en-US" sz="1800" dirty="0" smtClean="0"/>
              <a:t>:</a:t>
            </a:r>
          </a:p>
          <a:p>
            <a:pPr marL="342900" indent="-342900">
              <a:spcBef>
                <a:spcPts val="600"/>
              </a:spcBef>
              <a:spcAft>
                <a:spcPts val="600"/>
              </a:spcAft>
              <a:buClr>
                <a:srgbClr val="FF8200"/>
              </a:buClr>
              <a:buFont typeface="Wingdings" panose="05000000000000000000" pitchFamily="2" charset="2"/>
              <a:buChar char="§"/>
            </a:pPr>
            <a:r>
              <a:rPr lang="en-US" sz="1800" dirty="0">
                <a:solidFill>
                  <a:prstClr val="black"/>
                </a:solidFill>
              </a:rPr>
              <a:t>Site and hazard </a:t>
            </a:r>
            <a:r>
              <a:rPr lang="en-US" sz="1800" dirty="0" smtClean="0">
                <a:solidFill>
                  <a:prstClr val="black"/>
                </a:solidFill>
              </a:rPr>
              <a:t>detail</a:t>
            </a:r>
            <a:endParaRPr lang="en-US" sz="1800" dirty="0">
              <a:solidFill>
                <a:prstClr val="black"/>
              </a:solidFill>
            </a:endParaRPr>
          </a:p>
          <a:p>
            <a:pPr marL="342900" indent="-342900">
              <a:spcBef>
                <a:spcPts val="600"/>
              </a:spcBef>
              <a:spcAft>
                <a:spcPts val="600"/>
              </a:spcAft>
              <a:buClr>
                <a:srgbClr val="FF8200"/>
              </a:buClr>
              <a:buFont typeface="Wingdings" panose="05000000000000000000" pitchFamily="2" charset="2"/>
              <a:buChar char="§"/>
            </a:pPr>
            <a:r>
              <a:rPr lang="en-US" sz="1800" dirty="0">
                <a:solidFill>
                  <a:prstClr val="black"/>
                </a:solidFill>
              </a:rPr>
              <a:t>Command structure and site </a:t>
            </a:r>
            <a:r>
              <a:rPr lang="en-US" sz="1800" dirty="0" smtClean="0">
                <a:solidFill>
                  <a:prstClr val="black"/>
                </a:solidFill>
              </a:rPr>
              <a:t>personnel</a:t>
            </a:r>
            <a:endParaRPr lang="en-US" sz="1800" dirty="0">
              <a:solidFill>
                <a:prstClr val="black"/>
              </a:solidFill>
            </a:endParaRPr>
          </a:p>
          <a:p>
            <a:pPr marL="342900" indent="-342900">
              <a:spcBef>
                <a:spcPts val="600"/>
              </a:spcBef>
              <a:spcAft>
                <a:spcPts val="600"/>
              </a:spcAft>
              <a:buClr>
                <a:srgbClr val="FF8200"/>
              </a:buClr>
              <a:buFont typeface="Wingdings" panose="05000000000000000000" pitchFamily="2" charset="2"/>
              <a:buChar char="§"/>
            </a:pPr>
            <a:r>
              <a:rPr lang="en-US" sz="1800" dirty="0" smtClean="0">
                <a:solidFill>
                  <a:prstClr val="black"/>
                </a:solidFill>
              </a:rPr>
              <a:t>Notifications</a:t>
            </a:r>
            <a:endParaRPr lang="en-US" sz="1800" dirty="0">
              <a:solidFill>
                <a:prstClr val="black"/>
              </a:solidFill>
            </a:endParaRPr>
          </a:p>
          <a:p>
            <a:pPr marL="342900" indent="-342900">
              <a:spcBef>
                <a:spcPts val="600"/>
              </a:spcBef>
              <a:spcAft>
                <a:spcPts val="600"/>
              </a:spcAft>
              <a:buClr>
                <a:srgbClr val="FF8200"/>
              </a:buClr>
              <a:buFont typeface="Wingdings" panose="05000000000000000000" pitchFamily="2" charset="2"/>
              <a:buChar char="§"/>
            </a:pPr>
            <a:r>
              <a:rPr lang="en-US" sz="1800" dirty="0">
                <a:solidFill>
                  <a:prstClr val="black"/>
                </a:solidFill>
              </a:rPr>
              <a:t>Resources and </a:t>
            </a:r>
            <a:r>
              <a:rPr lang="en-US" sz="1800" dirty="0" smtClean="0">
                <a:solidFill>
                  <a:prstClr val="black"/>
                </a:solidFill>
              </a:rPr>
              <a:t>equipment</a:t>
            </a:r>
            <a:endParaRPr lang="en-US" sz="1800" dirty="0">
              <a:solidFill>
                <a:prstClr val="black"/>
              </a:solidFill>
            </a:endParaRPr>
          </a:p>
          <a:p>
            <a:pPr marL="342900" indent="-342900">
              <a:spcBef>
                <a:spcPts val="600"/>
              </a:spcBef>
              <a:spcAft>
                <a:spcPts val="600"/>
              </a:spcAft>
              <a:buClr>
                <a:srgbClr val="FF8200"/>
              </a:buClr>
              <a:buFont typeface="Wingdings" panose="05000000000000000000" pitchFamily="2" charset="2"/>
              <a:buChar char="§"/>
            </a:pPr>
            <a:r>
              <a:rPr lang="en-US" sz="1800" dirty="0" smtClean="0">
                <a:solidFill>
                  <a:prstClr val="black"/>
                </a:solidFill>
              </a:rPr>
              <a:t>Procedures.</a:t>
            </a:r>
            <a:endParaRPr lang="en-US" sz="1800" dirty="0">
              <a:solidFill>
                <a:prstClr val="black"/>
              </a:solidFill>
            </a:endParaRPr>
          </a:p>
          <a:p>
            <a:pPr>
              <a:spcBef>
                <a:spcPts val="600"/>
              </a:spcBef>
              <a:spcAft>
                <a:spcPts val="600"/>
              </a:spcAft>
            </a:pPr>
            <a:endParaRPr lang="en-US" sz="1800" dirty="0"/>
          </a:p>
        </p:txBody>
      </p:sp>
    </p:spTree>
    <p:extLst>
      <p:ext uri="{BB962C8B-B14F-4D97-AF65-F5344CB8AC3E}">
        <p14:creationId xmlns:p14="http://schemas.microsoft.com/office/powerpoint/2010/main" val="35814944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65DB8DF4-6AFD-4037-92D2-C390D3177DD7}" type="slidenum">
              <a:rPr lang="en-AU" smtClean="0">
                <a:solidFill>
                  <a:srgbClr val="FFFFFF"/>
                </a:solidFill>
              </a:rPr>
              <a:pPr>
                <a:defRPr/>
              </a:pPr>
              <a:t>15</a:t>
            </a:fld>
            <a:endParaRPr lang="en-AU" sz="1400" dirty="0">
              <a:solidFill>
                <a:srgbClr val="1D1D60"/>
              </a:solidFill>
            </a:endParaRPr>
          </a:p>
        </p:txBody>
      </p:sp>
      <p:sp>
        <p:nvSpPr>
          <p:cNvPr id="5" name="Title 1"/>
          <p:cNvSpPr>
            <a:spLocks noGrp="1"/>
          </p:cNvSpPr>
          <p:nvPr>
            <p:ph type="title"/>
          </p:nvPr>
        </p:nvSpPr>
        <p:spPr>
          <a:xfrm>
            <a:off x="1835696" y="260648"/>
            <a:ext cx="7308304" cy="1152128"/>
          </a:xfrm>
        </p:spPr>
        <p:txBody>
          <a:bodyPr/>
          <a:lstStyle/>
          <a:p>
            <a:r>
              <a:rPr lang="en-US" kern="1200" dirty="0" smtClean="0">
                <a:solidFill>
                  <a:srgbClr val="FF8200"/>
                </a:solidFill>
                <a:latin typeface="Arial" panose="020B0604020202020204" pitchFamily="34" charset="0"/>
                <a:cs typeface="Arial" panose="020B0604020202020204" pitchFamily="34" charset="0"/>
              </a:rPr>
              <a:t>Legislation</a:t>
            </a:r>
            <a:endParaRPr lang="en-AU" kern="1200" dirty="0">
              <a:solidFill>
                <a:srgbClr val="FF8200"/>
              </a:solidFill>
              <a:latin typeface="Arial" panose="020B0604020202020204" pitchFamily="34" charset="0"/>
              <a:cs typeface="Arial" panose="020B0604020202020204" pitchFamily="34" charset="0"/>
            </a:endParaRPr>
          </a:p>
        </p:txBody>
      </p:sp>
      <p:sp>
        <p:nvSpPr>
          <p:cNvPr id="2" name="Rectangle 1"/>
          <p:cNvSpPr/>
          <p:nvPr/>
        </p:nvSpPr>
        <p:spPr>
          <a:xfrm>
            <a:off x="1763798" y="1630681"/>
            <a:ext cx="7272697" cy="2062103"/>
          </a:xfrm>
          <a:prstGeom prst="rect">
            <a:avLst/>
          </a:prstGeom>
        </p:spPr>
        <p:txBody>
          <a:bodyPr wrap="square">
            <a:spAutoFit/>
          </a:bodyPr>
          <a:lstStyle/>
          <a:p>
            <a:pPr>
              <a:spcBef>
                <a:spcPts val="600"/>
              </a:spcBef>
              <a:spcAft>
                <a:spcPts val="600"/>
              </a:spcAft>
            </a:pPr>
            <a:r>
              <a:rPr lang="en-US" sz="1800" dirty="0" smtClean="0">
                <a:solidFill>
                  <a:prstClr val="black"/>
                </a:solidFill>
              </a:rPr>
              <a:t>The </a:t>
            </a:r>
            <a:r>
              <a:rPr lang="en-US" sz="1800" dirty="0">
                <a:solidFill>
                  <a:prstClr val="black"/>
                </a:solidFill>
              </a:rPr>
              <a:t>mine operator of a mine that is also a major hazard facility </a:t>
            </a:r>
            <a:r>
              <a:rPr lang="en-US" sz="1800" dirty="0" smtClean="0">
                <a:solidFill>
                  <a:prstClr val="black"/>
                </a:solidFill>
              </a:rPr>
              <a:t>(MHF) is </a:t>
            </a:r>
            <a:r>
              <a:rPr lang="en-US" sz="1800" dirty="0">
                <a:solidFill>
                  <a:prstClr val="black"/>
                </a:solidFill>
              </a:rPr>
              <a:t>not required to prepare an emergency plan under </a:t>
            </a:r>
            <a:r>
              <a:rPr lang="en-US" sz="1800" dirty="0" smtClean="0">
                <a:solidFill>
                  <a:prstClr val="black"/>
                </a:solidFill>
              </a:rPr>
              <a:t>Regulation 557 if</a:t>
            </a:r>
            <a:r>
              <a:rPr lang="en-US" sz="1800" dirty="0">
                <a:solidFill>
                  <a:prstClr val="black"/>
                </a:solidFill>
              </a:rPr>
              <a:t>:</a:t>
            </a:r>
          </a:p>
          <a:p>
            <a:pPr marL="342900" indent="-342900">
              <a:spcBef>
                <a:spcPts val="600"/>
              </a:spcBef>
              <a:spcAft>
                <a:spcPts val="600"/>
              </a:spcAft>
              <a:buClr>
                <a:srgbClr val="FF8200"/>
              </a:buClr>
              <a:buFont typeface="Wingdings" panose="05000000000000000000" pitchFamily="2" charset="2"/>
              <a:buChar char="§"/>
            </a:pPr>
            <a:r>
              <a:rPr lang="en-US" sz="1800" dirty="0">
                <a:solidFill>
                  <a:prstClr val="black"/>
                </a:solidFill>
              </a:rPr>
              <a:t>the mine operator has already prepared an emergency plan for the </a:t>
            </a:r>
            <a:r>
              <a:rPr lang="en-US" sz="1800" dirty="0" smtClean="0">
                <a:solidFill>
                  <a:prstClr val="black"/>
                </a:solidFill>
              </a:rPr>
              <a:t>facility; </a:t>
            </a:r>
            <a:r>
              <a:rPr lang="en-US" sz="1800" dirty="0">
                <a:solidFill>
                  <a:prstClr val="black"/>
                </a:solidFill>
              </a:rPr>
              <a:t>and</a:t>
            </a:r>
          </a:p>
          <a:p>
            <a:pPr marL="342900" indent="-342900">
              <a:spcBef>
                <a:spcPts val="600"/>
              </a:spcBef>
              <a:spcAft>
                <a:spcPts val="600"/>
              </a:spcAft>
              <a:buClr>
                <a:srgbClr val="FF8200"/>
              </a:buClr>
              <a:buFont typeface="Wingdings" panose="05000000000000000000" pitchFamily="2" charset="2"/>
              <a:buChar char="§"/>
            </a:pPr>
            <a:r>
              <a:rPr lang="en-US" sz="1800" dirty="0">
                <a:solidFill>
                  <a:prstClr val="black"/>
                </a:solidFill>
              </a:rPr>
              <a:t>the emergency plan addresses all matters under </a:t>
            </a:r>
            <a:r>
              <a:rPr lang="en-US" sz="1800" dirty="0" smtClean="0">
                <a:solidFill>
                  <a:prstClr val="black"/>
                </a:solidFill>
              </a:rPr>
              <a:t>Regulation 557 </a:t>
            </a:r>
            <a:r>
              <a:rPr lang="en-US" sz="1800" dirty="0">
                <a:solidFill>
                  <a:prstClr val="black"/>
                </a:solidFill>
              </a:rPr>
              <a:t>and Schedule 16</a:t>
            </a:r>
            <a:r>
              <a:rPr lang="en-US" sz="1800" dirty="0" smtClean="0">
                <a:solidFill>
                  <a:prstClr val="black"/>
                </a:solidFill>
              </a:rPr>
              <a:t>.</a:t>
            </a:r>
            <a:endParaRPr lang="en-US" sz="1800" dirty="0">
              <a:solidFill>
                <a:prstClr val="black"/>
              </a:solidFill>
            </a:endParaRPr>
          </a:p>
        </p:txBody>
      </p:sp>
    </p:spTree>
    <p:extLst>
      <p:ext uri="{BB962C8B-B14F-4D97-AF65-F5344CB8AC3E}">
        <p14:creationId xmlns:p14="http://schemas.microsoft.com/office/powerpoint/2010/main" val="1015160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65DB8DF4-6AFD-4037-92D2-C390D3177DD7}" type="slidenum">
              <a:rPr lang="en-AU" smtClean="0">
                <a:solidFill>
                  <a:srgbClr val="FFFFFF"/>
                </a:solidFill>
              </a:rPr>
              <a:pPr>
                <a:defRPr/>
              </a:pPr>
              <a:t>16</a:t>
            </a:fld>
            <a:endParaRPr lang="en-AU" sz="1400" dirty="0">
              <a:solidFill>
                <a:srgbClr val="1D1D60"/>
              </a:solidFill>
            </a:endParaRPr>
          </a:p>
        </p:txBody>
      </p:sp>
      <p:sp>
        <p:nvSpPr>
          <p:cNvPr id="5" name="Title 1"/>
          <p:cNvSpPr>
            <a:spLocks noGrp="1"/>
          </p:cNvSpPr>
          <p:nvPr>
            <p:ph type="title"/>
          </p:nvPr>
        </p:nvSpPr>
        <p:spPr>
          <a:xfrm>
            <a:off x="1835696" y="260648"/>
            <a:ext cx="7308304" cy="1152128"/>
          </a:xfrm>
        </p:spPr>
        <p:txBody>
          <a:bodyPr/>
          <a:lstStyle/>
          <a:p>
            <a:r>
              <a:rPr lang="en-US" kern="1200" dirty="0" smtClean="0">
                <a:solidFill>
                  <a:srgbClr val="FF8200"/>
                </a:solidFill>
                <a:latin typeface="Arial" panose="020B0604020202020204" pitchFamily="34" charset="0"/>
                <a:cs typeface="Arial" panose="020B0604020202020204" pitchFamily="34" charset="0"/>
              </a:rPr>
              <a:t>Legislation</a:t>
            </a:r>
            <a:endParaRPr lang="en-AU" kern="1200" dirty="0">
              <a:solidFill>
                <a:srgbClr val="FF8200"/>
              </a:solidFill>
              <a:latin typeface="Arial" panose="020B0604020202020204" pitchFamily="34" charset="0"/>
              <a:cs typeface="Arial" panose="020B0604020202020204" pitchFamily="34" charset="0"/>
            </a:endParaRPr>
          </a:p>
        </p:txBody>
      </p:sp>
      <p:sp>
        <p:nvSpPr>
          <p:cNvPr id="2" name="Rectangle 1"/>
          <p:cNvSpPr/>
          <p:nvPr/>
        </p:nvSpPr>
        <p:spPr>
          <a:xfrm>
            <a:off x="1763798" y="1630681"/>
            <a:ext cx="7272697" cy="3477875"/>
          </a:xfrm>
          <a:prstGeom prst="rect">
            <a:avLst/>
          </a:prstGeom>
        </p:spPr>
        <p:txBody>
          <a:bodyPr wrap="square">
            <a:spAutoFit/>
          </a:bodyPr>
          <a:lstStyle/>
          <a:p>
            <a:pPr>
              <a:spcBef>
                <a:spcPts val="600"/>
              </a:spcBef>
              <a:spcAft>
                <a:spcPts val="600"/>
              </a:spcAft>
            </a:pPr>
            <a:r>
              <a:rPr lang="en-US" sz="1800" b="1" dirty="0" smtClean="0"/>
              <a:t>Regulation 665 - Consultation </a:t>
            </a:r>
            <a:r>
              <a:rPr lang="en-US" sz="1800" b="1" dirty="0"/>
              <a:t>in preparation of emergency plan</a:t>
            </a:r>
          </a:p>
          <a:p>
            <a:pPr>
              <a:spcBef>
                <a:spcPts val="600"/>
              </a:spcBef>
              <a:spcAft>
                <a:spcPts val="600"/>
              </a:spcAft>
            </a:pPr>
            <a:r>
              <a:rPr lang="en-US" sz="1800" dirty="0">
                <a:solidFill>
                  <a:prstClr val="black"/>
                </a:solidFill>
              </a:rPr>
              <a:t>In preparing an emergency plan, the mine operator must consult with:</a:t>
            </a:r>
          </a:p>
          <a:p>
            <a:pPr marL="342900" indent="-342900">
              <a:spcBef>
                <a:spcPts val="600"/>
              </a:spcBef>
              <a:spcAft>
                <a:spcPts val="600"/>
              </a:spcAft>
              <a:buClr>
                <a:srgbClr val="FF8200"/>
              </a:buClr>
              <a:buFont typeface="Wingdings" panose="05000000000000000000" pitchFamily="2" charset="2"/>
              <a:buChar char="§"/>
            </a:pPr>
            <a:r>
              <a:rPr lang="en-US" sz="1800" dirty="0">
                <a:solidFill>
                  <a:prstClr val="black"/>
                </a:solidFill>
              </a:rPr>
              <a:t>the primary emergency services with responsibility for the </a:t>
            </a:r>
            <a:r>
              <a:rPr lang="en-US" sz="1800" dirty="0" smtClean="0">
                <a:solidFill>
                  <a:prstClr val="black"/>
                </a:solidFill>
              </a:rPr>
              <a:t>area</a:t>
            </a:r>
            <a:r>
              <a:rPr lang="en-US" sz="1800" dirty="0" smtClean="0"/>
              <a:t>;</a:t>
            </a:r>
            <a:r>
              <a:rPr lang="en-US" sz="1800" dirty="0" smtClean="0">
                <a:solidFill>
                  <a:srgbClr val="FF0000"/>
                </a:solidFill>
              </a:rPr>
              <a:t> </a:t>
            </a:r>
            <a:r>
              <a:rPr lang="en-US" sz="1800" dirty="0" smtClean="0"/>
              <a:t>and</a:t>
            </a:r>
          </a:p>
          <a:p>
            <a:pPr marL="342900" indent="-342900">
              <a:spcBef>
                <a:spcPts val="600"/>
              </a:spcBef>
              <a:spcAft>
                <a:spcPts val="600"/>
              </a:spcAft>
              <a:buClr>
                <a:srgbClr val="FF8200"/>
              </a:buClr>
              <a:buFont typeface="Wingdings" panose="05000000000000000000" pitchFamily="2" charset="2"/>
              <a:buChar char="§"/>
            </a:pPr>
            <a:r>
              <a:rPr lang="en-US" sz="1800" dirty="0" smtClean="0"/>
              <a:t>any </a:t>
            </a:r>
            <a:r>
              <a:rPr lang="en-US" sz="1800" dirty="0"/>
              <a:t>other emergency service organisation, including any mines rescue </a:t>
            </a:r>
            <a:r>
              <a:rPr lang="en-US" sz="1800" dirty="0" smtClean="0"/>
              <a:t>organisation required </a:t>
            </a:r>
            <a:r>
              <a:rPr lang="en-US" sz="1800" dirty="0"/>
              <a:t>to participate in implementing the emergency </a:t>
            </a:r>
            <a:r>
              <a:rPr lang="en-US" sz="1800" dirty="0" smtClean="0"/>
              <a:t>plan; and </a:t>
            </a:r>
          </a:p>
          <a:p>
            <a:pPr marL="342900" lvl="0" indent="-342900">
              <a:spcBef>
                <a:spcPts val="600"/>
              </a:spcBef>
              <a:spcAft>
                <a:spcPts val="600"/>
              </a:spcAft>
              <a:buClr>
                <a:srgbClr val="FF8200"/>
              </a:buClr>
              <a:buFont typeface="Wingdings" panose="05000000000000000000" pitchFamily="2" charset="2"/>
              <a:buChar char="§"/>
            </a:pPr>
            <a:r>
              <a:rPr lang="en-US" sz="1800" dirty="0" smtClean="0"/>
              <a:t>the </a:t>
            </a:r>
            <a:r>
              <a:rPr lang="en-US" sz="1800" dirty="0"/>
              <a:t>local </a:t>
            </a:r>
            <a:r>
              <a:rPr lang="en-US" sz="1800" dirty="0" smtClean="0"/>
              <a:t>authority about principal </a:t>
            </a:r>
            <a:r>
              <a:rPr lang="en-US" sz="1800" dirty="0"/>
              <a:t>mining hazards that may cause or contribute to an incident that may adversely affect the health and safety of persons in the area </a:t>
            </a:r>
            <a:r>
              <a:rPr lang="en-US" sz="1800" dirty="0" smtClean="0"/>
              <a:t>surrounding; and</a:t>
            </a:r>
            <a:endParaRPr lang="en-US" sz="1800" dirty="0"/>
          </a:p>
        </p:txBody>
      </p:sp>
    </p:spTree>
    <p:extLst>
      <p:ext uri="{BB962C8B-B14F-4D97-AF65-F5344CB8AC3E}">
        <p14:creationId xmlns:p14="http://schemas.microsoft.com/office/powerpoint/2010/main" val="34635698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65DB8DF4-6AFD-4037-92D2-C390D3177DD7}" type="slidenum">
              <a:rPr lang="en-AU" smtClean="0">
                <a:solidFill>
                  <a:srgbClr val="FFFFFF"/>
                </a:solidFill>
              </a:rPr>
              <a:pPr>
                <a:defRPr/>
              </a:pPr>
              <a:t>17</a:t>
            </a:fld>
            <a:endParaRPr lang="en-AU" sz="1400" dirty="0">
              <a:solidFill>
                <a:srgbClr val="1D1D60"/>
              </a:solidFill>
            </a:endParaRPr>
          </a:p>
        </p:txBody>
      </p:sp>
      <p:sp>
        <p:nvSpPr>
          <p:cNvPr id="5" name="Title 1"/>
          <p:cNvSpPr>
            <a:spLocks noGrp="1"/>
          </p:cNvSpPr>
          <p:nvPr>
            <p:ph type="title"/>
          </p:nvPr>
        </p:nvSpPr>
        <p:spPr>
          <a:xfrm>
            <a:off x="1835696" y="260648"/>
            <a:ext cx="7308304" cy="1152128"/>
          </a:xfrm>
        </p:spPr>
        <p:txBody>
          <a:bodyPr/>
          <a:lstStyle/>
          <a:p>
            <a:r>
              <a:rPr lang="en-US" kern="1200" dirty="0" smtClean="0">
                <a:solidFill>
                  <a:srgbClr val="FF8200"/>
                </a:solidFill>
                <a:latin typeface="Arial" panose="020B0604020202020204" pitchFamily="34" charset="0"/>
                <a:cs typeface="Arial" panose="020B0604020202020204" pitchFamily="34" charset="0"/>
              </a:rPr>
              <a:t>Legislation</a:t>
            </a:r>
            <a:endParaRPr lang="en-AU" kern="1200" dirty="0">
              <a:solidFill>
                <a:srgbClr val="FF8200"/>
              </a:solidFill>
              <a:latin typeface="Arial" panose="020B0604020202020204" pitchFamily="34" charset="0"/>
              <a:cs typeface="Arial" panose="020B0604020202020204" pitchFamily="34" charset="0"/>
            </a:endParaRPr>
          </a:p>
        </p:txBody>
      </p:sp>
      <p:sp>
        <p:nvSpPr>
          <p:cNvPr id="2" name="Rectangle 1"/>
          <p:cNvSpPr/>
          <p:nvPr/>
        </p:nvSpPr>
        <p:spPr>
          <a:xfrm>
            <a:off x="1763798" y="1630681"/>
            <a:ext cx="7272697" cy="3754874"/>
          </a:xfrm>
          <a:prstGeom prst="rect">
            <a:avLst/>
          </a:prstGeom>
        </p:spPr>
        <p:txBody>
          <a:bodyPr wrap="square">
            <a:spAutoFit/>
          </a:bodyPr>
          <a:lstStyle/>
          <a:p>
            <a:pPr>
              <a:spcBef>
                <a:spcPts val="600"/>
              </a:spcBef>
              <a:spcAft>
                <a:spcPts val="600"/>
              </a:spcAft>
            </a:pPr>
            <a:r>
              <a:rPr lang="en-US" sz="1800" dirty="0" smtClean="0">
                <a:solidFill>
                  <a:prstClr val="black"/>
                </a:solidFill>
              </a:rPr>
              <a:t>Consultation in </a:t>
            </a:r>
            <a:r>
              <a:rPr lang="en-US" sz="1800" dirty="0">
                <a:solidFill>
                  <a:prstClr val="black"/>
                </a:solidFill>
              </a:rPr>
              <a:t>preparing an emergency </a:t>
            </a:r>
            <a:r>
              <a:rPr lang="en-US" sz="1800" dirty="0" smtClean="0">
                <a:solidFill>
                  <a:prstClr val="black"/>
                </a:solidFill>
              </a:rPr>
              <a:t>plan continued</a:t>
            </a:r>
            <a:endParaRPr lang="en-US" sz="1800" dirty="0">
              <a:solidFill>
                <a:prstClr val="black"/>
              </a:solidFill>
            </a:endParaRPr>
          </a:p>
          <a:p>
            <a:pPr marL="342900" lvl="0" indent="-342900">
              <a:spcBef>
                <a:spcPts val="600"/>
              </a:spcBef>
              <a:spcAft>
                <a:spcPts val="600"/>
              </a:spcAft>
              <a:buClr>
                <a:srgbClr val="FF8200"/>
              </a:buClr>
              <a:buFont typeface="Wingdings" panose="05000000000000000000" pitchFamily="2" charset="2"/>
              <a:buChar char="§"/>
            </a:pPr>
            <a:r>
              <a:rPr lang="en-US" sz="1800" dirty="0" smtClean="0">
                <a:solidFill>
                  <a:prstClr val="black"/>
                </a:solidFill>
              </a:rPr>
              <a:t>the </a:t>
            </a:r>
            <a:r>
              <a:rPr lang="en-US" sz="1800" dirty="0">
                <a:solidFill>
                  <a:prstClr val="black"/>
                </a:solidFill>
              </a:rPr>
              <a:t>local authority in relation to the off-site health and safety consequences of a major incident </a:t>
            </a:r>
            <a:r>
              <a:rPr lang="en-US" sz="1800" dirty="0" smtClean="0">
                <a:solidFill>
                  <a:prstClr val="black"/>
                </a:solidFill>
              </a:rPr>
              <a:t>occurring if </a:t>
            </a:r>
            <a:r>
              <a:rPr lang="en-US" sz="1800" dirty="0">
                <a:solidFill>
                  <a:prstClr val="black"/>
                </a:solidFill>
              </a:rPr>
              <a:t>the mine is a </a:t>
            </a:r>
            <a:r>
              <a:rPr lang="en-US" sz="1800" dirty="0" smtClean="0">
                <a:solidFill>
                  <a:prstClr val="black"/>
                </a:solidFill>
              </a:rPr>
              <a:t>major hazard facility.</a:t>
            </a:r>
          </a:p>
          <a:p>
            <a:pPr lvl="0">
              <a:spcBef>
                <a:spcPts val="600"/>
              </a:spcBef>
              <a:spcAft>
                <a:spcPts val="600"/>
              </a:spcAft>
              <a:buClr>
                <a:srgbClr val="FF8200"/>
              </a:buClr>
            </a:pPr>
            <a:r>
              <a:rPr lang="en-US" sz="1800" b="1" dirty="0" smtClean="0">
                <a:solidFill>
                  <a:prstClr val="black"/>
                </a:solidFill>
              </a:rPr>
              <a:t>Note: </a:t>
            </a:r>
            <a:r>
              <a:rPr lang="en-US" sz="1800" dirty="0" smtClean="0">
                <a:solidFill>
                  <a:prstClr val="black"/>
                </a:solidFill>
              </a:rPr>
              <a:t>A </a:t>
            </a:r>
            <a:r>
              <a:rPr lang="en-US" sz="1800" dirty="0">
                <a:solidFill>
                  <a:prstClr val="black"/>
                </a:solidFill>
              </a:rPr>
              <a:t>mine operator who has on-site emergency resources and capability or access to off-site emergency resources and capability that are sufficient to address all aspects of emergency response at the mine, are </a:t>
            </a:r>
            <a:r>
              <a:rPr lang="en-US" sz="1800" dirty="0" smtClean="0">
                <a:solidFill>
                  <a:prstClr val="black"/>
                </a:solidFill>
              </a:rPr>
              <a:t>not </a:t>
            </a:r>
            <a:r>
              <a:rPr lang="en-US" sz="1800" dirty="0">
                <a:solidFill>
                  <a:prstClr val="black"/>
                </a:solidFill>
              </a:rPr>
              <a:t>required to </a:t>
            </a:r>
            <a:r>
              <a:rPr lang="en-US" sz="1800" dirty="0" smtClean="0">
                <a:solidFill>
                  <a:prstClr val="black"/>
                </a:solidFill>
              </a:rPr>
              <a:t>consult with </a:t>
            </a:r>
            <a:r>
              <a:rPr lang="en-US" sz="1800" dirty="0">
                <a:solidFill>
                  <a:prstClr val="black"/>
                </a:solidFill>
              </a:rPr>
              <a:t>the primary emergency services with responsibility for the area.</a:t>
            </a:r>
          </a:p>
          <a:p>
            <a:pPr lvl="0">
              <a:spcBef>
                <a:spcPts val="600"/>
              </a:spcBef>
              <a:spcAft>
                <a:spcPts val="600"/>
              </a:spcAft>
            </a:pPr>
            <a:endParaRPr lang="en-US" sz="1800" dirty="0">
              <a:solidFill>
                <a:prstClr val="black"/>
              </a:solidFill>
            </a:endParaRPr>
          </a:p>
          <a:p>
            <a:pPr marL="342900" indent="-342900">
              <a:spcBef>
                <a:spcPts val="600"/>
              </a:spcBef>
              <a:spcAft>
                <a:spcPts val="600"/>
              </a:spcAft>
              <a:buFont typeface="Arial" panose="020B0604020202020204" pitchFamily="34" charset="0"/>
              <a:buChar char="•"/>
            </a:pPr>
            <a:endParaRPr lang="en-US" sz="1800" dirty="0" smtClean="0">
              <a:solidFill>
                <a:prstClr val="black"/>
              </a:solidFill>
            </a:endParaRPr>
          </a:p>
        </p:txBody>
      </p:sp>
      <p:pic>
        <p:nvPicPr>
          <p:cNvPr id="2050" name="Picture 2" descr="C:\Users\McIneE01\Desktop\imagesDHDFGI5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4653136"/>
            <a:ext cx="3744416" cy="2103886"/>
          </a:xfrm>
          <a:prstGeom prst="rect">
            <a:avLst/>
          </a:prstGeom>
          <a:noFill/>
          <a:ln w="28575">
            <a:solidFill>
              <a:srgbClr val="FF82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78018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65DB8DF4-6AFD-4037-92D2-C390D3177DD7}" type="slidenum">
              <a:rPr lang="en-AU" smtClean="0">
                <a:solidFill>
                  <a:srgbClr val="FFFFFF"/>
                </a:solidFill>
              </a:rPr>
              <a:pPr>
                <a:defRPr/>
              </a:pPr>
              <a:t>18</a:t>
            </a:fld>
            <a:endParaRPr lang="en-AU" sz="1400" dirty="0">
              <a:solidFill>
                <a:srgbClr val="1D1D60"/>
              </a:solidFill>
            </a:endParaRPr>
          </a:p>
        </p:txBody>
      </p:sp>
      <p:sp>
        <p:nvSpPr>
          <p:cNvPr id="5" name="Title 1"/>
          <p:cNvSpPr>
            <a:spLocks noGrp="1"/>
          </p:cNvSpPr>
          <p:nvPr>
            <p:ph type="title"/>
          </p:nvPr>
        </p:nvSpPr>
        <p:spPr>
          <a:xfrm>
            <a:off x="1835696" y="260648"/>
            <a:ext cx="7308304" cy="1152128"/>
          </a:xfrm>
        </p:spPr>
        <p:txBody>
          <a:bodyPr/>
          <a:lstStyle/>
          <a:p>
            <a:r>
              <a:rPr lang="en-US" kern="1200" dirty="0" smtClean="0">
                <a:solidFill>
                  <a:srgbClr val="FF8200"/>
                </a:solidFill>
                <a:latin typeface="Arial" panose="020B0604020202020204" pitchFamily="34" charset="0"/>
                <a:cs typeface="Arial" panose="020B0604020202020204" pitchFamily="34" charset="0"/>
              </a:rPr>
              <a:t>Legislation</a:t>
            </a:r>
            <a:endParaRPr lang="en-AU" kern="1200" dirty="0">
              <a:solidFill>
                <a:srgbClr val="FF8200"/>
              </a:solidFill>
              <a:latin typeface="Arial" panose="020B0604020202020204" pitchFamily="34" charset="0"/>
              <a:cs typeface="Arial" panose="020B0604020202020204" pitchFamily="34" charset="0"/>
            </a:endParaRPr>
          </a:p>
        </p:txBody>
      </p:sp>
      <p:sp>
        <p:nvSpPr>
          <p:cNvPr id="2" name="Rectangle 1"/>
          <p:cNvSpPr/>
          <p:nvPr/>
        </p:nvSpPr>
        <p:spPr>
          <a:xfrm>
            <a:off x="1763798" y="1630681"/>
            <a:ext cx="7272697" cy="3754874"/>
          </a:xfrm>
          <a:prstGeom prst="rect">
            <a:avLst/>
          </a:prstGeom>
        </p:spPr>
        <p:txBody>
          <a:bodyPr wrap="square">
            <a:spAutoFit/>
          </a:bodyPr>
          <a:lstStyle/>
          <a:p>
            <a:pPr>
              <a:spcBef>
                <a:spcPts val="600"/>
              </a:spcBef>
              <a:spcAft>
                <a:spcPts val="600"/>
              </a:spcAft>
            </a:pPr>
            <a:r>
              <a:rPr lang="en-US" sz="1800" dirty="0">
                <a:solidFill>
                  <a:prstClr val="black"/>
                </a:solidFill>
              </a:rPr>
              <a:t>Consultation in preparing an emergency plan </a:t>
            </a:r>
            <a:r>
              <a:rPr lang="en-US" sz="1800" dirty="0" smtClean="0">
                <a:solidFill>
                  <a:prstClr val="black"/>
                </a:solidFill>
              </a:rPr>
              <a:t>continued</a:t>
            </a:r>
            <a:endParaRPr lang="en-US" sz="1800" dirty="0">
              <a:solidFill>
                <a:prstClr val="black"/>
              </a:solidFill>
            </a:endParaRPr>
          </a:p>
          <a:p>
            <a:pPr>
              <a:spcBef>
                <a:spcPts val="600"/>
              </a:spcBef>
              <a:spcAft>
                <a:spcPts val="600"/>
              </a:spcAft>
            </a:pPr>
            <a:r>
              <a:rPr lang="en-US" sz="1800" dirty="0" smtClean="0">
                <a:solidFill>
                  <a:prstClr val="black"/>
                </a:solidFill>
              </a:rPr>
              <a:t>The </a:t>
            </a:r>
            <a:r>
              <a:rPr lang="en-US" sz="1800" dirty="0">
                <a:solidFill>
                  <a:prstClr val="black"/>
                </a:solidFill>
              </a:rPr>
              <a:t>mine operator must ensure that the emergency plan addresses any recommendation made by the emergency service organisations consulted in relation to:</a:t>
            </a:r>
          </a:p>
          <a:p>
            <a:pPr marL="342900" indent="-342900">
              <a:spcBef>
                <a:spcPts val="600"/>
              </a:spcBef>
              <a:spcAft>
                <a:spcPts val="600"/>
              </a:spcAft>
              <a:buClr>
                <a:srgbClr val="FF8200"/>
              </a:buClr>
              <a:buFont typeface="Wingdings" panose="05000000000000000000" pitchFamily="2" charset="2"/>
              <a:buChar char="§"/>
            </a:pPr>
            <a:r>
              <a:rPr lang="en-US" sz="1800" dirty="0">
                <a:solidFill>
                  <a:prstClr val="black"/>
                </a:solidFill>
              </a:rPr>
              <a:t>the testing of the emergency plan, </a:t>
            </a:r>
            <a:r>
              <a:rPr lang="en-US" sz="1800" dirty="0" smtClean="0">
                <a:solidFill>
                  <a:prstClr val="black"/>
                </a:solidFill>
              </a:rPr>
              <a:t>including </a:t>
            </a:r>
            <a:r>
              <a:rPr lang="en-US" sz="1800" dirty="0">
                <a:solidFill>
                  <a:prstClr val="black"/>
                </a:solidFill>
              </a:rPr>
              <a:t>the way in which it will be tested, </a:t>
            </a:r>
            <a:r>
              <a:rPr lang="en-US" sz="1800" dirty="0" smtClean="0">
                <a:solidFill>
                  <a:prstClr val="black"/>
                </a:solidFill>
              </a:rPr>
              <a:t>the </a:t>
            </a:r>
            <a:r>
              <a:rPr lang="en-US" sz="1800" dirty="0">
                <a:solidFill>
                  <a:prstClr val="black"/>
                </a:solidFill>
              </a:rPr>
              <a:t>frequency of </a:t>
            </a:r>
            <a:r>
              <a:rPr lang="en-US" sz="1800" dirty="0" smtClean="0">
                <a:solidFill>
                  <a:prstClr val="black"/>
                </a:solidFill>
              </a:rPr>
              <a:t>testing and whether </a:t>
            </a:r>
            <a:r>
              <a:rPr lang="en-US" sz="1800" dirty="0">
                <a:solidFill>
                  <a:prstClr val="black"/>
                </a:solidFill>
              </a:rPr>
              <a:t>or not the emergency service organisations will participate in the </a:t>
            </a:r>
            <a:r>
              <a:rPr lang="en-US" sz="1800" dirty="0" smtClean="0">
                <a:solidFill>
                  <a:prstClr val="black"/>
                </a:solidFill>
              </a:rPr>
              <a:t>testing; and</a:t>
            </a:r>
          </a:p>
          <a:p>
            <a:pPr marL="342900" lvl="1" indent="-342900">
              <a:spcBef>
                <a:spcPts val="600"/>
              </a:spcBef>
              <a:spcAft>
                <a:spcPts val="600"/>
              </a:spcAft>
              <a:buClr>
                <a:srgbClr val="FF8200"/>
              </a:buClr>
              <a:buFont typeface="Wingdings" panose="05000000000000000000" pitchFamily="2" charset="2"/>
              <a:buChar char="§"/>
            </a:pPr>
            <a:r>
              <a:rPr lang="en-US" sz="1800" dirty="0">
                <a:solidFill>
                  <a:prstClr val="black"/>
                </a:solidFill>
              </a:rPr>
              <a:t>what incidents or events at the mine should be notified to the emergency service organisations.</a:t>
            </a:r>
          </a:p>
          <a:p>
            <a:pPr>
              <a:spcBef>
                <a:spcPts val="600"/>
              </a:spcBef>
              <a:spcAft>
                <a:spcPts val="600"/>
              </a:spcAft>
            </a:pPr>
            <a:r>
              <a:rPr lang="en-US" sz="1800" dirty="0">
                <a:solidFill>
                  <a:prstClr val="black"/>
                </a:solidFill>
              </a:rPr>
              <a:t>The mine operator must have regard to any other recommendation or advice given by a person during consultation</a:t>
            </a:r>
            <a:r>
              <a:rPr lang="en-US" sz="1800" dirty="0" smtClean="0">
                <a:solidFill>
                  <a:prstClr val="black"/>
                </a:solidFill>
              </a:rPr>
              <a:t>.</a:t>
            </a:r>
            <a:endParaRPr lang="en-US" sz="1800" dirty="0">
              <a:solidFill>
                <a:prstClr val="black"/>
              </a:solidFill>
            </a:endParaRPr>
          </a:p>
        </p:txBody>
      </p:sp>
    </p:spTree>
    <p:extLst>
      <p:ext uri="{BB962C8B-B14F-4D97-AF65-F5344CB8AC3E}">
        <p14:creationId xmlns:p14="http://schemas.microsoft.com/office/powerpoint/2010/main" val="14584956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65DB8DF4-6AFD-4037-92D2-C390D3177DD7}" type="slidenum">
              <a:rPr lang="en-AU" smtClean="0">
                <a:solidFill>
                  <a:srgbClr val="FFFFFF"/>
                </a:solidFill>
              </a:rPr>
              <a:pPr>
                <a:defRPr/>
              </a:pPr>
              <a:t>19</a:t>
            </a:fld>
            <a:endParaRPr lang="en-AU" sz="1400" dirty="0">
              <a:solidFill>
                <a:srgbClr val="1D1D60"/>
              </a:solidFill>
            </a:endParaRPr>
          </a:p>
        </p:txBody>
      </p:sp>
      <p:sp>
        <p:nvSpPr>
          <p:cNvPr id="5" name="Title 1"/>
          <p:cNvSpPr>
            <a:spLocks noGrp="1"/>
          </p:cNvSpPr>
          <p:nvPr>
            <p:ph type="title"/>
          </p:nvPr>
        </p:nvSpPr>
        <p:spPr>
          <a:xfrm>
            <a:off x="1835696" y="260648"/>
            <a:ext cx="7308304" cy="1152128"/>
          </a:xfrm>
        </p:spPr>
        <p:txBody>
          <a:bodyPr/>
          <a:lstStyle/>
          <a:p>
            <a:r>
              <a:rPr lang="en-US" kern="1200" dirty="0" smtClean="0">
                <a:solidFill>
                  <a:srgbClr val="FF8200"/>
                </a:solidFill>
                <a:latin typeface="Arial" panose="020B0604020202020204" pitchFamily="34" charset="0"/>
                <a:cs typeface="Arial" panose="020B0604020202020204" pitchFamily="34" charset="0"/>
              </a:rPr>
              <a:t>Legislation</a:t>
            </a:r>
            <a:endParaRPr lang="en-AU" kern="1200" dirty="0">
              <a:solidFill>
                <a:srgbClr val="FF8200"/>
              </a:solidFill>
              <a:latin typeface="Arial" panose="020B0604020202020204" pitchFamily="34" charset="0"/>
              <a:cs typeface="Arial" panose="020B0604020202020204" pitchFamily="34" charset="0"/>
            </a:endParaRPr>
          </a:p>
        </p:txBody>
      </p:sp>
      <p:sp>
        <p:nvSpPr>
          <p:cNvPr id="2" name="Rectangle 1"/>
          <p:cNvSpPr/>
          <p:nvPr/>
        </p:nvSpPr>
        <p:spPr>
          <a:xfrm>
            <a:off x="1763798" y="1630681"/>
            <a:ext cx="7272697" cy="4616648"/>
          </a:xfrm>
          <a:prstGeom prst="rect">
            <a:avLst/>
          </a:prstGeom>
        </p:spPr>
        <p:txBody>
          <a:bodyPr wrap="square">
            <a:spAutoFit/>
          </a:bodyPr>
          <a:lstStyle/>
          <a:p>
            <a:pPr>
              <a:spcBef>
                <a:spcPts val="600"/>
              </a:spcBef>
              <a:spcAft>
                <a:spcPts val="600"/>
              </a:spcAft>
            </a:pPr>
            <a:r>
              <a:rPr lang="en-US" sz="1800" b="1" dirty="0" smtClean="0">
                <a:solidFill>
                  <a:prstClr val="black"/>
                </a:solidFill>
              </a:rPr>
              <a:t>Regulation 666 - Implementation </a:t>
            </a:r>
            <a:r>
              <a:rPr lang="en-US" sz="1800" b="1" dirty="0">
                <a:solidFill>
                  <a:prstClr val="black"/>
                </a:solidFill>
              </a:rPr>
              <a:t>of emergency plan</a:t>
            </a:r>
          </a:p>
          <a:p>
            <a:pPr>
              <a:spcBef>
                <a:spcPts val="600"/>
              </a:spcBef>
              <a:spcAft>
                <a:spcPts val="600"/>
              </a:spcAft>
            </a:pPr>
            <a:r>
              <a:rPr lang="en-US" sz="1800" dirty="0" smtClean="0">
                <a:solidFill>
                  <a:prstClr val="black"/>
                </a:solidFill>
              </a:rPr>
              <a:t>The </a:t>
            </a:r>
            <a:r>
              <a:rPr lang="en-US" sz="1800" dirty="0">
                <a:solidFill>
                  <a:prstClr val="black"/>
                </a:solidFill>
              </a:rPr>
              <a:t>mine operator of a mine must immediately implement the emergency plan for the </a:t>
            </a:r>
            <a:r>
              <a:rPr lang="en-US" sz="1800" dirty="0" smtClean="0">
                <a:solidFill>
                  <a:prstClr val="black"/>
                </a:solidFill>
              </a:rPr>
              <a:t>mine in the </a:t>
            </a:r>
            <a:r>
              <a:rPr lang="en-US" sz="1800" dirty="0">
                <a:solidFill>
                  <a:prstClr val="black"/>
                </a:solidFill>
              </a:rPr>
              <a:t>event of an </a:t>
            </a:r>
            <a:r>
              <a:rPr lang="en-US" sz="1800" dirty="0" smtClean="0">
                <a:solidFill>
                  <a:prstClr val="black"/>
                </a:solidFill>
              </a:rPr>
              <a:t>emergency.</a:t>
            </a:r>
          </a:p>
          <a:p>
            <a:pPr>
              <a:spcBef>
                <a:spcPts val="600"/>
              </a:spcBef>
              <a:spcAft>
                <a:spcPts val="600"/>
              </a:spcAft>
            </a:pPr>
            <a:r>
              <a:rPr lang="en-US" sz="1800" dirty="0">
                <a:solidFill>
                  <a:prstClr val="black"/>
                </a:solidFill>
              </a:rPr>
              <a:t>Where the mine is a determined </a:t>
            </a:r>
            <a:r>
              <a:rPr lang="en-US" sz="1800" dirty="0" smtClean="0">
                <a:solidFill>
                  <a:prstClr val="black"/>
                </a:solidFill>
              </a:rPr>
              <a:t>major hazard facility, </a:t>
            </a:r>
            <a:r>
              <a:rPr lang="en-US" sz="1800" dirty="0">
                <a:solidFill>
                  <a:prstClr val="black"/>
                </a:solidFill>
              </a:rPr>
              <a:t>the mine operator </a:t>
            </a:r>
            <a:r>
              <a:rPr lang="en-US" sz="1800" dirty="0" smtClean="0">
                <a:solidFill>
                  <a:prstClr val="black"/>
                </a:solidFill>
              </a:rPr>
              <a:t>must:</a:t>
            </a:r>
          </a:p>
          <a:p>
            <a:pPr marL="285750" indent="-285750">
              <a:spcBef>
                <a:spcPts val="600"/>
              </a:spcBef>
              <a:spcAft>
                <a:spcPts val="600"/>
              </a:spcAft>
              <a:buClr>
                <a:srgbClr val="FF8200"/>
              </a:buClr>
              <a:buFont typeface="Wingdings" panose="05000000000000000000" pitchFamily="2" charset="2"/>
              <a:buChar char="§"/>
            </a:pPr>
            <a:r>
              <a:rPr lang="en-US" sz="1800" dirty="0" smtClean="0">
                <a:solidFill>
                  <a:prstClr val="black"/>
                </a:solidFill>
              </a:rPr>
              <a:t>immediately </a:t>
            </a:r>
            <a:r>
              <a:rPr lang="en-US" sz="1800" dirty="0">
                <a:solidFill>
                  <a:prstClr val="black"/>
                </a:solidFill>
              </a:rPr>
              <a:t>implement the emergency plan </a:t>
            </a:r>
            <a:r>
              <a:rPr lang="en-US" sz="1800" dirty="0" smtClean="0">
                <a:solidFill>
                  <a:prstClr val="black"/>
                </a:solidFill>
              </a:rPr>
              <a:t>if:</a:t>
            </a:r>
          </a:p>
          <a:p>
            <a:pPr marL="742950" lvl="1" indent="-285750">
              <a:spcBef>
                <a:spcPts val="600"/>
              </a:spcBef>
              <a:spcAft>
                <a:spcPts val="600"/>
              </a:spcAft>
              <a:buSzPct val="80000"/>
              <a:buFont typeface="Courier New" panose="02070309020205020404" pitchFamily="49" charset="0"/>
              <a:buChar char="o"/>
            </a:pPr>
            <a:r>
              <a:rPr lang="en-US" sz="1800" dirty="0" smtClean="0">
                <a:solidFill>
                  <a:prstClr val="black"/>
                </a:solidFill>
              </a:rPr>
              <a:t>a </a:t>
            </a:r>
            <a:r>
              <a:rPr lang="en-US" sz="1800" dirty="0">
                <a:solidFill>
                  <a:prstClr val="black"/>
                </a:solidFill>
              </a:rPr>
              <a:t>major incident occurs in the course of the operation of the major hazard facility; </a:t>
            </a:r>
            <a:r>
              <a:rPr lang="en-US" sz="1800" dirty="0" smtClean="0">
                <a:solidFill>
                  <a:prstClr val="black"/>
                </a:solidFill>
              </a:rPr>
              <a:t>or</a:t>
            </a:r>
          </a:p>
          <a:p>
            <a:pPr marL="742950" lvl="1" indent="-285750">
              <a:spcBef>
                <a:spcPts val="600"/>
              </a:spcBef>
              <a:spcAft>
                <a:spcPts val="600"/>
              </a:spcAft>
              <a:buSzPct val="80000"/>
              <a:buFont typeface="Courier New" panose="02070309020205020404" pitchFamily="49" charset="0"/>
              <a:buChar char="o"/>
            </a:pPr>
            <a:r>
              <a:rPr lang="en-US" sz="1800" dirty="0" smtClean="0">
                <a:solidFill>
                  <a:prstClr val="black"/>
                </a:solidFill>
              </a:rPr>
              <a:t>an </a:t>
            </a:r>
            <a:r>
              <a:rPr lang="en-US" sz="1800" dirty="0">
                <a:solidFill>
                  <a:prstClr val="black"/>
                </a:solidFill>
              </a:rPr>
              <a:t>event occurs that could reasonably be expected to lead to a major incident; and</a:t>
            </a:r>
          </a:p>
          <a:p>
            <a:pPr marL="285750" indent="-285750">
              <a:spcBef>
                <a:spcPts val="600"/>
              </a:spcBef>
              <a:spcAft>
                <a:spcPts val="600"/>
              </a:spcAft>
              <a:buClr>
                <a:srgbClr val="FF8200"/>
              </a:buClr>
              <a:buFont typeface="Wingdings" panose="05000000000000000000" pitchFamily="2" charset="2"/>
              <a:buChar char="§"/>
            </a:pPr>
            <a:r>
              <a:rPr lang="en-US" sz="1800" dirty="0">
                <a:solidFill>
                  <a:prstClr val="black"/>
                </a:solidFill>
              </a:rPr>
              <a:t>notify the emergency services with responsibility for the area who have been consulted as part of the development of the plan about a </a:t>
            </a:r>
            <a:r>
              <a:rPr lang="en-US" sz="1800" dirty="0" err="1" smtClean="0">
                <a:solidFill>
                  <a:prstClr val="black"/>
                </a:solidFill>
              </a:rPr>
              <a:t>notifiable</a:t>
            </a:r>
            <a:r>
              <a:rPr lang="en-US" sz="1800" dirty="0" smtClean="0">
                <a:solidFill>
                  <a:prstClr val="black"/>
                </a:solidFill>
              </a:rPr>
              <a:t> </a:t>
            </a:r>
            <a:r>
              <a:rPr lang="en-US" sz="1800" dirty="0">
                <a:solidFill>
                  <a:prstClr val="black"/>
                </a:solidFill>
              </a:rPr>
              <a:t>incident or event.</a:t>
            </a:r>
          </a:p>
        </p:txBody>
      </p:sp>
    </p:spTree>
    <p:extLst>
      <p:ext uri="{BB962C8B-B14F-4D97-AF65-F5344CB8AC3E}">
        <p14:creationId xmlns:p14="http://schemas.microsoft.com/office/powerpoint/2010/main" val="3728371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7128792" cy="1152128"/>
          </a:xfrm>
        </p:spPr>
        <p:txBody>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AU" dirty="0"/>
              <a:t/>
            </a:r>
            <a:br>
              <a:rPr lang="en-AU" dirty="0"/>
            </a:br>
            <a:r>
              <a:rPr lang="en-AU" kern="1200" dirty="0">
                <a:solidFill>
                  <a:srgbClr val="FF8200"/>
                </a:solidFill>
                <a:latin typeface="Arial" panose="020B0604020202020204" pitchFamily="34" charset="0"/>
                <a:cs typeface="Arial" panose="020B0604020202020204" pitchFamily="34" charset="0"/>
              </a:rPr>
              <a:t>The Mining and Quarrying Occupational Health and Safety Committee</a:t>
            </a:r>
          </a:p>
        </p:txBody>
      </p:sp>
      <p:sp>
        <p:nvSpPr>
          <p:cNvPr id="3" name="Content Placeholder 2"/>
          <p:cNvSpPr>
            <a:spLocks noGrp="1"/>
          </p:cNvSpPr>
          <p:nvPr>
            <p:ph idx="1"/>
          </p:nvPr>
        </p:nvSpPr>
        <p:spPr/>
        <p:txBody>
          <a:bodyPr/>
          <a:lstStyle/>
          <a:p>
            <a:pPr marL="0" indent="0" hangingPunct="0">
              <a:buNone/>
            </a:pPr>
            <a:r>
              <a:rPr lang="en-US" b="1" dirty="0"/>
              <a:t>Promoting Work Health and Safety in the Workplace</a:t>
            </a:r>
            <a:endParaRPr lang="en-AU" dirty="0"/>
          </a:p>
          <a:p>
            <a:pPr marL="0" indent="0" fontAlgn="auto">
              <a:buNone/>
            </a:pPr>
            <a:r>
              <a:rPr lang="en-US" sz="1800" dirty="0"/>
              <a:t>This workplace industry safety </a:t>
            </a:r>
            <a:r>
              <a:rPr lang="en-US" sz="1800" dirty="0" smtClean="0"/>
              <a:t>presentation </a:t>
            </a:r>
            <a:r>
              <a:rPr lang="en-US" sz="1800" dirty="0"/>
              <a:t>is developed and fully funded by the Mining and Quarrying Occupational Health and Safety Committee (MAQOHSC). </a:t>
            </a:r>
            <a:endParaRPr lang="en-US" sz="1800" dirty="0" smtClean="0"/>
          </a:p>
          <a:p>
            <a:pPr marL="0" indent="0" fontAlgn="auto">
              <a:buNone/>
            </a:pPr>
            <a:endParaRPr lang="en-AU" dirty="0" smtClean="0"/>
          </a:p>
          <a:p>
            <a:pPr marL="0" indent="0" fontAlgn="auto">
              <a:buNone/>
            </a:pPr>
            <a:endParaRPr lang="en-AU" dirty="0"/>
          </a:p>
          <a:p>
            <a:pPr marL="0" indent="0" fontAlgn="auto">
              <a:buNone/>
            </a:pPr>
            <a:endParaRPr lang="en-AU" dirty="0" smtClean="0"/>
          </a:p>
          <a:p>
            <a:pPr marL="0" indent="0" fontAlgn="auto">
              <a:buNone/>
            </a:pPr>
            <a:endParaRPr lang="en-AU" dirty="0"/>
          </a:p>
          <a:p>
            <a:pPr marL="0" indent="0" fontAlgn="auto">
              <a:buNone/>
            </a:pPr>
            <a:endParaRPr lang="en-AU" dirty="0" smtClean="0"/>
          </a:p>
          <a:p>
            <a:pPr marL="0" indent="0" algn="r" fontAlgn="auto">
              <a:buNone/>
            </a:pPr>
            <a:r>
              <a:rPr lang="en-AU" sz="1600" dirty="0" smtClean="0"/>
              <a:t>ISBN </a:t>
            </a:r>
            <a:r>
              <a:rPr lang="en-AU" sz="1600" dirty="0"/>
              <a:t>978-1-925361-49-0</a:t>
            </a:r>
          </a:p>
          <a:p>
            <a:pPr marL="0" indent="0" fontAlgn="auto">
              <a:buNone/>
            </a:pPr>
            <a:endParaRPr lang="en-AU" kern="1200" dirty="0">
              <a:solidFill>
                <a:srgbClr val="FF8200"/>
              </a:solidFill>
              <a:latin typeface="Arial" panose="020B0604020202020204" pitchFamily="34" charset="0"/>
              <a:cs typeface="Arial" panose="020B0604020202020204" pitchFamily="34" charset="0"/>
            </a:endParaRPr>
          </a:p>
          <a:p>
            <a:pPr marL="0" indent="0" fontAlgn="auto">
              <a:buNone/>
            </a:pPr>
            <a:endParaRPr lang="en-AU" kern="1200" dirty="0" smtClean="0">
              <a:solidFill>
                <a:srgbClr val="FF8200"/>
              </a:solidFill>
              <a:latin typeface="Arial" panose="020B0604020202020204" pitchFamily="34" charset="0"/>
              <a:cs typeface="Arial" panose="020B0604020202020204" pitchFamily="34" charset="0"/>
            </a:endParaRPr>
          </a:p>
          <a:p>
            <a:pPr marL="0" indent="0" fontAlgn="auto">
              <a:buNone/>
            </a:pPr>
            <a:endParaRPr lang="en-AU" dirty="0"/>
          </a:p>
          <a:p>
            <a:endParaRPr lang="en-AU" dirty="0"/>
          </a:p>
        </p:txBody>
      </p:sp>
      <p:sp>
        <p:nvSpPr>
          <p:cNvPr id="4" name="Slide Number Placeholder 3"/>
          <p:cNvSpPr>
            <a:spLocks noGrp="1"/>
          </p:cNvSpPr>
          <p:nvPr>
            <p:ph type="sldNum" sz="quarter" idx="10"/>
          </p:nvPr>
        </p:nvSpPr>
        <p:spPr/>
        <p:txBody>
          <a:bodyPr/>
          <a:lstStyle/>
          <a:p>
            <a:pPr>
              <a:defRPr/>
            </a:pPr>
            <a:fld id="{65DB8DF4-6AFD-4037-92D2-C390D3177DD7}" type="slidenum">
              <a:rPr lang="en-AU" smtClean="0"/>
              <a:pPr>
                <a:defRPr/>
              </a:pPr>
              <a:t>2</a:t>
            </a:fld>
            <a:endParaRPr lang="en-AU" sz="1400" dirty="0">
              <a:solidFill>
                <a:srgbClr val="1D1D60"/>
              </a:solidFill>
            </a:endParaRPr>
          </a:p>
        </p:txBody>
      </p:sp>
    </p:spTree>
    <p:extLst>
      <p:ext uri="{BB962C8B-B14F-4D97-AF65-F5344CB8AC3E}">
        <p14:creationId xmlns:p14="http://schemas.microsoft.com/office/powerpoint/2010/main" val="30369508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65DB8DF4-6AFD-4037-92D2-C390D3177DD7}" type="slidenum">
              <a:rPr lang="en-AU" smtClean="0">
                <a:solidFill>
                  <a:srgbClr val="FFFFFF"/>
                </a:solidFill>
              </a:rPr>
              <a:pPr>
                <a:defRPr/>
              </a:pPr>
              <a:t>20</a:t>
            </a:fld>
            <a:endParaRPr lang="en-AU" sz="1400" dirty="0">
              <a:solidFill>
                <a:srgbClr val="1D1D60"/>
              </a:solidFill>
            </a:endParaRPr>
          </a:p>
        </p:txBody>
      </p:sp>
      <p:sp>
        <p:nvSpPr>
          <p:cNvPr id="5" name="Title 1"/>
          <p:cNvSpPr>
            <a:spLocks noGrp="1"/>
          </p:cNvSpPr>
          <p:nvPr>
            <p:ph type="title"/>
          </p:nvPr>
        </p:nvSpPr>
        <p:spPr>
          <a:xfrm>
            <a:off x="1835696" y="260648"/>
            <a:ext cx="7308304" cy="1152128"/>
          </a:xfrm>
        </p:spPr>
        <p:txBody>
          <a:bodyPr/>
          <a:lstStyle/>
          <a:p>
            <a:r>
              <a:rPr lang="en-US" kern="1200" dirty="0" smtClean="0">
                <a:solidFill>
                  <a:srgbClr val="FF8200"/>
                </a:solidFill>
                <a:latin typeface="Arial" panose="020B0604020202020204" pitchFamily="34" charset="0"/>
                <a:cs typeface="Arial" panose="020B0604020202020204" pitchFamily="34" charset="0"/>
              </a:rPr>
              <a:t>Legislation</a:t>
            </a:r>
            <a:endParaRPr lang="en-AU" kern="1200" dirty="0">
              <a:solidFill>
                <a:srgbClr val="FF8200"/>
              </a:solidFill>
              <a:latin typeface="Arial" panose="020B0604020202020204" pitchFamily="34" charset="0"/>
              <a:cs typeface="Arial" panose="020B0604020202020204" pitchFamily="34" charset="0"/>
            </a:endParaRPr>
          </a:p>
        </p:txBody>
      </p:sp>
      <p:sp>
        <p:nvSpPr>
          <p:cNvPr id="2" name="Rectangle 1"/>
          <p:cNvSpPr/>
          <p:nvPr/>
        </p:nvSpPr>
        <p:spPr>
          <a:xfrm>
            <a:off x="1763798" y="1630681"/>
            <a:ext cx="7272697" cy="2062103"/>
          </a:xfrm>
          <a:prstGeom prst="rect">
            <a:avLst/>
          </a:prstGeom>
        </p:spPr>
        <p:txBody>
          <a:bodyPr wrap="square">
            <a:spAutoFit/>
          </a:bodyPr>
          <a:lstStyle/>
          <a:p>
            <a:pPr>
              <a:spcBef>
                <a:spcPts val="600"/>
              </a:spcBef>
              <a:spcAft>
                <a:spcPts val="600"/>
              </a:spcAft>
            </a:pPr>
            <a:r>
              <a:rPr lang="en-US" sz="1800" b="1" dirty="0" smtClean="0">
                <a:solidFill>
                  <a:prstClr val="black"/>
                </a:solidFill>
              </a:rPr>
              <a:t>Regulation 667 - Copies </a:t>
            </a:r>
            <a:r>
              <a:rPr lang="en-US" sz="1800" b="1" dirty="0">
                <a:solidFill>
                  <a:prstClr val="black"/>
                </a:solidFill>
              </a:rPr>
              <a:t>to be kept and provided</a:t>
            </a:r>
          </a:p>
          <a:p>
            <a:pPr>
              <a:spcBef>
                <a:spcPts val="600"/>
              </a:spcBef>
              <a:spcAft>
                <a:spcPts val="600"/>
              </a:spcAft>
            </a:pPr>
            <a:r>
              <a:rPr lang="en-US" sz="1800" dirty="0">
                <a:solidFill>
                  <a:prstClr val="black"/>
                </a:solidFill>
              </a:rPr>
              <a:t>The mine operator of a mine must keep a copy of the emergency plan at the mine.</a:t>
            </a:r>
          </a:p>
          <a:p>
            <a:pPr>
              <a:spcBef>
                <a:spcPts val="600"/>
              </a:spcBef>
              <a:spcAft>
                <a:spcPts val="600"/>
              </a:spcAft>
            </a:pPr>
            <a:r>
              <a:rPr lang="en-US" sz="1800" dirty="0">
                <a:solidFill>
                  <a:prstClr val="black"/>
                </a:solidFill>
              </a:rPr>
              <a:t>The mine operator must ensure that a copy of the emergency plan is available on request to any emergency service organisation consulted </a:t>
            </a:r>
            <a:r>
              <a:rPr lang="en-US" sz="1800" dirty="0" smtClean="0"/>
              <a:t>with under Regulation 665.</a:t>
            </a:r>
            <a:endParaRPr lang="en-US" sz="1800" dirty="0">
              <a:solidFill>
                <a:prstClr val="black"/>
              </a:solidFill>
            </a:endParaRPr>
          </a:p>
        </p:txBody>
      </p:sp>
      <p:pic>
        <p:nvPicPr>
          <p:cNvPr id="3076" name="Picture 4" descr="http://www.evacmap.com/i/Evacuation%20Maps/Building-Evacuation-Plan-B.gi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8" y="3620067"/>
            <a:ext cx="4094450" cy="3086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52325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65DB8DF4-6AFD-4037-92D2-C390D3177DD7}" type="slidenum">
              <a:rPr lang="en-AU" smtClean="0">
                <a:solidFill>
                  <a:srgbClr val="FFFFFF"/>
                </a:solidFill>
              </a:rPr>
              <a:pPr>
                <a:defRPr/>
              </a:pPr>
              <a:t>21</a:t>
            </a:fld>
            <a:endParaRPr lang="en-AU" sz="1400" dirty="0">
              <a:solidFill>
                <a:srgbClr val="1D1D60"/>
              </a:solidFill>
            </a:endParaRPr>
          </a:p>
        </p:txBody>
      </p:sp>
      <p:sp>
        <p:nvSpPr>
          <p:cNvPr id="5" name="Title 1"/>
          <p:cNvSpPr>
            <a:spLocks noGrp="1"/>
          </p:cNvSpPr>
          <p:nvPr>
            <p:ph type="title"/>
          </p:nvPr>
        </p:nvSpPr>
        <p:spPr>
          <a:xfrm>
            <a:off x="1835696" y="260648"/>
            <a:ext cx="7308304" cy="1152128"/>
          </a:xfrm>
        </p:spPr>
        <p:txBody>
          <a:bodyPr/>
          <a:lstStyle/>
          <a:p>
            <a:r>
              <a:rPr lang="en-US" kern="1200" dirty="0" smtClean="0">
                <a:solidFill>
                  <a:srgbClr val="FF8200"/>
                </a:solidFill>
                <a:latin typeface="Arial" panose="020B0604020202020204" pitchFamily="34" charset="0"/>
                <a:cs typeface="Arial" panose="020B0604020202020204" pitchFamily="34" charset="0"/>
              </a:rPr>
              <a:t>Legislation</a:t>
            </a:r>
            <a:endParaRPr lang="en-AU" kern="1200" dirty="0">
              <a:solidFill>
                <a:srgbClr val="FF8200"/>
              </a:solidFill>
              <a:latin typeface="Arial" panose="020B0604020202020204" pitchFamily="34" charset="0"/>
              <a:cs typeface="Arial" panose="020B0604020202020204" pitchFamily="34" charset="0"/>
            </a:endParaRPr>
          </a:p>
        </p:txBody>
      </p:sp>
      <p:sp>
        <p:nvSpPr>
          <p:cNvPr id="2" name="Rectangle 1"/>
          <p:cNvSpPr/>
          <p:nvPr/>
        </p:nvSpPr>
        <p:spPr>
          <a:xfrm>
            <a:off x="1763798" y="1630681"/>
            <a:ext cx="7272697" cy="2492990"/>
          </a:xfrm>
          <a:prstGeom prst="rect">
            <a:avLst/>
          </a:prstGeom>
        </p:spPr>
        <p:txBody>
          <a:bodyPr wrap="square">
            <a:spAutoFit/>
          </a:bodyPr>
          <a:lstStyle/>
          <a:p>
            <a:pPr>
              <a:spcBef>
                <a:spcPts val="600"/>
              </a:spcBef>
              <a:spcAft>
                <a:spcPts val="600"/>
              </a:spcAft>
            </a:pPr>
            <a:r>
              <a:rPr lang="en-US" sz="1800" b="1" dirty="0" smtClean="0">
                <a:solidFill>
                  <a:prstClr val="black"/>
                </a:solidFill>
              </a:rPr>
              <a:t>Regulation 668 - Resources </a:t>
            </a:r>
            <a:r>
              <a:rPr lang="en-US" sz="1800" b="1" dirty="0">
                <a:solidFill>
                  <a:prstClr val="black"/>
                </a:solidFill>
              </a:rPr>
              <a:t>for emergency plan</a:t>
            </a:r>
          </a:p>
          <a:p>
            <a:pPr>
              <a:spcBef>
                <a:spcPts val="600"/>
              </a:spcBef>
              <a:spcAft>
                <a:spcPts val="600"/>
              </a:spcAft>
            </a:pPr>
            <a:r>
              <a:rPr lang="en-US" sz="1800" dirty="0">
                <a:solidFill>
                  <a:prstClr val="black"/>
                </a:solidFill>
              </a:rPr>
              <a:t>The mine operator of a mine must ensure that:</a:t>
            </a:r>
          </a:p>
          <a:p>
            <a:pPr marL="285750" indent="-285750">
              <a:spcBef>
                <a:spcPts val="600"/>
              </a:spcBef>
              <a:spcAft>
                <a:spcPts val="600"/>
              </a:spcAft>
              <a:buClr>
                <a:srgbClr val="FF8200"/>
              </a:buClr>
              <a:buFont typeface="Wingdings" panose="05000000000000000000" pitchFamily="2" charset="2"/>
              <a:buChar char="§"/>
            </a:pPr>
            <a:r>
              <a:rPr lang="en-US" sz="1800" dirty="0">
                <a:solidFill>
                  <a:prstClr val="black"/>
                </a:solidFill>
              </a:rPr>
              <a:t>all resources, including rescue equipment, specified in the emergency plan for the mine are provided in accordance with the </a:t>
            </a:r>
            <a:r>
              <a:rPr lang="en-US" sz="1800" dirty="0" smtClean="0">
                <a:solidFill>
                  <a:prstClr val="black"/>
                </a:solidFill>
              </a:rPr>
              <a:t>plan; </a:t>
            </a:r>
            <a:r>
              <a:rPr lang="en-US" sz="1800" dirty="0">
                <a:solidFill>
                  <a:prstClr val="black"/>
                </a:solidFill>
              </a:rPr>
              <a:t>and</a:t>
            </a:r>
          </a:p>
          <a:p>
            <a:pPr marL="285750" indent="-285750">
              <a:spcBef>
                <a:spcPts val="600"/>
              </a:spcBef>
              <a:spcAft>
                <a:spcPts val="600"/>
              </a:spcAft>
              <a:buClr>
                <a:srgbClr val="FF8200"/>
              </a:buClr>
              <a:buFont typeface="Wingdings" panose="05000000000000000000" pitchFamily="2" charset="2"/>
              <a:buChar char="§"/>
            </a:pPr>
            <a:r>
              <a:rPr lang="en-US" sz="1800" dirty="0">
                <a:solidFill>
                  <a:prstClr val="black"/>
                </a:solidFill>
              </a:rPr>
              <a:t>all equipment, including rescue equipment, specified in the emergency plan is maintained in good working order.</a:t>
            </a:r>
          </a:p>
        </p:txBody>
      </p:sp>
      <p:pic>
        <p:nvPicPr>
          <p:cNvPr id="6" name="Picture 2" descr="Q:\SIG\Strategic Alliances &amp; Performances\CA MAQOHSC\Photos\2015 Mines Rescue Comp Broken Hill\IMG_157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1880" y="4198699"/>
            <a:ext cx="3312368" cy="2484277"/>
          </a:xfrm>
          <a:prstGeom prst="rect">
            <a:avLst/>
          </a:prstGeom>
          <a:noFill/>
          <a:ln w="28575">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90002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65DB8DF4-6AFD-4037-92D2-C390D3177DD7}" type="slidenum">
              <a:rPr lang="en-AU" smtClean="0">
                <a:solidFill>
                  <a:srgbClr val="FFFFFF"/>
                </a:solidFill>
              </a:rPr>
              <a:pPr>
                <a:defRPr/>
              </a:pPr>
              <a:t>22</a:t>
            </a:fld>
            <a:endParaRPr lang="en-AU" sz="1400" dirty="0">
              <a:solidFill>
                <a:srgbClr val="1D1D60"/>
              </a:solidFill>
            </a:endParaRPr>
          </a:p>
        </p:txBody>
      </p:sp>
      <p:sp>
        <p:nvSpPr>
          <p:cNvPr id="5" name="Title 1"/>
          <p:cNvSpPr>
            <a:spLocks noGrp="1"/>
          </p:cNvSpPr>
          <p:nvPr>
            <p:ph type="title"/>
          </p:nvPr>
        </p:nvSpPr>
        <p:spPr>
          <a:xfrm>
            <a:off x="1835696" y="260648"/>
            <a:ext cx="7308304" cy="1152128"/>
          </a:xfrm>
        </p:spPr>
        <p:txBody>
          <a:bodyPr/>
          <a:lstStyle/>
          <a:p>
            <a:r>
              <a:rPr lang="en-US" kern="1200" dirty="0" smtClean="0">
                <a:solidFill>
                  <a:srgbClr val="FF8200"/>
                </a:solidFill>
                <a:latin typeface="Arial" panose="020B0604020202020204" pitchFamily="34" charset="0"/>
                <a:cs typeface="Arial" panose="020B0604020202020204" pitchFamily="34" charset="0"/>
              </a:rPr>
              <a:t>Legislation</a:t>
            </a:r>
            <a:endParaRPr lang="en-AU" kern="1200" dirty="0">
              <a:solidFill>
                <a:srgbClr val="FF8200"/>
              </a:solidFill>
              <a:latin typeface="Arial" panose="020B0604020202020204" pitchFamily="34" charset="0"/>
              <a:cs typeface="Arial" panose="020B0604020202020204" pitchFamily="34" charset="0"/>
            </a:endParaRPr>
          </a:p>
        </p:txBody>
      </p:sp>
      <p:sp>
        <p:nvSpPr>
          <p:cNvPr id="2" name="Rectangle 1"/>
          <p:cNvSpPr/>
          <p:nvPr/>
        </p:nvSpPr>
        <p:spPr>
          <a:xfrm>
            <a:off x="1763798" y="1630681"/>
            <a:ext cx="7272697" cy="3600986"/>
          </a:xfrm>
          <a:prstGeom prst="rect">
            <a:avLst/>
          </a:prstGeom>
        </p:spPr>
        <p:txBody>
          <a:bodyPr wrap="square">
            <a:spAutoFit/>
          </a:bodyPr>
          <a:lstStyle/>
          <a:p>
            <a:pPr>
              <a:spcBef>
                <a:spcPts val="600"/>
              </a:spcBef>
              <a:spcAft>
                <a:spcPts val="600"/>
              </a:spcAft>
            </a:pPr>
            <a:r>
              <a:rPr lang="en-US" sz="1800" b="1" dirty="0" smtClean="0">
                <a:solidFill>
                  <a:prstClr val="black"/>
                </a:solidFill>
              </a:rPr>
              <a:t>Regulation 669 - Testing </a:t>
            </a:r>
            <a:r>
              <a:rPr lang="en-US" sz="1800" b="1" dirty="0">
                <a:solidFill>
                  <a:prstClr val="black"/>
                </a:solidFill>
              </a:rPr>
              <a:t>of emergency plan</a:t>
            </a:r>
          </a:p>
          <a:p>
            <a:pPr>
              <a:spcBef>
                <a:spcPts val="600"/>
              </a:spcBef>
              <a:spcAft>
                <a:spcPts val="600"/>
              </a:spcAft>
            </a:pPr>
            <a:r>
              <a:rPr lang="en-US" sz="1800" dirty="0">
                <a:solidFill>
                  <a:prstClr val="black"/>
                </a:solidFill>
              </a:rPr>
              <a:t>The mine operator must test the emergency plan at least once a year having regard to the recommendations made by the emergency service organisations consulted under </a:t>
            </a:r>
            <a:r>
              <a:rPr lang="en-US" sz="1800" dirty="0" smtClean="0">
                <a:solidFill>
                  <a:prstClr val="black"/>
                </a:solidFill>
              </a:rPr>
              <a:t>Regulation 665 </a:t>
            </a:r>
            <a:r>
              <a:rPr lang="en-US" sz="1800" dirty="0">
                <a:solidFill>
                  <a:prstClr val="black"/>
                </a:solidFill>
              </a:rPr>
              <a:t>in preparing the plan.</a:t>
            </a:r>
          </a:p>
          <a:p>
            <a:pPr>
              <a:spcBef>
                <a:spcPts val="600"/>
              </a:spcBef>
              <a:spcAft>
                <a:spcPts val="600"/>
              </a:spcAft>
            </a:pPr>
            <a:r>
              <a:rPr lang="en-US" sz="1800" dirty="0">
                <a:solidFill>
                  <a:prstClr val="black"/>
                </a:solidFill>
              </a:rPr>
              <a:t>In addition, where the mine is a determined major hazard facility, the mine operator must test the emergency plan in accordance with the recommendations made by the emergency service organisations referred to in </a:t>
            </a:r>
            <a:r>
              <a:rPr lang="en-US" sz="1800" dirty="0" smtClean="0">
                <a:solidFill>
                  <a:prstClr val="black"/>
                </a:solidFill>
              </a:rPr>
              <a:t>Regulation 665(1</a:t>
            </a:r>
            <a:r>
              <a:rPr lang="en-US" sz="1800" dirty="0">
                <a:solidFill>
                  <a:prstClr val="black"/>
                </a:solidFill>
              </a:rPr>
              <a:t>) before applying for a licence for the major hazard </a:t>
            </a:r>
            <a:r>
              <a:rPr lang="en-US" sz="1800" dirty="0" smtClean="0">
                <a:solidFill>
                  <a:prstClr val="black"/>
                </a:solidFill>
              </a:rPr>
              <a:t>facility.</a:t>
            </a:r>
          </a:p>
          <a:p>
            <a:pPr>
              <a:spcBef>
                <a:spcPts val="600"/>
              </a:spcBef>
              <a:spcAft>
                <a:spcPts val="600"/>
              </a:spcAft>
            </a:pPr>
            <a:r>
              <a:rPr lang="en-US" sz="1800" b="1" dirty="0" smtClean="0">
                <a:solidFill>
                  <a:prstClr val="black"/>
                </a:solidFill>
              </a:rPr>
              <a:t>Note: </a:t>
            </a:r>
            <a:r>
              <a:rPr lang="en-US" sz="1800" dirty="0" smtClean="0">
                <a:solidFill>
                  <a:prstClr val="black"/>
                </a:solidFill>
              </a:rPr>
              <a:t>More frequent testing may be required.</a:t>
            </a:r>
            <a:endParaRPr lang="en-US" sz="1800" dirty="0">
              <a:solidFill>
                <a:prstClr val="black"/>
              </a:solidFill>
            </a:endParaRPr>
          </a:p>
        </p:txBody>
      </p:sp>
    </p:spTree>
    <p:extLst>
      <p:ext uri="{BB962C8B-B14F-4D97-AF65-F5344CB8AC3E}">
        <p14:creationId xmlns:p14="http://schemas.microsoft.com/office/powerpoint/2010/main" val="2279321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65DB8DF4-6AFD-4037-92D2-C390D3177DD7}" type="slidenum">
              <a:rPr lang="en-AU" smtClean="0">
                <a:solidFill>
                  <a:srgbClr val="FFFFFF"/>
                </a:solidFill>
              </a:rPr>
              <a:pPr>
                <a:defRPr/>
              </a:pPr>
              <a:t>23</a:t>
            </a:fld>
            <a:endParaRPr lang="en-AU" sz="1400" dirty="0">
              <a:solidFill>
                <a:srgbClr val="1D1D60"/>
              </a:solidFill>
            </a:endParaRPr>
          </a:p>
        </p:txBody>
      </p:sp>
      <p:sp>
        <p:nvSpPr>
          <p:cNvPr id="5" name="Title 1"/>
          <p:cNvSpPr>
            <a:spLocks noGrp="1"/>
          </p:cNvSpPr>
          <p:nvPr>
            <p:ph type="title"/>
          </p:nvPr>
        </p:nvSpPr>
        <p:spPr>
          <a:xfrm>
            <a:off x="1835696" y="260648"/>
            <a:ext cx="7308304" cy="1152128"/>
          </a:xfrm>
        </p:spPr>
        <p:txBody>
          <a:bodyPr/>
          <a:lstStyle/>
          <a:p>
            <a:r>
              <a:rPr lang="en-US" kern="1200" dirty="0" smtClean="0">
                <a:solidFill>
                  <a:srgbClr val="FF8200"/>
                </a:solidFill>
                <a:latin typeface="Arial" panose="020B0604020202020204" pitchFamily="34" charset="0"/>
                <a:cs typeface="Arial" panose="020B0604020202020204" pitchFamily="34" charset="0"/>
              </a:rPr>
              <a:t>Legislation</a:t>
            </a:r>
            <a:endParaRPr lang="en-AU" kern="1200" dirty="0">
              <a:solidFill>
                <a:srgbClr val="FF8200"/>
              </a:solidFill>
              <a:latin typeface="Arial" panose="020B0604020202020204" pitchFamily="34" charset="0"/>
              <a:cs typeface="Arial" panose="020B0604020202020204" pitchFamily="34" charset="0"/>
            </a:endParaRPr>
          </a:p>
        </p:txBody>
      </p:sp>
      <p:sp>
        <p:nvSpPr>
          <p:cNvPr id="2" name="Rectangle 1"/>
          <p:cNvSpPr/>
          <p:nvPr/>
        </p:nvSpPr>
        <p:spPr>
          <a:xfrm>
            <a:off x="1763798" y="1630681"/>
            <a:ext cx="7272697" cy="4893647"/>
          </a:xfrm>
          <a:prstGeom prst="rect">
            <a:avLst/>
          </a:prstGeom>
        </p:spPr>
        <p:txBody>
          <a:bodyPr wrap="square">
            <a:spAutoFit/>
          </a:bodyPr>
          <a:lstStyle/>
          <a:p>
            <a:pPr>
              <a:spcBef>
                <a:spcPts val="600"/>
              </a:spcBef>
              <a:spcAft>
                <a:spcPts val="600"/>
              </a:spcAft>
            </a:pPr>
            <a:r>
              <a:rPr lang="en-US" sz="1800" b="1" dirty="0" smtClean="0">
                <a:solidFill>
                  <a:prstClr val="black"/>
                </a:solidFill>
              </a:rPr>
              <a:t>Regulation 670 - Review</a:t>
            </a:r>
            <a:endParaRPr lang="en-US" sz="1800" b="1" dirty="0">
              <a:solidFill>
                <a:prstClr val="black"/>
              </a:solidFill>
            </a:endParaRPr>
          </a:p>
          <a:p>
            <a:pPr>
              <a:spcBef>
                <a:spcPts val="600"/>
              </a:spcBef>
              <a:spcAft>
                <a:spcPts val="600"/>
              </a:spcAft>
            </a:pPr>
            <a:r>
              <a:rPr lang="en-US" sz="1800" dirty="0">
                <a:solidFill>
                  <a:prstClr val="black"/>
                </a:solidFill>
              </a:rPr>
              <a:t>If a risk control measure is revised under </a:t>
            </a:r>
            <a:r>
              <a:rPr lang="en-US" sz="1800" dirty="0" smtClean="0">
                <a:solidFill>
                  <a:prstClr val="black"/>
                </a:solidFill>
              </a:rPr>
              <a:t>Regulation 38 </a:t>
            </a:r>
            <a:r>
              <a:rPr lang="en-US" sz="1800" dirty="0">
                <a:solidFill>
                  <a:prstClr val="black"/>
                </a:solidFill>
              </a:rPr>
              <a:t>or </a:t>
            </a:r>
            <a:r>
              <a:rPr lang="en-US" sz="1800" dirty="0" smtClean="0">
                <a:solidFill>
                  <a:prstClr val="black"/>
                </a:solidFill>
              </a:rPr>
              <a:t>Regulation 618</a:t>
            </a:r>
            <a:r>
              <a:rPr lang="en-US" sz="1800" dirty="0">
                <a:solidFill>
                  <a:prstClr val="black"/>
                </a:solidFill>
              </a:rPr>
              <a:t>, the mine operator of the mine must ensure that the emergency plan </a:t>
            </a:r>
            <a:r>
              <a:rPr lang="en-US" sz="1800" dirty="0" smtClean="0">
                <a:solidFill>
                  <a:prstClr val="black"/>
                </a:solidFill>
              </a:rPr>
              <a:t>is: </a:t>
            </a:r>
          </a:p>
          <a:p>
            <a:pPr marL="285750" indent="-285750">
              <a:spcBef>
                <a:spcPts val="600"/>
              </a:spcBef>
              <a:spcAft>
                <a:spcPts val="600"/>
              </a:spcAft>
              <a:buClr>
                <a:srgbClr val="FF8200"/>
              </a:buClr>
              <a:buFont typeface="Wingdings" panose="05000000000000000000" pitchFamily="2" charset="2"/>
              <a:buChar char="§"/>
            </a:pPr>
            <a:r>
              <a:rPr lang="en-US" sz="1800" dirty="0">
                <a:solidFill>
                  <a:prstClr val="black"/>
                </a:solidFill>
              </a:rPr>
              <a:t>reviewed and as necessary revised in relation to all aspects of risk control addressed by the revised control measure.</a:t>
            </a:r>
          </a:p>
          <a:p>
            <a:pPr>
              <a:spcBef>
                <a:spcPts val="600"/>
              </a:spcBef>
              <a:spcAft>
                <a:spcPts val="600"/>
              </a:spcAft>
            </a:pPr>
            <a:r>
              <a:rPr lang="en-US" sz="1800" dirty="0">
                <a:solidFill>
                  <a:prstClr val="black"/>
                </a:solidFill>
              </a:rPr>
              <a:t>In addition, where the mine is a determined major hazard facility, the mine operator for the mine </a:t>
            </a:r>
            <a:r>
              <a:rPr lang="en-US" sz="1800" dirty="0" smtClean="0">
                <a:solidFill>
                  <a:prstClr val="black"/>
                </a:solidFill>
              </a:rPr>
              <a:t>must: </a:t>
            </a:r>
          </a:p>
          <a:p>
            <a:pPr marL="285750" indent="-285750">
              <a:spcBef>
                <a:spcPts val="600"/>
              </a:spcBef>
              <a:spcAft>
                <a:spcPts val="600"/>
              </a:spcAft>
              <a:buClr>
                <a:srgbClr val="FF8200"/>
              </a:buClr>
              <a:buFont typeface="Wingdings" panose="05000000000000000000" pitchFamily="2" charset="2"/>
              <a:buChar char="§"/>
            </a:pPr>
            <a:r>
              <a:rPr lang="en-US" sz="1800" dirty="0">
                <a:solidFill>
                  <a:prstClr val="black"/>
                </a:solidFill>
              </a:rPr>
              <a:t>review and as necessary revise the emergency plan if a circumstance referred to in </a:t>
            </a:r>
            <a:r>
              <a:rPr lang="en-US" sz="1800" dirty="0" smtClean="0">
                <a:solidFill>
                  <a:prstClr val="black"/>
                </a:solidFill>
              </a:rPr>
              <a:t>Regulation 559(2</a:t>
            </a:r>
            <a:r>
              <a:rPr lang="en-US" sz="1800" dirty="0">
                <a:solidFill>
                  <a:prstClr val="black"/>
                </a:solidFill>
              </a:rPr>
              <a:t>) exists.</a:t>
            </a:r>
          </a:p>
          <a:p>
            <a:pPr>
              <a:spcBef>
                <a:spcPts val="600"/>
              </a:spcBef>
              <a:spcAft>
                <a:spcPts val="600"/>
              </a:spcAft>
            </a:pPr>
            <a:r>
              <a:rPr lang="en-US" sz="1800" dirty="0">
                <a:solidFill>
                  <a:prstClr val="black"/>
                </a:solidFill>
              </a:rPr>
              <a:t>In reviewing and revising the emergency plan for the purposes of subregulation (2), the operator </a:t>
            </a:r>
            <a:r>
              <a:rPr lang="en-US" sz="1800" dirty="0" smtClean="0">
                <a:solidFill>
                  <a:prstClr val="black"/>
                </a:solidFill>
              </a:rPr>
              <a:t>must:</a:t>
            </a:r>
          </a:p>
          <a:p>
            <a:pPr marL="285750" indent="-285750">
              <a:spcBef>
                <a:spcPts val="600"/>
              </a:spcBef>
              <a:spcAft>
                <a:spcPts val="600"/>
              </a:spcAft>
              <a:buClr>
                <a:srgbClr val="FF8200"/>
              </a:buClr>
              <a:buFont typeface="Wingdings" panose="05000000000000000000" pitchFamily="2" charset="2"/>
              <a:buChar char="§"/>
            </a:pPr>
            <a:r>
              <a:rPr lang="en-US" sz="1800" dirty="0">
                <a:solidFill>
                  <a:prstClr val="black"/>
                </a:solidFill>
              </a:rPr>
              <a:t>consult with the emergency service organisations referred to in </a:t>
            </a:r>
            <a:r>
              <a:rPr lang="en-US" sz="1800" dirty="0" smtClean="0">
                <a:solidFill>
                  <a:prstClr val="black"/>
                </a:solidFill>
              </a:rPr>
              <a:t>Regulation 665</a:t>
            </a:r>
            <a:r>
              <a:rPr lang="en-US" sz="1800" dirty="0">
                <a:solidFill>
                  <a:prstClr val="black"/>
                </a:solidFill>
              </a:rPr>
              <a:t>.</a:t>
            </a:r>
          </a:p>
        </p:txBody>
      </p:sp>
    </p:spTree>
    <p:extLst>
      <p:ext uri="{BB962C8B-B14F-4D97-AF65-F5344CB8AC3E}">
        <p14:creationId xmlns:p14="http://schemas.microsoft.com/office/powerpoint/2010/main" val="11586570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65DB8DF4-6AFD-4037-92D2-C390D3177DD7}" type="slidenum">
              <a:rPr lang="en-AU" smtClean="0">
                <a:solidFill>
                  <a:srgbClr val="FFFFFF"/>
                </a:solidFill>
              </a:rPr>
              <a:pPr>
                <a:defRPr/>
              </a:pPr>
              <a:t>24</a:t>
            </a:fld>
            <a:endParaRPr lang="en-AU" sz="1400" dirty="0">
              <a:solidFill>
                <a:srgbClr val="1D1D60"/>
              </a:solidFill>
            </a:endParaRPr>
          </a:p>
        </p:txBody>
      </p:sp>
      <p:sp>
        <p:nvSpPr>
          <p:cNvPr id="5" name="Title 1"/>
          <p:cNvSpPr>
            <a:spLocks noGrp="1"/>
          </p:cNvSpPr>
          <p:nvPr>
            <p:ph type="title"/>
          </p:nvPr>
        </p:nvSpPr>
        <p:spPr>
          <a:xfrm>
            <a:off x="1835696" y="260648"/>
            <a:ext cx="7308304" cy="1152128"/>
          </a:xfrm>
        </p:spPr>
        <p:txBody>
          <a:bodyPr/>
          <a:lstStyle/>
          <a:p>
            <a:r>
              <a:rPr lang="en-US" kern="1200" dirty="0" smtClean="0">
                <a:solidFill>
                  <a:srgbClr val="FF8200"/>
                </a:solidFill>
                <a:latin typeface="Arial" panose="020B0604020202020204" pitchFamily="34" charset="0"/>
                <a:cs typeface="Arial" panose="020B0604020202020204" pitchFamily="34" charset="0"/>
              </a:rPr>
              <a:t>Legislation</a:t>
            </a:r>
            <a:endParaRPr lang="en-AU" kern="1200" dirty="0">
              <a:solidFill>
                <a:srgbClr val="FF8200"/>
              </a:solidFill>
              <a:latin typeface="Arial" panose="020B0604020202020204" pitchFamily="34" charset="0"/>
              <a:cs typeface="Arial" panose="020B0604020202020204" pitchFamily="34" charset="0"/>
            </a:endParaRPr>
          </a:p>
        </p:txBody>
      </p:sp>
      <p:sp>
        <p:nvSpPr>
          <p:cNvPr id="2" name="Rectangle 1"/>
          <p:cNvSpPr/>
          <p:nvPr/>
        </p:nvSpPr>
        <p:spPr>
          <a:xfrm>
            <a:off x="1763798" y="1630681"/>
            <a:ext cx="7272697" cy="4770537"/>
          </a:xfrm>
          <a:prstGeom prst="rect">
            <a:avLst/>
          </a:prstGeom>
        </p:spPr>
        <p:txBody>
          <a:bodyPr wrap="square">
            <a:spAutoFit/>
          </a:bodyPr>
          <a:lstStyle/>
          <a:p>
            <a:pPr>
              <a:spcBef>
                <a:spcPts val="600"/>
              </a:spcBef>
              <a:spcAft>
                <a:spcPts val="600"/>
              </a:spcAft>
            </a:pPr>
            <a:r>
              <a:rPr lang="en-US" sz="1800" b="1" dirty="0" smtClean="0">
                <a:solidFill>
                  <a:prstClr val="black"/>
                </a:solidFill>
              </a:rPr>
              <a:t>Underground </a:t>
            </a:r>
            <a:r>
              <a:rPr lang="en-US" sz="1800" b="1" dirty="0">
                <a:solidFill>
                  <a:prstClr val="black"/>
                </a:solidFill>
              </a:rPr>
              <a:t>mines</a:t>
            </a:r>
          </a:p>
          <a:p>
            <a:pPr>
              <a:spcBef>
                <a:spcPts val="600"/>
              </a:spcBef>
              <a:spcAft>
                <a:spcPts val="600"/>
              </a:spcAft>
            </a:pPr>
            <a:r>
              <a:rPr lang="en-US" sz="1800" b="1" dirty="0" smtClean="0">
                <a:solidFill>
                  <a:prstClr val="black"/>
                </a:solidFill>
              </a:rPr>
              <a:t>Regulation 671 - Emergency exits</a:t>
            </a:r>
            <a:endParaRPr lang="en-US" sz="1800" b="1" dirty="0">
              <a:solidFill>
                <a:prstClr val="black"/>
              </a:solidFill>
            </a:endParaRPr>
          </a:p>
          <a:p>
            <a:pPr>
              <a:spcBef>
                <a:spcPts val="600"/>
              </a:spcBef>
              <a:spcAft>
                <a:spcPts val="600"/>
              </a:spcAft>
            </a:pPr>
            <a:r>
              <a:rPr lang="en-US" sz="1800" dirty="0" smtClean="0">
                <a:solidFill>
                  <a:prstClr val="black"/>
                </a:solidFill>
              </a:rPr>
              <a:t>The </a:t>
            </a:r>
            <a:r>
              <a:rPr lang="en-US" sz="1800" dirty="0">
                <a:solidFill>
                  <a:prstClr val="black"/>
                </a:solidFill>
              </a:rPr>
              <a:t>mine operator of an underground mine must ensure that the mine has at least 2 </a:t>
            </a:r>
            <a:r>
              <a:rPr lang="en-US" sz="1800" dirty="0" smtClean="0">
                <a:solidFill>
                  <a:prstClr val="black"/>
                </a:solidFill>
              </a:rPr>
              <a:t>trafficable </a:t>
            </a:r>
            <a:r>
              <a:rPr lang="en-US" sz="1800" dirty="0">
                <a:solidFill>
                  <a:prstClr val="black"/>
                </a:solidFill>
              </a:rPr>
              <a:t>exits to the </a:t>
            </a:r>
            <a:r>
              <a:rPr lang="en-US" sz="1800" dirty="0" smtClean="0">
                <a:solidFill>
                  <a:prstClr val="black"/>
                </a:solidFill>
              </a:rPr>
              <a:t>surface.</a:t>
            </a:r>
          </a:p>
          <a:p>
            <a:pPr>
              <a:spcBef>
                <a:spcPts val="600"/>
              </a:spcBef>
              <a:spcAft>
                <a:spcPts val="600"/>
              </a:spcAft>
            </a:pPr>
            <a:r>
              <a:rPr lang="en-US" sz="1800" dirty="0" smtClean="0">
                <a:solidFill>
                  <a:prstClr val="black"/>
                </a:solidFill>
              </a:rPr>
              <a:t>The </a:t>
            </a:r>
            <a:r>
              <a:rPr lang="en-US" sz="1800" dirty="0">
                <a:solidFill>
                  <a:prstClr val="black"/>
                </a:solidFill>
              </a:rPr>
              <a:t>mine operator of a mine must ensure that the mine has at least 1 trafficable exit to the surface which:</a:t>
            </a:r>
          </a:p>
          <a:p>
            <a:pPr marL="285750" indent="-285750">
              <a:spcBef>
                <a:spcPts val="600"/>
              </a:spcBef>
              <a:spcAft>
                <a:spcPts val="600"/>
              </a:spcAft>
              <a:buClr>
                <a:srgbClr val="FF8200"/>
              </a:buClr>
              <a:buFont typeface="Wingdings" panose="05000000000000000000" pitchFamily="2" charset="2"/>
              <a:buChar char="§"/>
            </a:pPr>
            <a:r>
              <a:rPr lang="en-US" sz="1800" dirty="0">
                <a:solidFill>
                  <a:prstClr val="black"/>
                </a:solidFill>
              </a:rPr>
              <a:t>is accessible from each level in the mine in which stoping operations are being carried </a:t>
            </a:r>
            <a:r>
              <a:rPr lang="en-US" sz="1800" dirty="0" smtClean="0">
                <a:solidFill>
                  <a:prstClr val="black"/>
                </a:solidFill>
              </a:rPr>
              <a:t>out; and</a:t>
            </a:r>
            <a:endParaRPr lang="en-US" sz="1800" dirty="0">
              <a:solidFill>
                <a:prstClr val="black"/>
              </a:solidFill>
            </a:endParaRPr>
          </a:p>
          <a:p>
            <a:pPr marL="285750" indent="-285750">
              <a:spcBef>
                <a:spcPts val="600"/>
              </a:spcBef>
              <a:spcAft>
                <a:spcPts val="600"/>
              </a:spcAft>
              <a:buClr>
                <a:srgbClr val="FF8200"/>
              </a:buClr>
              <a:buFont typeface="Wingdings" panose="05000000000000000000" pitchFamily="2" charset="2"/>
              <a:buChar char="§"/>
            </a:pPr>
            <a:r>
              <a:rPr lang="en-US" sz="1800" dirty="0">
                <a:solidFill>
                  <a:prstClr val="black"/>
                </a:solidFill>
              </a:rPr>
              <a:t>allows for the passage of rescue persons and rescue </a:t>
            </a:r>
            <a:r>
              <a:rPr lang="en-US" sz="1800" dirty="0" smtClean="0">
                <a:solidFill>
                  <a:prstClr val="black"/>
                </a:solidFill>
              </a:rPr>
              <a:t>equipment; and</a:t>
            </a:r>
            <a:endParaRPr lang="en-US" sz="1800" dirty="0">
              <a:solidFill>
                <a:prstClr val="black"/>
              </a:solidFill>
            </a:endParaRPr>
          </a:p>
          <a:p>
            <a:pPr marL="285750" indent="-285750">
              <a:spcBef>
                <a:spcPts val="600"/>
              </a:spcBef>
              <a:spcAft>
                <a:spcPts val="600"/>
              </a:spcAft>
              <a:buClr>
                <a:srgbClr val="FF8200"/>
              </a:buClr>
              <a:buFont typeface="Wingdings" panose="05000000000000000000" pitchFamily="2" charset="2"/>
              <a:buChar char="§"/>
            </a:pPr>
            <a:r>
              <a:rPr lang="en-US" sz="1800" dirty="0">
                <a:solidFill>
                  <a:prstClr val="black"/>
                </a:solidFill>
              </a:rPr>
              <a:t>i</a:t>
            </a:r>
            <a:r>
              <a:rPr lang="en-US" sz="1800" dirty="0" smtClean="0">
                <a:solidFill>
                  <a:prstClr val="black"/>
                </a:solidFill>
              </a:rPr>
              <a:t>s </a:t>
            </a:r>
            <a:r>
              <a:rPr lang="en-US" sz="1800" dirty="0">
                <a:solidFill>
                  <a:prstClr val="black"/>
                </a:solidFill>
              </a:rPr>
              <a:t>marked or signposted so that it can be readily located in an </a:t>
            </a:r>
            <a:r>
              <a:rPr lang="en-US" sz="1800" dirty="0" smtClean="0">
                <a:solidFill>
                  <a:prstClr val="black"/>
                </a:solidFill>
              </a:rPr>
              <a:t>emergency; </a:t>
            </a:r>
            <a:r>
              <a:rPr lang="en-AU" sz="1800" dirty="0">
                <a:solidFill>
                  <a:prstClr val="black"/>
                </a:solidFill>
              </a:rPr>
              <a:t>and</a:t>
            </a:r>
          </a:p>
          <a:p>
            <a:pPr marL="285750" indent="-285750">
              <a:spcBef>
                <a:spcPts val="600"/>
              </a:spcBef>
              <a:spcAft>
                <a:spcPts val="600"/>
              </a:spcAft>
              <a:buClr>
                <a:srgbClr val="FF8200"/>
              </a:buClr>
              <a:buFont typeface="Wingdings" panose="05000000000000000000" pitchFamily="2" charset="2"/>
              <a:buChar char="§"/>
            </a:pPr>
            <a:r>
              <a:rPr lang="en-US" sz="1800" dirty="0">
                <a:solidFill>
                  <a:prstClr val="black"/>
                </a:solidFill>
              </a:rPr>
              <a:t>i</a:t>
            </a:r>
            <a:r>
              <a:rPr lang="en-US" sz="1800" dirty="0" smtClean="0">
                <a:solidFill>
                  <a:prstClr val="black"/>
                </a:solidFill>
              </a:rPr>
              <a:t>s </a:t>
            </a:r>
            <a:r>
              <a:rPr lang="en-US" sz="1800" dirty="0">
                <a:solidFill>
                  <a:prstClr val="black"/>
                </a:solidFill>
              </a:rPr>
              <a:t>maintained so that it remains </a:t>
            </a:r>
            <a:r>
              <a:rPr lang="en-US" sz="1800" dirty="0" smtClean="0">
                <a:solidFill>
                  <a:prstClr val="black"/>
                </a:solidFill>
              </a:rPr>
              <a:t>effective</a:t>
            </a:r>
            <a:r>
              <a:rPr lang="en-US" sz="1800" dirty="0" smtClean="0"/>
              <a:t>.</a:t>
            </a:r>
            <a:endParaRPr lang="en-US" sz="1800" dirty="0"/>
          </a:p>
        </p:txBody>
      </p:sp>
    </p:spTree>
    <p:extLst>
      <p:ext uri="{BB962C8B-B14F-4D97-AF65-F5344CB8AC3E}">
        <p14:creationId xmlns:p14="http://schemas.microsoft.com/office/powerpoint/2010/main" val="3146430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65DB8DF4-6AFD-4037-92D2-C390D3177DD7}" type="slidenum">
              <a:rPr lang="en-AU" smtClean="0">
                <a:solidFill>
                  <a:srgbClr val="FFFFFF"/>
                </a:solidFill>
              </a:rPr>
              <a:pPr>
                <a:defRPr/>
              </a:pPr>
              <a:t>25</a:t>
            </a:fld>
            <a:endParaRPr lang="en-AU" sz="1400" dirty="0">
              <a:solidFill>
                <a:srgbClr val="1D1D60"/>
              </a:solidFill>
            </a:endParaRPr>
          </a:p>
        </p:txBody>
      </p:sp>
      <p:sp>
        <p:nvSpPr>
          <p:cNvPr id="5" name="Title 1"/>
          <p:cNvSpPr>
            <a:spLocks noGrp="1"/>
          </p:cNvSpPr>
          <p:nvPr>
            <p:ph type="title"/>
          </p:nvPr>
        </p:nvSpPr>
        <p:spPr>
          <a:xfrm>
            <a:off x="1835696" y="260648"/>
            <a:ext cx="7308304" cy="1152128"/>
          </a:xfrm>
        </p:spPr>
        <p:txBody>
          <a:bodyPr/>
          <a:lstStyle/>
          <a:p>
            <a:r>
              <a:rPr lang="en-US" kern="1200" dirty="0" smtClean="0">
                <a:solidFill>
                  <a:srgbClr val="FF8200"/>
                </a:solidFill>
                <a:latin typeface="Arial" panose="020B0604020202020204" pitchFamily="34" charset="0"/>
                <a:cs typeface="Arial" panose="020B0604020202020204" pitchFamily="34" charset="0"/>
              </a:rPr>
              <a:t>Legislation</a:t>
            </a:r>
            <a:endParaRPr lang="en-AU" kern="1200" dirty="0">
              <a:solidFill>
                <a:srgbClr val="FF8200"/>
              </a:solidFill>
              <a:latin typeface="Arial" panose="020B0604020202020204" pitchFamily="34" charset="0"/>
              <a:cs typeface="Arial" panose="020B0604020202020204" pitchFamily="34" charset="0"/>
            </a:endParaRPr>
          </a:p>
        </p:txBody>
      </p:sp>
      <p:sp>
        <p:nvSpPr>
          <p:cNvPr id="2" name="Rectangle 1"/>
          <p:cNvSpPr/>
          <p:nvPr/>
        </p:nvSpPr>
        <p:spPr>
          <a:xfrm>
            <a:off x="1763798" y="1630681"/>
            <a:ext cx="7272697" cy="4185761"/>
          </a:xfrm>
          <a:prstGeom prst="rect">
            <a:avLst/>
          </a:prstGeom>
        </p:spPr>
        <p:txBody>
          <a:bodyPr wrap="square">
            <a:spAutoFit/>
          </a:bodyPr>
          <a:lstStyle/>
          <a:p>
            <a:pPr>
              <a:spcBef>
                <a:spcPts val="600"/>
              </a:spcBef>
              <a:spcAft>
                <a:spcPts val="600"/>
              </a:spcAft>
            </a:pPr>
            <a:r>
              <a:rPr lang="en-US" sz="1800" dirty="0" smtClean="0">
                <a:solidFill>
                  <a:prstClr val="black"/>
                </a:solidFill>
              </a:rPr>
              <a:t>Emergency exits continued</a:t>
            </a:r>
            <a:endParaRPr lang="en-US" sz="1800" dirty="0">
              <a:solidFill>
                <a:prstClr val="black"/>
              </a:solidFill>
            </a:endParaRPr>
          </a:p>
          <a:p>
            <a:pPr>
              <a:spcBef>
                <a:spcPts val="600"/>
              </a:spcBef>
              <a:spcAft>
                <a:spcPts val="600"/>
              </a:spcAft>
            </a:pPr>
            <a:r>
              <a:rPr lang="en-US" sz="1800" dirty="0">
                <a:solidFill>
                  <a:prstClr val="black"/>
                </a:solidFill>
              </a:rPr>
              <a:t>The exits are located so as to ensure that an incident or event that occurs that prevents 1 exit from being used for the purpose of escape, does not prevent persons from using the other exit to </a:t>
            </a:r>
            <a:r>
              <a:rPr lang="en-US" sz="1800" dirty="0" smtClean="0">
                <a:solidFill>
                  <a:prstClr val="black"/>
                </a:solidFill>
              </a:rPr>
              <a:t>escape.</a:t>
            </a:r>
          </a:p>
          <a:p>
            <a:pPr>
              <a:spcBef>
                <a:spcPts val="600"/>
              </a:spcBef>
              <a:spcAft>
                <a:spcPts val="600"/>
              </a:spcAft>
            </a:pPr>
            <a:r>
              <a:rPr lang="en-US" sz="1800" dirty="0" smtClean="0">
                <a:solidFill>
                  <a:prstClr val="black"/>
                </a:solidFill>
              </a:rPr>
              <a:t>The mine operator of a mine is not required to comply with </a:t>
            </a:r>
            <a:r>
              <a:rPr lang="en-AU" sz="1800" dirty="0" smtClean="0">
                <a:solidFill>
                  <a:prstClr val="black"/>
                </a:solidFill>
              </a:rPr>
              <a:t>Regulation 671 </a:t>
            </a:r>
            <a:r>
              <a:rPr lang="en-AU" sz="1800" dirty="0">
                <a:solidFill>
                  <a:prstClr val="black"/>
                </a:solidFill>
              </a:rPr>
              <a:t>subregulation </a:t>
            </a:r>
            <a:r>
              <a:rPr lang="en-AU" sz="1800" dirty="0" smtClean="0">
                <a:solidFill>
                  <a:prstClr val="black"/>
                </a:solidFill>
              </a:rPr>
              <a:t>(1) (</a:t>
            </a:r>
            <a:r>
              <a:rPr lang="en-US" sz="1800" dirty="0" smtClean="0">
                <a:solidFill>
                  <a:prstClr val="black"/>
                </a:solidFill>
              </a:rPr>
              <a:t>have at least 2 trafficable exits to the surface) in either of the following circumstances: </a:t>
            </a:r>
          </a:p>
          <a:p>
            <a:pPr marL="285750" indent="-285750">
              <a:spcBef>
                <a:spcPts val="600"/>
              </a:spcBef>
              <a:spcAft>
                <a:spcPts val="600"/>
              </a:spcAft>
              <a:buClr>
                <a:srgbClr val="FF8200"/>
              </a:buClr>
              <a:buFont typeface="Wingdings" panose="05000000000000000000" pitchFamily="2" charset="2"/>
              <a:buChar char="§"/>
            </a:pPr>
            <a:r>
              <a:rPr lang="en-US" sz="1800" dirty="0">
                <a:solidFill>
                  <a:prstClr val="black"/>
                </a:solidFill>
              </a:rPr>
              <a:t>a single entry drive or shaft is being </a:t>
            </a:r>
            <a:r>
              <a:rPr lang="en-US" sz="1800" dirty="0" smtClean="0">
                <a:solidFill>
                  <a:prstClr val="black"/>
                </a:solidFill>
              </a:rPr>
              <a:t>developed; or</a:t>
            </a:r>
            <a:endParaRPr lang="en-US" sz="1800" dirty="0">
              <a:solidFill>
                <a:prstClr val="black"/>
              </a:solidFill>
            </a:endParaRPr>
          </a:p>
          <a:p>
            <a:pPr marL="285750" indent="-285750">
              <a:spcBef>
                <a:spcPts val="600"/>
              </a:spcBef>
              <a:spcAft>
                <a:spcPts val="600"/>
              </a:spcAft>
              <a:buClr>
                <a:srgbClr val="FF8200"/>
              </a:buClr>
              <a:buFont typeface="Wingdings" panose="05000000000000000000" pitchFamily="2" charset="2"/>
              <a:buChar char="§"/>
            </a:pPr>
            <a:r>
              <a:rPr lang="en-US" sz="1800" dirty="0">
                <a:solidFill>
                  <a:prstClr val="black"/>
                </a:solidFill>
              </a:rPr>
              <a:t>the most distant area of the mine is no more than 250 metres from the mine entrance.</a:t>
            </a:r>
          </a:p>
          <a:p>
            <a:pPr>
              <a:spcBef>
                <a:spcPts val="600"/>
              </a:spcBef>
              <a:spcAft>
                <a:spcPts val="600"/>
              </a:spcAft>
            </a:pPr>
            <a:r>
              <a:rPr lang="en-US" sz="1800" dirty="0" smtClean="0">
                <a:solidFill>
                  <a:prstClr val="black"/>
                </a:solidFill>
              </a:rPr>
              <a:t>As long as the mine operator ensures that at least 1 exit </a:t>
            </a:r>
            <a:r>
              <a:rPr lang="en-AU" sz="1800" dirty="0" smtClean="0">
                <a:solidFill>
                  <a:prstClr val="black"/>
                </a:solidFill>
              </a:rPr>
              <a:t>compiles with Regulation 671 subregulation (2).</a:t>
            </a:r>
            <a:endParaRPr lang="en-US" sz="1800" dirty="0"/>
          </a:p>
        </p:txBody>
      </p:sp>
    </p:spTree>
    <p:extLst>
      <p:ext uri="{BB962C8B-B14F-4D97-AF65-F5344CB8AC3E}">
        <p14:creationId xmlns:p14="http://schemas.microsoft.com/office/powerpoint/2010/main" val="4070088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65DB8DF4-6AFD-4037-92D2-C390D3177DD7}" type="slidenum">
              <a:rPr lang="en-AU" smtClean="0">
                <a:solidFill>
                  <a:srgbClr val="FFFFFF"/>
                </a:solidFill>
              </a:rPr>
              <a:pPr>
                <a:defRPr/>
              </a:pPr>
              <a:t>26</a:t>
            </a:fld>
            <a:endParaRPr lang="en-AU" sz="1400" dirty="0">
              <a:solidFill>
                <a:srgbClr val="1D1D60"/>
              </a:solidFill>
            </a:endParaRPr>
          </a:p>
        </p:txBody>
      </p:sp>
      <p:sp>
        <p:nvSpPr>
          <p:cNvPr id="5" name="Title 1"/>
          <p:cNvSpPr>
            <a:spLocks noGrp="1"/>
          </p:cNvSpPr>
          <p:nvPr>
            <p:ph type="title"/>
          </p:nvPr>
        </p:nvSpPr>
        <p:spPr>
          <a:xfrm>
            <a:off x="1835696" y="260648"/>
            <a:ext cx="7308304" cy="1152128"/>
          </a:xfrm>
        </p:spPr>
        <p:txBody>
          <a:bodyPr/>
          <a:lstStyle/>
          <a:p>
            <a:r>
              <a:rPr lang="en-US" kern="1200" dirty="0" smtClean="0">
                <a:solidFill>
                  <a:srgbClr val="FF8200"/>
                </a:solidFill>
                <a:latin typeface="Arial" panose="020B0604020202020204" pitchFamily="34" charset="0"/>
                <a:cs typeface="Arial" panose="020B0604020202020204" pitchFamily="34" charset="0"/>
              </a:rPr>
              <a:t>Legislation</a:t>
            </a:r>
            <a:endParaRPr lang="en-AU" kern="1200" dirty="0">
              <a:solidFill>
                <a:srgbClr val="FF8200"/>
              </a:solidFill>
              <a:latin typeface="Arial" panose="020B0604020202020204" pitchFamily="34" charset="0"/>
              <a:cs typeface="Arial" panose="020B0604020202020204" pitchFamily="34" charset="0"/>
            </a:endParaRPr>
          </a:p>
        </p:txBody>
      </p:sp>
      <p:sp>
        <p:nvSpPr>
          <p:cNvPr id="2" name="Rectangle 1"/>
          <p:cNvSpPr/>
          <p:nvPr/>
        </p:nvSpPr>
        <p:spPr>
          <a:xfrm>
            <a:off x="1763798" y="1630681"/>
            <a:ext cx="7272697" cy="3046988"/>
          </a:xfrm>
          <a:prstGeom prst="rect">
            <a:avLst/>
          </a:prstGeom>
        </p:spPr>
        <p:txBody>
          <a:bodyPr wrap="square">
            <a:spAutoFit/>
          </a:bodyPr>
          <a:lstStyle/>
          <a:p>
            <a:pPr>
              <a:spcBef>
                <a:spcPts val="600"/>
              </a:spcBef>
              <a:spcAft>
                <a:spcPts val="600"/>
              </a:spcAft>
            </a:pPr>
            <a:r>
              <a:rPr lang="en-US" sz="1800" b="1" dirty="0" smtClean="0">
                <a:solidFill>
                  <a:prstClr val="black"/>
                </a:solidFill>
              </a:rPr>
              <a:t>Regulation 672 - Safe </a:t>
            </a:r>
            <a:r>
              <a:rPr lang="en-US" sz="1800" b="1" dirty="0">
                <a:solidFill>
                  <a:prstClr val="black"/>
                </a:solidFill>
              </a:rPr>
              <a:t>escape and refuge</a:t>
            </a:r>
          </a:p>
          <a:p>
            <a:pPr>
              <a:spcBef>
                <a:spcPts val="600"/>
              </a:spcBef>
              <a:spcAft>
                <a:spcPts val="600"/>
              </a:spcAft>
            </a:pPr>
            <a:r>
              <a:rPr lang="en-US" sz="1800" dirty="0" smtClean="0">
                <a:solidFill>
                  <a:prstClr val="black"/>
                </a:solidFill>
              </a:rPr>
              <a:t>The </a:t>
            </a:r>
            <a:r>
              <a:rPr lang="en-US" sz="1800" dirty="0">
                <a:solidFill>
                  <a:prstClr val="black"/>
                </a:solidFill>
              </a:rPr>
              <a:t>mine operator of an underground mine must provide adequate means of communicating with </a:t>
            </a:r>
            <a:r>
              <a:rPr lang="en-US" sz="1800" dirty="0" smtClean="0">
                <a:solidFill>
                  <a:prstClr val="black"/>
                </a:solidFill>
              </a:rPr>
              <a:t>all </a:t>
            </a:r>
            <a:r>
              <a:rPr lang="en-US" sz="1800" dirty="0">
                <a:solidFill>
                  <a:prstClr val="black"/>
                </a:solidFill>
              </a:rPr>
              <a:t>affected persons when the emergency plan for the mine is implemented.</a:t>
            </a:r>
          </a:p>
          <a:p>
            <a:pPr marL="285750" indent="-285750">
              <a:spcBef>
                <a:spcPts val="600"/>
              </a:spcBef>
              <a:spcAft>
                <a:spcPts val="600"/>
              </a:spcAft>
              <a:buClr>
                <a:srgbClr val="FF8200"/>
              </a:buClr>
              <a:buFont typeface="Wingdings" panose="05000000000000000000" pitchFamily="2" charset="2"/>
              <a:buChar char="§"/>
            </a:pPr>
            <a:r>
              <a:rPr lang="en-US" sz="1800" dirty="0">
                <a:solidFill>
                  <a:prstClr val="black"/>
                </a:solidFill>
              </a:rPr>
              <a:t>Example: An alarm system.</a:t>
            </a:r>
          </a:p>
          <a:p>
            <a:pPr>
              <a:spcBef>
                <a:spcPts val="600"/>
              </a:spcBef>
              <a:spcAft>
                <a:spcPts val="600"/>
              </a:spcAft>
            </a:pPr>
            <a:r>
              <a:rPr lang="en-US" sz="1800" dirty="0" smtClean="0">
                <a:solidFill>
                  <a:prstClr val="black"/>
                </a:solidFill>
              </a:rPr>
              <a:t>The </a:t>
            </a:r>
            <a:r>
              <a:rPr lang="en-US" sz="1800" dirty="0">
                <a:solidFill>
                  <a:prstClr val="black"/>
                </a:solidFill>
              </a:rPr>
              <a:t>mine operator of an underground mine must provide adequate means of escape that </a:t>
            </a:r>
            <a:r>
              <a:rPr lang="en-US" sz="1800" dirty="0" smtClean="0">
                <a:solidFill>
                  <a:prstClr val="black"/>
                </a:solidFill>
              </a:rPr>
              <a:t>enable persons </a:t>
            </a:r>
            <a:r>
              <a:rPr lang="en-US" sz="1800" dirty="0">
                <a:solidFill>
                  <a:prstClr val="black"/>
                </a:solidFill>
              </a:rPr>
              <a:t>to safely reach an exit or refuge, including through conditions of reduced visibility </a:t>
            </a:r>
            <a:r>
              <a:rPr lang="en-US" sz="1800" dirty="0" smtClean="0">
                <a:solidFill>
                  <a:prstClr val="black"/>
                </a:solidFill>
              </a:rPr>
              <a:t>or irrespirable </a:t>
            </a:r>
            <a:r>
              <a:rPr lang="en-US" sz="1800" dirty="0">
                <a:solidFill>
                  <a:prstClr val="black"/>
                </a:solidFill>
              </a:rPr>
              <a:t>or unsafe atmospheres</a:t>
            </a:r>
            <a:r>
              <a:rPr lang="en-US" sz="1800" dirty="0" smtClean="0">
                <a:solidFill>
                  <a:prstClr val="black"/>
                </a:solidFill>
              </a:rPr>
              <a:t>.</a:t>
            </a:r>
            <a:endParaRPr lang="en-US" sz="1800" dirty="0">
              <a:solidFill>
                <a:prstClr val="black"/>
              </a:solidFill>
            </a:endParaRPr>
          </a:p>
        </p:txBody>
      </p:sp>
    </p:spTree>
    <p:extLst>
      <p:ext uri="{BB962C8B-B14F-4D97-AF65-F5344CB8AC3E}">
        <p14:creationId xmlns:p14="http://schemas.microsoft.com/office/powerpoint/2010/main" val="16102807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65DB8DF4-6AFD-4037-92D2-C390D3177DD7}" type="slidenum">
              <a:rPr lang="en-AU" smtClean="0">
                <a:solidFill>
                  <a:srgbClr val="FFFFFF"/>
                </a:solidFill>
              </a:rPr>
              <a:pPr>
                <a:defRPr/>
              </a:pPr>
              <a:t>27</a:t>
            </a:fld>
            <a:endParaRPr lang="en-AU" sz="1400" dirty="0">
              <a:solidFill>
                <a:srgbClr val="1D1D60"/>
              </a:solidFill>
            </a:endParaRPr>
          </a:p>
        </p:txBody>
      </p:sp>
      <p:sp>
        <p:nvSpPr>
          <p:cNvPr id="5" name="Title 1"/>
          <p:cNvSpPr>
            <a:spLocks noGrp="1"/>
          </p:cNvSpPr>
          <p:nvPr>
            <p:ph type="title"/>
          </p:nvPr>
        </p:nvSpPr>
        <p:spPr>
          <a:xfrm>
            <a:off x="1835696" y="260648"/>
            <a:ext cx="7308304" cy="1152128"/>
          </a:xfrm>
        </p:spPr>
        <p:txBody>
          <a:bodyPr/>
          <a:lstStyle/>
          <a:p>
            <a:r>
              <a:rPr lang="en-US" kern="1200" dirty="0" smtClean="0">
                <a:solidFill>
                  <a:srgbClr val="FF8200"/>
                </a:solidFill>
                <a:latin typeface="Arial" panose="020B0604020202020204" pitchFamily="34" charset="0"/>
                <a:cs typeface="Arial" panose="020B0604020202020204" pitchFamily="34" charset="0"/>
              </a:rPr>
              <a:t>Legislation</a:t>
            </a:r>
            <a:endParaRPr lang="en-AU" kern="1200" dirty="0">
              <a:solidFill>
                <a:srgbClr val="FF8200"/>
              </a:solidFill>
              <a:latin typeface="Arial" panose="020B0604020202020204" pitchFamily="34" charset="0"/>
              <a:cs typeface="Arial" panose="020B0604020202020204" pitchFamily="34" charset="0"/>
            </a:endParaRPr>
          </a:p>
        </p:txBody>
      </p:sp>
      <p:sp>
        <p:nvSpPr>
          <p:cNvPr id="2" name="Rectangle 1"/>
          <p:cNvSpPr/>
          <p:nvPr/>
        </p:nvSpPr>
        <p:spPr>
          <a:xfrm>
            <a:off x="1763798" y="1630681"/>
            <a:ext cx="7272697" cy="3754874"/>
          </a:xfrm>
          <a:prstGeom prst="rect">
            <a:avLst/>
          </a:prstGeom>
        </p:spPr>
        <p:txBody>
          <a:bodyPr wrap="square">
            <a:spAutoFit/>
          </a:bodyPr>
          <a:lstStyle/>
          <a:p>
            <a:pPr>
              <a:spcBef>
                <a:spcPts val="600"/>
              </a:spcBef>
              <a:spcAft>
                <a:spcPts val="600"/>
              </a:spcAft>
            </a:pPr>
            <a:r>
              <a:rPr lang="en-US" sz="1800" b="1" dirty="0" smtClean="0">
                <a:solidFill>
                  <a:prstClr val="black"/>
                </a:solidFill>
              </a:rPr>
              <a:t>Regulation 673 - Signage </a:t>
            </a:r>
            <a:r>
              <a:rPr lang="en-US" sz="1800" b="1" dirty="0">
                <a:solidFill>
                  <a:prstClr val="black"/>
                </a:solidFill>
              </a:rPr>
              <a:t>for refuges</a:t>
            </a:r>
          </a:p>
          <a:p>
            <a:pPr>
              <a:spcBef>
                <a:spcPts val="600"/>
              </a:spcBef>
              <a:spcAft>
                <a:spcPts val="600"/>
              </a:spcAft>
            </a:pPr>
            <a:r>
              <a:rPr lang="en-US" sz="1800" dirty="0">
                <a:solidFill>
                  <a:prstClr val="black"/>
                </a:solidFill>
              </a:rPr>
              <a:t>The mine operator of an underground mine that includes a refuge must ensure that signs are prominently displayed at the mine showing the location of each refuge.</a:t>
            </a:r>
          </a:p>
          <a:p>
            <a:pPr>
              <a:spcBef>
                <a:spcPts val="600"/>
              </a:spcBef>
              <a:spcAft>
                <a:spcPts val="600"/>
              </a:spcAft>
            </a:pPr>
            <a:r>
              <a:rPr lang="en-US" sz="1800" b="1" dirty="0" smtClean="0">
                <a:solidFill>
                  <a:prstClr val="black"/>
                </a:solidFill>
              </a:rPr>
              <a:t>Regulation 674 - Self-rescuers</a:t>
            </a:r>
            <a:endParaRPr lang="en-US" sz="1800" b="1" dirty="0">
              <a:solidFill>
                <a:prstClr val="black"/>
              </a:solidFill>
            </a:endParaRPr>
          </a:p>
          <a:p>
            <a:pPr>
              <a:spcBef>
                <a:spcPts val="600"/>
              </a:spcBef>
              <a:spcAft>
                <a:spcPts val="600"/>
              </a:spcAft>
            </a:pPr>
            <a:r>
              <a:rPr lang="en-US" sz="1800" dirty="0">
                <a:solidFill>
                  <a:prstClr val="black"/>
                </a:solidFill>
              </a:rPr>
              <a:t>The mine operator of an underground mine must ensure that a person who is to go underground is provided with an appropriate self-contained self-rescuer if there is a risk of an irrespirable atmosphere in the underground mine (including during an emergency</a:t>
            </a:r>
            <a:r>
              <a:rPr lang="en-US" sz="1800" dirty="0" smtClean="0">
                <a:solidFill>
                  <a:prstClr val="black"/>
                </a:solidFill>
              </a:rPr>
              <a:t>).</a:t>
            </a:r>
          </a:p>
          <a:p>
            <a:pPr>
              <a:spcBef>
                <a:spcPts val="600"/>
              </a:spcBef>
              <a:spcAft>
                <a:spcPts val="600"/>
              </a:spcAft>
            </a:pPr>
            <a:r>
              <a:rPr lang="en-US" sz="1800" dirty="0">
                <a:solidFill>
                  <a:prstClr val="black"/>
                </a:solidFill>
              </a:rPr>
              <a:t>The mine operator must ensure that the person is trained in the use of, and is able to use, the self-rescuer provided</a:t>
            </a:r>
            <a:r>
              <a:rPr lang="en-US" sz="1800" dirty="0" smtClean="0">
                <a:solidFill>
                  <a:prstClr val="black"/>
                </a:solidFill>
              </a:rPr>
              <a:t>.</a:t>
            </a:r>
            <a:endParaRPr lang="en-US" sz="1800" dirty="0">
              <a:solidFill>
                <a:prstClr val="black"/>
              </a:solidFill>
            </a:endParaRPr>
          </a:p>
        </p:txBody>
      </p:sp>
    </p:spTree>
    <p:extLst>
      <p:ext uri="{BB962C8B-B14F-4D97-AF65-F5344CB8AC3E}">
        <p14:creationId xmlns:p14="http://schemas.microsoft.com/office/powerpoint/2010/main" val="21585866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65DB8DF4-6AFD-4037-92D2-C390D3177DD7}" type="slidenum">
              <a:rPr lang="en-AU" smtClean="0">
                <a:solidFill>
                  <a:srgbClr val="FFFFFF"/>
                </a:solidFill>
              </a:rPr>
              <a:pPr>
                <a:defRPr/>
              </a:pPr>
              <a:t>28</a:t>
            </a:fld>
            <a:endParaRPr lang="en-AU" sz="1400" dirty="0">
              <a:solidFill>
                <a:srgbClr val="1D1D60"/>
              </a:solidFill>
            </a:endParaRPr>
          </a:p>
        </p:txBody>
      </p:sp>
      <p:sp>
        <p:nvSpPr>
          <p:cNvPr id="5" name="Title 1"/>
          <p:cNvSpPr>
            <a:spLocks noGrp="1"/>
          </p:cNvSpPr>
          <p:nvPr>
            <p:ph type="title"/>
          </p:nvPr>
        </p:nvSpPr>
        <p:spPr>
          <a:xfrm>
            <a:off x="1835696" y="260648"/>
            <a:ext cx="7308304" cy="1152128"/>
          </a:xfrm>
        </p:spPr>
        <p:txBody>
          <a:bodyPr/>
          <a:lstStyle/>
          <a:p>
            <a:r>
              <a:rPr lang="en-US" kern="1200" dirty="0" smtClean="0">
                <a:solidFill>
                  <a:srgbClr val="FF8200"/>
                </a:solidFill>
                <a:latin typeface="Arial" panose="020B0604020202020204" pitchFamily="34" charset="0"/>
                <a:cs typeface="Arial" panose="020B0604020202020204" pitchFamily="34" charset="0"/>
              </a:rPr>
              <a:t>Legislation</a:t>
            </a:r>
            <a:endParaRPr lang="en-AU" kern="1200" dirty="0">
              <a:solidFill>
                <a:srgbClr val="FF8200"/>
              </a:solidFill>
              <a:latin typeface="Arial" panose="020B0604020202020204" pitchFamily="34" charset="0"/>
              <a:cs typeface="Arial" panose="020B0604020202020204" pitchFamily="34" charset="0"/>
            </a:endParaRPr>
          </a:p>
        </p:txBody>
      </p:sp>
      <p:sp>
        <p:nvSpPr>
          <p:cNvPr id="2" name="Rectangle 1"/>
          <p:cNvSpPr/>
          <p:nvPr/>
        </p:nvSpPr>
        <p:spPr>
          <a:xfrm>
            <a:off x="1763798" y="1630681"/>
            <a:ext cx="7272697" cy="4893647"/>
          </a:xfrm>
          <a:prstGeom prst="rect">
            <a:avLst/>
          </a:prstGeom>
        </p:spPr>
        <p:txBody>
          <a:bodyPr wrap="square">
            <a:spAutoFit/>
          </a:bodyPr>
          <a:lstStyle/>
          <a:p>
            <a:pPr>
              <a:spcBef>
                <a:spcPts val="600"/>
              </a:spcBef>
              <a:spcAft>
                <a:spcPts val="600"/>
              </a:spcAft>
            </a:pPr>
            <a:r>
              <a:rPr lang="en-US" sz="1800" b="1" dirty="0" smtClean="0">
                <a:solidFill>
                  <a:prstClr val="black"/>
                </a:solidFill>
              </a:rPr>
              <a:t>Regulation 675 - Personal </a:t>
            </a:r>
            <a:r>
              <a:rPr lang="en-US" sz="1800" b="1" dirty="0">
                <a:solidFill>
                  <a:prstClr val="black"/>
                </a:solidFill>
              </a:rPr>
              <a:t>protective equipment in emergencies</a:t>
            </a:r>
          </a:p>
          <a:p>
            <a:pPr>
              <a:spcBef>
                <a:spcPts val="600"/>
              </a:spcBef>
              <a:spcAft>
                <a:spcPts val="600"/>
              </a:spcAft>
            </a:pPr>
            <a:r>
              <a:rPr lang="en-US" sz="1800" dirty="0" smtClean="0">
                <a:solidFill>
                  <a:prstClr val="black"/>
                </a:solidFill>
              </a:rPr>
              <a:t>This </a:t>
            </a:r>
            <a:r>
              <a:rPr lang="en-US" sz="1800" dirty="0">
                <a:solidFill>
                  <a:prstClr val="black"/>
                </a:solidFill>
              </a:rPr>
              <a:t>regulation applies in relation to a worker who is to enter an underground mine in an </a:t>
            </a:r>
            <a:r>
              <a:rPr lang="en-US" sz="1800" dirty="0" smtClean="0">
                <a:solidFill>
                  <a:prstClr val="black"/>
                </a:solidFill>
              </a:rPr>
              <a:t>emergency </a:t>
            </a:r>
            <a:r>
              <a:rPr lang="en-US" sz="1800" dirty="0">
                <a:solidFill>
                  <a:prstClr val="black"/>
                </a:solidFill>
              </a:rPr>
              <a:t>in order to carry out first aid or rescue procedures</a:t>
            </a:r>
            <a:r>
              <a:rPr lang="en-US" sz="1800" dirty="0" smtClean="0">
                <a:solidFill>
                  <a:prstClr val="black"/>
                </a:solidFill>
              </a:rPr>
              <a:t>.</a:t>
            </a:r>
            <a:endParaRPr lang="en-US" sz="1800" dirty="0">
              <a:solidFill>
                <a:prstClr val="black"/>
              </a:solidFill>
            </a:endParaRPr>
          </a:p>
          <a:p>
            <a:pPr>
              <a:spcBef>
                <a:spcPts val="600"/>
              </a:spcBef>
              <a:spcAft>
                <a:spcPts val="600"/>
              </a:spcAft>
            </a:pPr>
            <a:r>
              <a:rPr lang="en-US" sz="1800" dirty="0" smtClean="0">
                <a:solidFill>
                  <a:prstClr val="black"/>
                </a:solidFill>
              </a:rPr>
              <a:t>The </a:t>
            </a:r>
            <a:r>
              <a:rPr lang="en-US" sz="1800" dirty="0">
                <a:solidFill>
                  <a:prstClr val="black"/>
                </a:solidFill>
              </a:rPr>
              <a:t>mine operator of the underground mine must ensure that oxygen or air supplied </a:t>
            </a:r>
            <a:r>
              <a:rPr lang="en-US" sz="1800" dirty="0" smtClean="0">
                <a:solidFill>
                  <a:prstClr val="black"/>
                </a:solidFill>
              </a:rPr>
              <a:t>respiratory </a:t>
            </a:r>
            <a:r>
              <a:rPr lang="en-US" sz="1800" dirty="0">
                <a:solidFill>
                  <a:prstClr val="black"/>
                </a:solidFill>
              </a:rPr>
              <a:t>equipment is available for use by, and is provided to, the worker in an emergency in </a:t>
            </a:r>
            <a:r>
              <a:rPr lang="en-US" sz="1800" dirty="0" smtClean="0">
                <a:solidFill>
                  <a:prstClr val="black"/>
                </a:solidFill>
              </a:rPr>
              <a:t>which:</a:t>
            </a:r>
          </a:p>
          <a:p>
            <a:pPr marL="285750" indent="-285750">
              <a:spcBef>
                <a:spcPts val="600"/>
              </a:spcBef>
              <a:spcAft>
                <a:spcPts val="600"/>
              </a:spcAft>
              <a:buClr>
                <a:srgbClr val="FF8200"/>
              </a:buClr>
              <a:buFont typeface="Wingdings" panose="05000000000000000000" pitchFamily="2" charset="2"/>
              <a:buChar char="§"/>
            </a:pPr>
            <a:r>
              <a:rPr lang="en-US" sz="1800" dirty="0"/>
              <a:t>t</a:t>
            </a:r>
            <a:r>
              <a:rPr lang="en-US" sz="1800" dirty="0" smtClean="0"/>
              <a:t>he </a:t>
            </a:r>
            <a:r>
              <a:rPr lang="en-US" sz="1800" dirty="0"/>
              <a:t>concentration of oxygen falls below a safe oxygen </a:t>
            </a:r>
            <a:r>
              <a:rPr lang="en-US" sz="1800" dirty="0" smtClean="0"/>
              <a:t>level; or</a:t>
            </a:r>
            <a:endParaRPr lang="en-US" sz="1800" dirty="0"/>
          </a:p>
          <a:p>
            <a:pPr marL="285750" indent="-285750">
              <a:spcBef>
                <a:spcPts val="600"/>
              </a:spcBef>
              <a:spcAft>
                <a:spcPts val="600"/>
              </a:spcAft>
              <a:buClr>
                <a:srgbClr val="FF8200"/>
              </a:buClr>
              <a:buFont typeface="Wingdings" panose="05000000000000000000" pitchFamily="2" charset="2"/>
              <a:buChar char="§"/>
            </a:pPr>
            <a:r>
              <a:rPr lang="en-US" sz="1800" dirty="0"/>
              <a:t>t</a:t>
            </a:r>
            <a:r>
              <a:rPr lang="en-US" sz="1800" dirty="0" smtClean="0"/>
              <a:t>he </a:t>
            </a:r>
            <a:r>
              <a:rPr lang="en-US" sz="1800" dirty="0"/>
              <a:t>atmosphere in the underground mine has a harmful concentration of an airborne </a:t>
            </a:r>
            <a:r>
              <a:rPr lang="en-US" sz="1800" dirty="0" smtClean="0"/>
              <a:t>contaminant; </a:t>
            </a:r>
            <a:r>
              <a:rPr lang="en-US" sz="1800" dirty="0"/>
              <a:t>or </a:t>
            </a:r>
          </a:p>
          <a:p>
            <a:pPr marL="285750" indent="-285750">
              <a:spcBef>
                <a:spcPts val="600"/>
              </a:spcBef>
              <a:spcAft>
                <a:spcPts val="600"/>
              </a:spcAft>
              <a:buClr>
                <a:srgbClr val="FF8200"/>
              </a:buClr>
              <a:buFont typeface="Wingdings" panose="05000000000000000000" pitchFamily="2" charset="2"/>
              <a:buChar char="§"/>
            </a:pPr>
            <a:r>
              <a:rPr lang="en-US" sz="1800" dirty="0"/>
              <a:t>t</a:t>
            </a:r>
            <a:r>
              <a:rPr lang="en-US" sz="1800" dirty="0" smtClean="0"/>
              <a:t>here </a:t>
            </a:r>
            <a:r>
              <a:rPr lang="en-US" sz="1800" dirty="0"/>
              <a:t>is a serious risk of the atmosphere in the underground mine becoming affected in the way referred to in paragraph (a) or (b) while the worker is in the underground mine.</a:t>
            </a:r>
          </a:p>
          <a:p>
            <a:pPr marL="342900" indent="-342900">
              <a:spcBef>
                <a:spcPts val="600"/>
              </a:spcBef>
              <a:spcAft>
                <a:spcPts val="600"/>
              </a:spcAft>
              <a:buFont typeface="Arial" panose="020B0604020202020204" pitchFamily="34" charset="0"/>
              <a:buChar char="•"/>
            </a:pPr>
            <a:endParaRPr lang="en-US" sz="1800" dirty="0" smtClean="0">
              <a:solidFill>
                <a:prstClr val="black"/>
              </a:solidFill>
            </a:endParaRPr>
          </a:p>
        </p:txBody>
      </p:sp>
    </p:spTree>
    <p:extLst>
      <p:ext uri="{BB962C8B-B14F-4D97-AF65-F5344CB8AC3E}">
        <p14:creationId xmlns:p14="http://schemas.microsoft.com/office/powerpoint/2010/main" val="35270439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65DB8DF4-6AFD-4037-92D2-C390D3177DD7}" type="slidenum">
              <a:rPr lang="en-AU" smtClean="0">
                <a:solidFill>
                  <a:srgbClr val="FFFFFF"/>
                </a:solidFill>
              </a:rPr>
              <a:pPr>
                <a:defRPr/>
              </a:pPr>
              <a:t>29</a:t>
            </a:fld>
            <a:endParaRPr lang="en-AU" sz="1400" dirty="0">
              <a:solidFill>
                <a:srgbClr val="1D1D60"/>
              </a:solidFill>
            </a:endParaRPr>
          </a:p>
        </p:txBody>
      </p:sp>
      <p:sp>
        <p:nvSpPr>
          <p:cNvPr id="5" name="Title 1"/>
          <p:cNvSpPr>
            <a:spLocks noGrp="1"/>
          </p:cNvSpPr>
          <p:nvPr>
            <p:ph type="title"/>
          </p:nvPr>
        </p:nvSpPr>
        <p:spPr>
          <a:xfrm>
            <a:off x="1835696" y="260648"/>
            <a:ext cx="7308304" cy="1152128"/>
          </a:xfrm>
        </p:spPr>
        <p:txBody>
          <a:bodyPr/>
          <a:lstStyle/>
          <a:p>
            <a:r>
              <a:rPr lang="en-US" kern="1200" dirty="0" smtClean="0">
                <a:solidFill>
                  <a:srgbClr val="FF8200"/>
                </a:solidFill>
                <a:latin typeface="Arial" panose="020B0604020202020204" pitchFamily="34" charset="0"/>
                <a:cs typeface="Arial" panose="020B0604020202020204" pitchFamily="34" charset="0"/>
              </a:rPr>
              <a:t>Legislation</a:t>
            </a:r>
            <a:endParaRPr lang="en-AU" kern="1200" dirty="0">
              <a:solidFill>
                <a:srgbClr val="FF8200"/>
              </a:solidFill>
              <a:latin typeface="Arial" panose="020B0604020202020204" pitchFamily="34" charset="0"/>
              <a:cs typeface="Arial" panose="020B0604020202020204" pitchFamily="34" charset="0"/>
            </a:endParaRPr>
          </a:p>
        </p:txBody>
      </p:sp>
      <p:sp>
        <p:nvSpPr>
          <p:cNvPr id="2" name="Rectangle 1"/>
          <p:cNvSpPr/>
          <p:nvPr/>
        </p:nvSpPr>
        <p:spPr>
          <a:xfrm>
            <a:off x="1763798" y="1630681"/>
            <a:ext cx="7272697" cy="3477875"/>
          </a:xfrm>
          <a:prstGeom prst="rect">
            <a:avLst/>
          </a:prstGeom>
        </p:spPr>
        <p:txBody>
          <a:bodyPr wrap="square">
            <a:spAutoFit/>
          </a:bodyPr>
          <a:lstStyle/>
          <a:p>
            <a:pPr>
              <a:spcBef>
                <a:spcPts val="600"/>
              </a:spcBef>
              <a:spcAft>
                <a:spcPts val="600"/>
              </a:spcAft>
            </a:pPr>
            <a:r>
              <a:rPr lang="en-US" sz="1800" dirty="0">
                <a:solidFill>
                  <a:prstClr val="black"/>
                </a:solidFill>
              </a:rPr>
              <a:t>Personal protective equipment in </a:t>
            </a:r>
            <a:r>
              <a:rPr lang="en-US" sz="1800" dirty="0" smtClean="0">
                <a:solidFill>
                  <a:prstClr val="black"/>
                </a:solidFill>
              </a:rPr>
              <a:t>emergencies continued</a:t>
            </a:r>
            <a:endParaRPr lang="en-US" sz="1800" dirty="0">
              <a:solidFill>
                <a:prstClr val="black"/>
              </a:solidFill>
            </a:endParaRPr>
          </a:p>
          <a:p>
            <a:pPr>
              <a:spcBef>
                <a:spcPts val="600"/>
              </a:spcBef>
              <a:spcAft>
                <a:spcPts val="600"/>
              </a:spcAft>
            </a:pPr>
            <a:r>
              <a:rPr lang="en-US" sz="1800" dirty="0" smtClean="0">
                <a:solidFill>
                  <a:prstClr val="black"/>
                </a:solidFill>
              </a:rPr>
              <a:t>The </a:t>
            </a:r>
            <a:r>
              <a:rPr lang="en-US" sz="1800" dirty="0">
                <a:solidFill>
                  <a:prstClr val="black"/>
                </a:solidFill>
              </a:rPr>
              <a:t>mine operator must ensure that suitable personal protective equipment is available for </a:t>
            </a:r>
            <a:r>
              <a:rPr lang="en-US" sz="1800" dirty="0" smtClean="0">
                <a:solidFill>
                  <a:prstClr val="black"/>
                </a:solidFill>
              </a:rPr>
              <a:t>use </a:t>
            </a:r>
            <a:r>
              <a:rPr lang="en-US" sz="1800" dirty="0">
                <a:solidFill>
                  <a:prstClr val="black"/>
                </a:solidFill>
              </a:rPr>
              <a:t>by, and is provided </a:t>
            </a:r>
            <a:r>
              <a:rPr lang="en-US" sz="1800" dirty="0" smtClean="0">
                <a:solidFill>
                  <a:prstClr val="black"/>
                </a:solidFill>
              </a:rPr>
              <a:t>to </a:t>
            </a:r>
            <a:r>
              <a:rPr lang="en-US" sz="1800" dirty="0">
                <a:solidFill>
                  <a:prstClr val="black"/>
                </a:solidFill>
              </a:rPr>
              <a:t>the worker in an emergency in </a:t>
            </a:r>
            <a:r>
              <a:rPr lang="en-US" sz="1800" dirty="0" smtClean="0">
                <a:solidFill>
                  <a:prstClr val="black"/>
                </a:solidFill>
              </a:rPr>
              <a:t>which:</a:t>
            </a:r>
          </a:p>
          <a:p>
            <a:pPr marL="285750" indent="-285750">
              <a:spcBef>
                <a:spcPts val="600"/>
              </a:spcBef>
              <a:spcAft>
                <a:spcPts val="600"/>
              </a:spcAft>
              <a:buClr>
                <a:srgbClr val="FF8200"/>
              </a:buClr>
              <a:buFont typeface="Wingdings" panose="05000000000000000000" pitchFamily="2" charset="2"/>
              <a:buChar char="§"/>
            </a:pPr>
            <a:r>
              <a:rPr lang="en-US" sz="1800" dirty="0">
                <a:solidFill>
                  <a:prstClr val="black"/>
                </a:solidFill>
              </a:rPr>
              <a:t>there has been an inundation or inrush of any substance in the underground </a:t>
            </a:r>
            <a:r>
              <a:rPr lang="en-US" sz="1800" dirty="0" smtClean="0">
                <a:solidFill>
                  <a:prstClr val="black"/>
                </a:solidFill>
              </a:rPr>
              <a:t>mine; </a:t>
            </a:r>
            <a:r>
              <a:rPr lang="en-US" sz="1800" dirty="0">
                <a:solidFill>
                  <a:prstClr val="black"/>
                </a:solidFill>
              </a:rPr>
              <a:t>or</a:t>
            </a:r>
          </a:p>
          <a:p>
            <a:pPr marL="285750" indent="-285750">
              <a:spcBef>
                <a:spcPts val="600"/>
              </a:spcBef>
              <a:spcAft>
                <a:spcPts val="600"/>
              </a:spcAft>
              <a:buClr>
                <a:srgbClr val="FF8200"/>
              </a:buClr>
              <a:buFont typeface="Wingdings" panose="05000000000000000000" pitchFamily="2" charset="2"/>
              <a:buChar char="§"/>
            </a:pPr>
            <a:r>
              <a:rPr lang="en-US" sz="1800" dirty="0">
                <a:solidFill>
                  <a:prstClr val="black"/>
                </a:solidFill>
              </a:rPr>
              <a:t>there is a serious risk of an inundation or inrush of any substance occurring while the worker is in the underground </a:t>
            </a:r>
            <a:r>
              <a:rPr lang="en-US" sz="1800" dirty="0" smtClean="0">
                <a:solidFill>
                  <a:prstClr val="black"/>
                </a:solidFill>
              </a:rPr>
              <a:t>mine.</a:t>
            </a:r>
          </a:p>
          <a:p>
            <a:pPr>
              <a:spcBef>
                <a:spcPts val="600"/>
              </a:spcBef>
              <a:spcAft>
                <a:spcPts val="600"/>
              </a:spcAft>
              <a:buClr>
                <a:srgbClr val="FF8200"/>
              </a:buClr>
            </a:pPr>
            <a:r>
              <a:rPr lang="en-US" sz="1800" dirty="0">
                <a:solidFill>
                  <a:prstClr val="black"/>
                </a:solidFill>
              </a:rPr>
              <a:t>The mine operator must ensure, so far as is reasonably practicable, that a worker uses the personal protective equipment </a:t>
            </a:r>
            <a:r>
              <a:rPr lang="en-US" sz="1800" dirty="0" smtClean="0">
                <a:solidFill>
                  <a:prstClr val="black"/>
                </a:solidFill>
              </a:rPr>
              <a:t>provided.</a:t>
            </a:r>
            <a:endParaRPr lang="en-US" sz="1800" dirty="0">
              <a:solidFill>
                <a:prstClr val="black"/>
              </a:solidFill>
            </a:endParaRPr>
          </a:p>
        </p:txBody>
      </p:sp>
    </p:spTree>
    <p:extLst>
      <p:ext uri="{BB962C8B-B14F-4D97-AF65-F5344CB8AC3E}">
        <p14:creationId xmlns:p14="http://schemas.microsoft.com/office/powerpoint/2010/main" val="312000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kern="1200" dirty="0">
                <a:solidFill>
                  <a:srgbClr val="FF8200"/>
                </a:solidFill>
                <a:latin typeface="Arial" panose="020B0604020202020204" pitchFamily="34" charset="0"/>
                <a:cs typeface="Arial" panose="020B0604020202020204" pitchFamily="34" charset="0"/>
              </a:rPr>
              <a:t>Disclaimer</a:t>
            </a:r>
          </a:p>
        </p:txBody>
      </p:sp>
      <p:sp>
        <p:nvSpPr>
          <p:cNvPr id="3" name="Content Placeholder 2"/>
          <p:cNvSpPr>
            <a:spLocks noGrp="1"/>
          </p:cNvSpPr>
          <p:nvPr>
            <p:ph idx="1"/>
          </p:nvPr>
        </p:nvSpPr>
        <p:spPr>
          <a:xfrm>
            <a:off x="1835696" y="1412776"/>
            <a:ext cx="6851104" cy="4776192"/>
          </a:xfrm>
        </p:spPr>
        <p:txBody>
          <a:bodyPr/>
          <a:lstStyle/>
          <a:p>
            <a:r>
              <a:rPr lang="en-US" sz="1800" b="1" dirty="0" smtClean="0"/>
              <a:t>IMPORTANT:</a:t>
            </a:r>
            <a:r>
              <a:rPr lang="en-US" sz="1800" dirty="0" smtClean="0"/>
              <a:t> The information in this presentation is of a general nature, and should not be relied upon as individual professional advice. If necessary, legal advice should be obtained from a legal practitioner with expertise in the field of Work Health and Safety law (SA).</a:t>
            </a:r>
          </a:p>
          <a:p>
            <a:r>
              <a:rPr lang="en-US" sz="1800" dirty="0" smtClean="0"/>
              <a:t>Although every effort has been made to ensure that the information in this presentation is complete, current and accurate, the Mining and Quarrying Occupational Health and Safety Committee, any agent, author, contributor or the South Australian Government, does not guarantee that it is so, and the Committee accepts no responsibility for any loss, damage or personal injury that may result from the use of any material which is not complete, current and accurate.</a:t>
            </a:r>
          </a:p>
          <a:p>
            <a:r>
              <a:rPr lang="en-AU" sz="1800" dirty="0" smtClean="0"/>
              <a:t>Users should always verify historical material by making and relying upon their own separate inquiries prior to making any important decisions or taking any action on the basis of this information.</a:t>
            </a:r>
            <a:endParaRPr lang="en-AU" sz="1800" dirty="0"/>
          </a:p>
        </p:txBody>
      </p:sp>
      <p:sp>
        <p:nvSpPr>
          <p:cNvPr id="4" name="Slide Number Placeholder 3"/>
          <p:cNvSpPr>
            <a:spLocks noGrp="1"/>
          </p:cNvSpPr>
          <p:nvPr>
            <p:ph type="sldNum" sz="quarter" idx="10"/>
          </p:nvPr>
        </p:nvSpPr>
        <p:spPr/>
        <p:txBody>
          <a:bodyPr/>
          <a:lstStyle/>
          <a:p>
            <a:fld id="{5B1B3FAE-BC05-4C54-B68F-0E1A88C46634}" type="slidenum">
              <a:rPr lang="en-AU" smtClean="0"/>
              <a:pPr/>
              <a:t>3</a:t>
            </a:fld>
            <a:endParaRPr lang="en-AU" dirty="0"/>
          </a:p>
        </p:txBody>
      </p:sp>
    </p:spTree>
    <p:extLst>
      <p:ext uri="{BB962C8B-B14F-4D97-AF65-F5344CB8AC3E}">
        <p14:creationId xmlns:p14="http://schemas.microsoft.com/office/powerpoint/2010/main" val="353190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kern="1200" dirty="0" smtClean="0">
                <a:solidFill>
                  <a:srgbClr val="FF8200"/>
                </a:solidFill>
                <a:latin typeface="Arial" panose="020B0604020202020204" pitchFamily="34" charset="0"/>
                <a:cs typeface="Arial" panose="020B0604020202020204" pitchFamily="34" charset="0"/>
              </a:rPr>
              <a:t>Further Assistance</a:t>
            </a:r>
            <a:endParaRPr lang="en-AU" kern="1200" dirty="0">
              <a:solidFill>
                <a:srgbClr val="FF82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835696" y="1412776"/>
            <a:ext cx="6851104" cy="4776192"/>
          </a:xfrm>
        </p:spPr>
        <p:txBody>
          <a:bodyPr/>
          <a:lstStyle/>
          <a:p>
            <a:pPr marL="0" lvl="0" indent="0" defTabSz="914400">
              <a:spcBef>
                <a:spcPct val="0"/>
              </a:spcBef>
              <a:buClrTx/>
              <a:buSzTx/>
              <a:buNone/>
            </a:pPr>
            <a:r>
              <a:rPr lang="en-AU" sz="1800" dirty="0">
                <a:solidFill>
                  <a:prstClr val="black"/>
                </a:solidFill>
              </a:rPr>
              <a:t>MAQOHSC Work Health and Safety Specialists are available to provide further </a:t>
            </a:r>
            <a:r>
              <a:rPr lang="en-AU" sz="1800" dirty="0" smtClean="0">
                <a:solidFill>
                  <a:prstClr val="black"/>
                </a:solidFill>
              </a:rPr>
              <a:t>on-site support </a:t>
            </a:r>
            <a:r>
              <a:rPr lang="en-AU" sz="1800" dirty="0">
                <a:solidFill>
                  <a:prstClr val="black"/>
                </a:solidFill>
              </a:rPr>
              <a:t>and assistance on all Work Health and Safety matters.</a:t>
            </a:r>
          </a:p>
          <a:p>
            <a:pPr marL="0" lvl="0" indent="0" defTabSz="914400">
              <a:spcBef>
                <a:spcPct val="0"/>
              </a:spcBef>
              <a:buClrTx/>
              <a:buSzTx/>
              <a:buNone/>
            </a:pPr>
            <a:endParaRPr lang="en-AU" sz="1800" dirty="0">
              <a:solidFill>
                <a:prstClr val="black"/>
              </a:solidFill>
            </a:endParaRPr>
          </a:p>
          <a:p>
            <a:pPr marL="0" lvl="0" indent="0" defTabSz="914400">
              <a:spcBef>
                <a:spcPct val="0"/>
              </a:spcBef>
              <a:buClrTx/>
              <a:buSzTx/>
              <a:buNone/>
            </a:pPr>
            <a:r>
              <a:rPr lang="en-AU" sz="1800" dirty="0">
                <a:solidFill>
                  <a:prstClr val="black"/>
                </a:solidFill>
              </a:rPr>
              <a:t>MAQOHSC Work Health and Safety Specialists </a:t>
            </a:r>
            <a:r>
              <a:rPr lang="en-AU" sz="1800" dirty="0" smtClean="0">
                <a:solidFill>
                  <a:prstClr val="black"/>
                </a:solidFill>
              </a:rPr>
              <a:t>can be </a:t>
            </a:r>
            <a:r>
              <a:rPr lang="en-AU" sz="1800" dirty="0">
                <a:solidFill>
                  <a:prstClr val="black"/>
                </a:solidFill>
              </a:rPr>
              <a:t>contacted via our </a:t>
            </a:r>
            <a:r>
              <a:rPr lang="en-AU" sz="1800" dirty="0" smtClean="0">
                <a:solidFill>
                  <a:prstClr val="black"/>
                </a:solidFill>
                <a:hlinkClick r:id="rId3"/>
              </a:rPr>
              <a:t>online support request form</a:t>
            </a:r>
            <a:r>
              <a:rPr lang="en-AU" sz="1800" dirty="0" smtClean="0">
                <a:solidFill>
                  <a:prstClr val="black"/>
                </a:solidFill>
              </a:rPr>
              <a:t> available on our website </a:t>
            </a:r>
            <a:r>
              <a:rPr lang="en-AU" sz="1800" dirty="0">
                <a:solidFill>
                  <a:prstClr val="black"/>
                </a:solidFill>
              </a:rPr>
              <a:t>at </a:t>
            </a:r>
            <a:r>
              <a:rPr lang="en-AU" sz="1800" dirty="0">
                <a:solidFill>
                  <a:prstClr val="black"/>
                </a:solidFill>
                <a:hlinkClick r:id="rId4"/>
              </a:rPr>
              <a:t>www.maqohsc.sa.gov.au</a:t>
            </a:r>
            <a:r>
              <a:rPr lang="en-AU" sz="1800" dirty="0">
                <a:solidFill>
                  <a:prstClr val="black"/>
                </a:solidFill>
              </a:rPr>
              <a:t> or email </a:t>
            </a:r>
            <a:r>
              <a:rPr lang="en-AU" sz="1800" dirty="0" smtClean="0">
                <a:solidFill>
                  <a:prstClr val="black"/>
                </a:solidFill>
                <a:hlinkClick r:id="rId5"/>
              </a:rPr>
              <a:t>maqohsc@sa.gov.au</a:t>
            </a:r>
            <a:r>
              <a:rPr lang="en-AU" sz="1800" dirty="0" smtClean="0">
                <a:solidFill>
                  <a:prstClr val="black"/>
                </a:solidFill>
              </a:rPr>
              <a:t>.</a:t>
            </a:r>
            <a:endParaRPr lang="en-AU" sz="1800" dirty="0">
              <a:solidFill>
                <a:prstClr val="black"/>
              </a:solidFill>
            </a:endParaRPr>
          </a:p>
          <a:p>
            <a:pPr marL="0" lvl="0" indent="0" defTabSz="914400">
              <a:spcBef>
                <a:spcPct val="0"/>
              </a:spcBef>
              <a:buClrTx/>
              <a:buSzTx/>
              <a:buNone/>
            </a:pPr>
            <a:endParaRPr lang="en-AU" sz="1800" dirty="0">
              <a:solidFill>
                <a:prstClr val="black"/>
              </a:solidFill>
            </a:endParaRPr>
          </a:p>
          <a:p>
            <a:pPr marL="0" indent="0" hangingPunct="0">
              <a:buNone/>
            </a:pPr>
            <a:r>
              <a:rPr lang="en-US" sz="1800" dirty="0"/>
              <a:t>Work Health and Safety Legislation, Codes of Practice, fact sheets, Health and Safety Representatives (HSR) information and guides can be found at the following websites: </a:t>
            </a:r>
            <a:endParaRPr lang="en-AU" sz="1800" b="1" dirty="0"/>
          </a:p>
          <a:p>
            <a:pPr marL="0" indent="0" hangingPunct="0">
              <a:buNone/>
            </a:pPr>
            <a:r>
              <a:rPr lang="en-US" sz="1800" dirty="0" err="1"/>
              <a:t>SafeWork</a:t>
            </a:r>
            <a:r>
              <a:rPr lang="en-US" sz="1800" dirty="0"/>
              <a:t> SA – </a:t>
            </a:r>
            <a:r>
              <a:rPr lang="en-US" sz="1800" u="sng" dirty="0">
                <a:hlinkClick r:id="rId6"/>
              </a:rPr>
              <a:t>www.safework.sa.gov.au</a:t>
            </a:r>
            <a:r>
              <a:rPr lang="en-US" sz="1800" dirty="0"/>
              <a:t> or call 1300 365 255</a:t>
            </a:r>
            <a:endParaRPr lang="en-AU" sz="1800" dirty="0"/>
          </a:p>
          <a:p>
            <a:pPr marL="0" indent="0" hangingPunct="0">
              <a:buNone/>
            </a:pPr>
            <a:r>
              <a:rPr lang="en-US" sz="1800" dirty="0"/>
              <a:t>Safe Work Australia – </a:t>
            </a:r>
            <a:r>
              <a:rPr lang="en-US" sz="1800" u="sng" dirty="0">
                <a:hlinkClick r:id="rId7"/>
              </a:rPr>
              <a:t>www.safeworkaustralia.gov.au</a:t>
            </a:r>
            <a:r>
              <a:rPr lang="en-US" sz="1800" dirty="0"/>
              <a:t> or </a:t>
            </a:r>
            <a:r>
              <a:rPr lang="en-US" sz="1800" dirty="0" smtClean="0"/>
              <a:t>call   1300 551 </a:t>
            </a:r>
            <a:r>
              <a:rPr lang="en-US" sz="1800" dirty="0"/>
              <a:t>832</a:t>
            </a:r>
            <a:endParaRPr lang="en-AU" sz="1800" dirty="0"/>
          </a:p>
          <a:p>
            <a:pPr marL="0" indent="0">
              <a:buNone/>
            </a:pPr>
            <a:endParaRPr lang="en-AU" sz="1800" dirty="0"/>
          </a:p>
        </p:txBody>
      </p:sp>
      <p:sp>
        <p:nvSpPr>
          <p:cNvPr id="4" name="Slide Number Placeholder 3"/>
          <p:cNvSpPr>
            <a:spLocks noGrp="1"/>
          </p:cNvSpPr>
          <p:nvPr>
            <p:ph type="sldNum" sz="quarter" idx="10"/>
          </p:nvPr>
        </p:nvSpPr>
        <p:spPr/>
        <p:txBody>
          <a:bodyPr/>
          <a:lstStyle/>
          <a:p>
            <a:fld id="{5B1B3FAE-BC05-4C54-B68F-0E1A88C46634}" type="slidenum">
              <a:rPr lang="en-AU" smtClean="0"/>
              <a:pPr/>
              <a:t>30</a:t>
            </a:fld>
            <a:endParaRPr lang="en-AU" dirty="0"/>
          </a:p>
        </p:txBody>
      </p:sp>
    </p:spTree>
    <p:extLst>
      <p:ext uri="{BB962C8B-B14F-4D97-AF65-F5344CB8AC3E}">
        <p14:creationId xmlns:p14="http://schemas.microsoft.com/office/powerpoint/2010/main" val="605716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kern="1200" dirty="0" smtClean="0">
                <a:solidFill>
                  <a:srgbClr val="FF8200"/>
                </a:solidFill>
                <a:latin typeface="Arial" panose="020B0604020202020204" pitchFamily="34" charset="0"/>
                <a:cs typeface="Arial" panose="020B0604020202020204" pitchFamily="34" charset="0"/>
              </a:rPr>
              <a:t>Creative Commons</a:t>
            </a:r>
            <a:endParaRPr lang="en-AU" kern="1200" dirty="0">
              <a:solidFill>
                <a:srgbClr val="FF82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835696" y="1412776"/>
            <a:ext cx="6851104" cy="1440160"/>
          </a:xfrm>
        </p:spPr>
        <p:txBody>
          <a:bodyPr/>
          <a:lstStyle/>
          <a:p>
            <a:endParaRPr lang="en-AU" sz="1800" dirty="0" smtClean="0"/>
          </a:p>
          <a:p>
            <a:endParaRPr lang="en-AU" sz="1800" dirty="0"/>
          </a:p>
          <a:p>
            <a:endParaRPr lang="en-AU" sz="1800" dirty="0" smtClean="0"/>
          </a:p>
          <a:p>
            <a:pPr marL="0" indent="0">
              <a:buNone/>
            </a:pPr>
            <a:r>
              <a:rPr lang="en-AU" sz="1800" dirty="0" smtClean="0"/>
              <a:t>This </a:t>
            </a:r>
            <a:r>
              <a:rPr lang="en-AU" sz="1800" dirty="0"/>
              <a:t>creative commons licence allows you to copy, communicate </a:t>
            </a:r>
            <a:r>
              <a:rPr lang="en-AU" sz="1800" dirty="0" smtClean="0"/>
              <a:t>and or </a:t>
            </a:r>
            <a:r>
              <a:rPr lang="en-AU" sz="1800" dirty="0"/>
              <a:t>adapt </a:t>
            </a:r>
            <a:r>
              <a:rPr lang="en-AU" sz="1800" dirty="0" smtClean="0"/>
              <a:t>our </a:t>
            </a:r>
            <a:r>
              <a:rPr lang="en-AU" sz="1800" dirty="0"/>
              <a:t>work for non-commercial </a:t>
            </a:r>
            <a:r>
              <a:rPr lang="en-AU" sz="1800" dirty="0" smtClean="0"/>
              <a:t>purposes only, </a:t>
            </a:r>
            <a:r>
              <a:rPr lang="en-AU" sz="1800" dirty="0"/>
              <a:t>as long as you attribute the work to Mining and Quarrying Occupational Health and Safety Committee and abide by all the other licence terms </a:t>
            </a:r>
            <a:r>
              <a:rPr lang="en-AU" sz="1800" dirty="0" smtClean="0"/>
              <a:t>therein.</a:t>
            </a:r>
          </a:p>
          <a:p>
            <a:pPr marL="0" indent="0">
              <a:buNone/>
            </a:pPr>
            <a:endParaRPr lang="en-AU" sz="1800" dirty="0" smtClean="0"/>
          </a:p>
          <a:p>
            <a:pPr marL="0" indent="0">
              <a:buNone/>
            </a:pPr>
            <a:endParaRPr lang="en-AU" sz="1800" dirty="0"/>
          </a:p>
          <a:p>
            <a:pPr marL="0" indent="0" algn="r">
              <a:buNone/>
            </a:pPr>
            <a:endParaRPr lang="en-AU" sz="1800" dirty="0" smtClean="0"/>
          </a:p>
        </p:txBody>
      </p:sp>
      <p:sp>
        <p:nvSpPr>
          <p:cNvPr id="4" name="Slide Number Placeholder 3"/>
          <p:cNvSpPr>
            <a:spLocks noGrp="1"/>
          </p:cNvSpPr>
          <p:nvPr>
            <p:ph type="sldNum" sz="quarter" idx="10"/>
          </p:nvPr>
        </p:nvSpPr>
        <p:spPr/>
        <p:txBody>
          <a:bodyPr/>
          <a:lstStyle/>
          <a:p>
            <a:fld id="{5B1B3FAE-BC05-4C54-B68F-0E1A88C46634}" type="slidenum">
              <a:rPr lang="en-AU" smtClean="0"/>
              <a:pPr/>
              <a:t>4</a:t>
            </a:fld>
            <a:endParaRPr lang="en-AU"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9712" y="1628800"/>
            <a:ext cx="6135687" cy="103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8641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65DB8DF4-6AFD-4037-92D2-C390D3177DD7}" type="slidenum">
              <a:rPr lang="en-AU" smtClean="0">
                <a:solidFill>
                  <a:srgbClr val="FFFFFF"/>
                </a:solidFill>
              </a:rPr>
              <a:pPr>
                <a:defRPr/>
              </a:pPr>
              <a:t>5</a:t>
            </a:fld>
            <a:endParaRPr lang="en-AU" sz="1400" dirty="0">
              <a:solidFill>
                <a:srgbClr val="1D1D60"/>
              </a:solidFill>
            </a:endParaRPr>
          </a:p>
        </p:txBody>
      </p:sp>
      <p:sp>
        <p:nvSpPr>
          <p:cNvPr id="5" name="Title 1"/>
          <p:cNvSpPr>
            <a:spLocks noGrp="1"/>
          </p:cNvSpPr>
          <p:nvPr>
            <p:ph type="title"/>
          </p:nvPr>
        </p:nvSpPr>
        <p:spPr>
          <a:xfrm>
            <a:off x="1835696" y="260648"/>
            <a:ext cx="7308304" cy="1152128"/>
          </a:xfrm>
        </p:spPr>
        <p:txBody>
          <a:bodyPr/>
          <a:lstStyle/>
          <a:p>
            <a:r>
              <a:rPr lang="en-US" kern="1200" dirty="0" smtClean="0">
                <a:solidFill>
                  <a:srgbClr val="FF8200"/>
                </a:solidFill>
                <a:latin typeface="Arial" panose="020B0604020202020204" pitchFamily="34" charset="0"/>
                <a:cs typeface="Arial" panose="020B0604020202020204" pitchFamily="34" charset="0"/>
              </a:rPr>
              <a:t>Emergency Management</a:t>
            </a:r>
            <a:endParaRPr lang="en-AU" kern="1200" dirty="0">
              <a:solidFill>
                <a:srgbClr val="FF8200"/>
              </a:solidFill>
              <a:latin typeface="Arial" panose="020B0604020202020204" pitchFamily="34" charset="0"/>
              <a:cs typeface="Arial" panose="020B0604020202020204" pitchFamily="34" charset="0"/>
            </a:endParaRPr>
          </a:p>
        </p:txBody>
      </p:sp>
      <p:pic>
        <p:nvPicPr>
          <p:cNvPr id="1030" name="Picture 6" descr="http://www.minesrescueservices.com/MessageForceWebsite/Sites/311/Files/Mine_emergency_response_underground.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8081" y="2276872"/>
            <a:ext cx="7080383" cy="3168352"/>
          </a:xfrm>
          <a:prstGeom prst="rect">
            <a:avLst/>
          </a:prstGeom>
          <a:noFill/>
          <a:ln w="28575">
            <a:solidFill>
              <a:srgbClr val="FF82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55295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65DB8DF4-6AFD-4037-92D2-C390D3177DD7}" type="slidenum">
              <a:rPr lang="en-AU" smtClean="0">
                <a:solidFill>
                  <a:srgbClr val="FFFFFF"/>
                </a:solidFill>
              </a:rPr>
              <a:pPr>
                <a:defRPr/>
              </a:pPr>
              <a:t>6</a:t>
            </a:fld>
            <a:endParaRPr lang="en-AU" sz="1400" dirty="0">
              <a:solidFill>
                <a:srgbClr val="1D1D60"/>
              </a:solidFill>
            </a:endParaRPr>
          </a:p>
        </p:txBody>
      </p:sp>
      <p:sp>
        <p:nvSpPr>
          <p:cNvPr id="5" name="Title 1"/>
          <p:cNvSpPr>
            <a:spLocks noGrp="1"/>
          </p:cNvSpPr>
          <p:nvPr>
            <p:ph type="title"/>
          </p:nvPr>
        </p:nvSpPr>
        <p:spPr>
          <a:xfrm>
            <a:off x="1835696" y="260648"/>
            <a:ext cx="7308304" cy="1152128"/>
          </a:xfrm>
        </p:spPr>
        <p:txBody>
          <a:bodyPr/>
          <a:lstStyle/>
          <a:p>
            <a:r>
              <a:rPr lang="en-US" kern="1200" dirty="0" smtClean="0">
                <a:solidFill>
                  <a:srgbClr val="FF8200"/>
                </a:solidFill>
                <a:latin typeface="Arial" panose="020B0604020202020204" pitchFamily="34" charset="0"/>
                <a:cs typeface="Arial" panose="020B0604020202020204" pitchFamily="34" charset="0"/>
              </a:rPr>
              <a:t>Emergency Management</a:t>
            </a:r>
            <a:endParaRPr lang="en-AU" kern="1200" dirty="0">
              <a:solidFill>
                <a:srgbClr val="FF8200"/>
              </a:solidFill>
              <a:latin typeface="Arial" panose="020B0604020202020204" pitchFamily="34" charset="0"/>
              <a:cs typeface="Arial" panose="020B0604020202020204" pitchFamily="34" charset="0"/>
            </a:endParaRPr>
          </a:p>
        </p:txBody>
      </p:sp>
      <p:sp>
        <p:nvSpPr>
          <p:cNvPr id="2" name="Rectangle 1"/>
          <p:cNvSpPr/>
          <p:nvPr/>
        </p:nvSpPr>
        <p:spPr>
          <a:xfrm>
            <a:off x="1763798" y="1630681"/>
            <a:ext cx="7272697" cy="2893100"/>
          </a:xfrm>
          <a:prstGeom prst="rect">
            <a:avLst/>
          </a:prstGeom>
        </p:spPr>
        <p:txBody>
          <a:bodyPr wrap="square">
            <a:spAutoFit/>
          </a:bodyPr>
          <a:lstStyle/>
          <a:p>
            <a:pPr>
              <a:spcBef>
                <a:spcPts val="600"/>
              </a:spcBef>
              <a:spcAft>
                <a:spcPts val="600"/>
              </a:spcAft>
            </a:pPr>
            <a:r>
              <a:rPr lang="en-US" sz="1800" b="1" dirty="0"/>
              <a:t>Emergency </a:t>
            </a:r>
            <a:r>
              <a:rPr lang="en-US" sz="1800" b="1" dirty="0" smtClean="0"/>
              <a:t>management</a:t>
            </a:r>
            <a:r>
              <a:rPr lang="en-AU" sz="1800" dirty="0"/>
              <a:t> </a:t>
            </a:r>
            <a:r>
              <a:rPr lang="en-AU" sz="1800" dirty="0" smtClean="0"/>
              <a:t>is the organisation </a:t>
            </a:r>
            <a:r>
              <a:rPr lang="en-AU" sz="1800" dirty="0"/>
              <a:t>and management of resources and responsibilities for dealing with all aspects of emergencies, </a:t>
            </a:r>
            <a:r>
              <a:rPr lang="en-AU" sz="1800" dirty="0" smtClean="0"/>
              <a:t>particularly </a:t>
            </a:r>
            <a:r>
              <a:rPr lang="en-AU" sz="1800" dirty="0"/>
              <a:t>preparedness, response and rehabilitation. </a:t>
            </a:r>
            <a:endParaRPr lang="en-AU" sz="1800" dirty="0" smtClean="0"/>
          </a:p>
          <a:p>
            <a:pPr>
              <a:spcBef>
                <a:spcPts val="600"/>
              </a:spcBef>
              <a:spcAft>
                <a:spcPts val="600"/>
              </a:spcAft>
            </a:pPr>
            <a:r>
              <a:rPr lang="en-AU" sz="1800" dirty="0" smtClean="0"/>
              <a:t>Emergency </a:t>
            </a:r>
            <a:r>
              <a:rPr lang="en-AU" sz="1800" dirty="0"/>
              <a:t>management </a:t>
            </a:r>
            <a:r>
              <a:rPr lang="en-AU" sz="1800" dirty="0" smtClean="0"/>
              <a:t>involves the establishment of plans</a:t>
            </a:r>
            <a:r>
              <a:rPr lang="en-AU" sz="1800" dirty="0"/>
              <a:t>, structures and arrangements </a:t>
            </a:r>
            <a:r>
              <a:rPr lang="en-AU" sz="1800" dirty="0" smtClean="0"/>
              <a:t>to respond </a:t>
            </a:r>
            <a:r>
              <a:rPr lang="en-AU" sz="1800" dirty="0"/>
              <a:t>to </a:t>
            </a:r>
            <a:r>
              <a:rPr lang="en-AU" sz="1800" dirty="0" smtClean="0"/>
              <a:t>a variety of </a:t>
            </a:r>
            <a:r>
              <a:rPr lang="en-AU" sz="1800" dirty="0"/>
              <a:t>emergency </a:t>
            </a:r>
            <a:r>
              <a:rPr lang="en-AU" sz="1800" dirty="0" smtClean="0"/>
              <a:t>situations in a coordinated way. </a:t>
            </a:r>
          </a:p>
          <a:p>
            <a:pPr>
              <a:spcBef>
                <a:spcPts val="600"/>
              </a:spcBef>
              <a:spcAft>
                <a:spcPts val="600"/>
              </a:spcAft>
            </a:pPr>
            <a:r>
              <a:rPr lang="en-AU" sz="1800" dirty="0" smtClean="0"/>
              <a:t>It </a:t>
            </a:r>
            <a:r>
              <a:rPr lang="en-US" sz="1800" dirty="0"/>
              <a:t>is the </a:t>
            </a:r>
            <a:r>
              <a:rPr lang="en-US" sz="1800" dirty="0" smtClean="0"/>
              <a:t>responsibility of </a:t>
            </a:r>
            <a:r>
              <a:rPr lang="en-US" sz="1800" dirty="0"/>
              <a:t>the person conducting </a:t>
            </a:r>
            <a:r>
              <a:rPr lang="en-US" sz="1800" dirty="0" smtClean="0"/>
              <a:t>a business </a:t>
            </a:r>
            <a:r>
              <a:rPr lang="en-US" sz="1800" dirty="0"/>
              <a:t>or undertaking (PCBU</a:t>
            </a:r>
            <a:r>
              <a:rPr lang="en-US" sz="1800" dirty="0" smtClean="0"/>
              <a:t>) for ensuring the </a:t>
            </a:r>
            <a:r>
              <a:rPr lang="en-US" sz="1800" dirty="0"/>
              <a:t>framework </a:t>
            </a:r>
            <a:r>
              <a:rPr lang="en-US" sz="1800" dirty="0" smtClean="0"/>
              <a:t>to </a:t>
            </a:r>
            <a:r>
              <a:rPr lang="en-US" sz="1800" dirty="0"/>
              <a:t>reduce an organisations vulnerability to hazards and cope with </a:t>
            </a:r>
            <a:r>
              <a:rPr lang="en-US" sz="1800" dirty="0" smtClean="0"/>
              <a:t>emergencies.</a:t>
            </a:r>
            <a:endParaRPr lang="en-US" sz="1800" dirty="0"/>
          </a:p>
        </p:txBody>
      </p:sp>
    </p:spTree>
    <p:extLst>
      <p:ext uri="{BB962C8B-B14F-4D97-AF65-F5344CB8AC3E}">
        <p14:creationId xmlns:p14="http://schemas.microsoft.com/office/powerpoint/2010/main" val="13821502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smtClean="0">
                <a:solidFill>
                  <a:srgbClr val="FF8200"/>
                </a:solidFill>
                <a:latin typeface="Arial" panose="020B0604020202020204" pitchFamily="34" charset="0"/>
                <a:cs typeface="Arial" panose="020B0604020202020204" pitchFamily="34" charset="0"/>
              </a:rPr>
              <a:t>Legislation</a:t>
            </a:r>
            <a:endParaRPr lang="en-AU" dirty="0">
              <a:solidFill>
                <a:schemeClr val="accent1"/>
              </a:solidFill>
            </a:endParaRPr>
          </a:p>
        </p:txBody>
      </p:sp>
      <p:sp>
        <p:nvSpPr>
          <p:cNvPr id="3" name="Content Placeholder 2"/>
          <p:cNvSpPr>
            <a:spLocks noGrp="1"/>
          </p:cNvSpPr>
          <p:nvPr>
            <p:ph idx="1"/>
          </p:nvPr>
        </p:nvSpPr>
        <p:spPr>
          <a:xfrm>
            <a:off x="1763688" y="1628800"/>
            <a:ext cx="7308304" cy="4776192"/>
          </a:xfrm>
        </p:spPr>
        <p:txBody>
          <a:bodyPr/>
          <a:lstStyle/>
          <a:p>
            <a:pPr marL="0" lvl="0" indent="0" defTabSz="914400" eaLnBrk="0" hangingPunct="0">
              <a:spcBef>
                <a:spcPts val="600"/>
              </a:spcBef>
              <a:spcAft>
                <a:spcPts val="600"/>
              </a:spcAft>
              <a:buClrTx/>
              <a:buSzTx/>
              <a:buNone/>
            </a:pPr>
            <a:r>
              <a:rPr lang="en-AU" sz="1800" b="1" i="1" kern="1200" dirty="0" smtClean="0">
                <a:solidFill>
                  <a:schemeClr val="tx1"/>
                </a:solidFill>
                <a:latin typeface="Arial" pitchFamily="34" charset="0"/>
              </a:rPr>
              <a:t>Work Health and Safety </a:t>
            </a:r>
            <a:r>
              <a:rPr lang="en-AU" sz="1800" b="1" i="1" kern="1200" dirty="0">
                <a:solidFill>
                  <a:schemeClr val="tx1"/>
                </a:solidFill>
                <a:latin typeface="Arial" pitchFamily="34" charset="0"/>
              </a:rPr>
              <a:t>Act 2012 </a:t>
            </a:r>
            <a:r>
              <a:rPr lang="en-AU" sz="1800" b="1" kern="1200" dirty="0">
                <a:solidFill>
                  <a:schemeClr val="tx1"/>
                </a:solidFill>
                <a:latin typeface="Arial" pitchFamily="34" charset="0"/>
              </a:rPr>
              <a:t>(</a:t>
            </a:r>
            <a:r>
              <a:rPr lang="en-AU" sz="1800" b="1" kern="1200" dirty="0" smtClean="0">
                <a:solidFill>
                  <a:schemeClr val="tx1"/>
                </a:solidFill>
                <a:latin typeface="Arial" pitchFamily="34" charset="0"/>
              </a:rPr>
              <a:t>SA)</a:t>
            </a:r>
          </a:p>
          <a:p>
            <a:pPr marL="0" lvl="0" indent="0" defTabSz="914400" eaLnBrk="0" hangingPunct="0">
              <a:spcBef>
                <a:spcPts val="600"/>
              </a:spcBef>
              <a:spcAft>
                <a:spcPts val="600"/>
              </a:spcAft>
              <a:buClrTx/>
              <a:buSzTx/>
              <a:buNone/>
            </a:pPr>
            <a:r>
              <a:rPr lang="en-US" sz="1800" b="1" kern="1200" dirty="0" smtClean="0">
                <a:solidFill>
                  <a:schemeClr val="tx1"/>
                </a:solidFill>
                <a:latin typeface="Arial" pitchFamily="34" charset="0"/>
              </a:rPr>
              <a:t>S</a:t>
            </a:r>
            <a:r>
              <a:rPr lang="en-AU" sz="1800" b="1" kern="1200" dirty="0" err="1" smtClean="0">
                <a:solidFill>
                  <a:schemeClr val="tx1"/>
                </a:solidFill>
                <a:latin typeface="Arial" pitchFamily="34" charset="0"/>
              </a:rPr>
              <a:t>ection</a:t>
            </a:r>
            <a:r>
              <a:rPr lang="en-AU" sz="1800" b="1" kern="1200" dirty="0" smtClean="0">
                <a:solidFill>
                  <a:schemeClr val="tx1"/>
                </a:solidFill>
                <a:latin typeface="Arial" pitchFamily="34" charset="0"/>
              </a:rPr>
              <a:t> 19 - </a:t>
            </a:r>
            <a:r>
              <a:rPr lang="en-US" sz="1800" b="1" kern="1200" dirty="0" smtClean="0">
                <a:solidFill>
                  <a:schemeClr val="tx1"/>
                </a:solidFill>
                <a:latin typeface="Arial" pitchFamily="34" charset="0"/>
              </a:rPr>
              <a:t>Primary </a:t>
            </a:r>
            <a:r>
              <a:rPr lang="en-US" sz="1800" b="1" kern="1200" dirty="0">
                <a:solidFill>
                  <a:schemeClr val="tx1"/>
                </a:solidFill>
                <a:latin typeface="Arial" pitchFamily="34" charset="0"/>
              </a:rPr>
              <a:t>Duty of Care </a:t>
            </a:r>
          </a:p>
          <a:p>
            <a:pPr marL="0" lvl="0" indent="0" defTabSz="914400" eaLnBrk="0" hangingPunct="0">
              <a:spcBef>
                <a:spcPts val="600"/>
              </a:spcBef>
              <a:spcAft>
                <a:spcPts val="600"/>
              </a:spcAft>
              <a:buClrTx/>
              <a:buSzTx/>
              <a:buNone/>
            </a:pPr>
            <a:r>
              <a:rPr lang="en-US" sz="1800" kern="1200" dirty="0" smtClean="0">
                <a:solidFill>
                  <a:schemeClr val="tx1"/>
                </a:solidFill>
                <a:latin typeface="Arial" pitchFamily="34" charset="0"/>
              </a:rPr>
              <a:t>A PCBU must ensure, so far as is reasonably practicable, the provision and maintenance of:</a:t>
            </a:r>
            <a:endParaRPr lang="en-AU" sz="1800" kern="1200" dirty="0" smtClean="0">
              <a:solidFill>
                <a:schemeClr val="tx1"/>
              </a:solidFill>
              <a:latin typeface="Arial" pitchFamily="34" charset="0"/>
            </a:endParaRPr>
          </a:p>
          <a:p>
            <a:pPr defTabSz="914400" eaLnBrk="0" hangingPunct="0">
              <a:spcBef>
                <a:spcPts val="600"/>
              </a:spcBef>
              <a:spcAft>
                <a:spcPts val="600"/>
              </a:spcAft>
              <a:buSzTx/>
            </a:pPr>
            <a:r>
              <a:rPr lang="en-US" sz="1800" kern="1200" dirty="0" smtClean="0">
                <a:solidFill>
                  <a:schemeClr val="tx1"/>
                </a:solidFill>
                <a:latin typeface="Arial" pitchFamily="34" charset="0"/>
              </a:rPr>
              <a:t>a work environment without risks to health and safety; and</a:t>
            </a:r>
          </a:p>
          <a:p>
            <a:pPr defTabSz="914400" eaLnBrk="0" hangingPunct="0">
              <a:spcBef>
                <a:spcPts val="600"/>
              </a:spcBef>
              <a:spcAft>
                <a:spcPts val="600"/>
              </a:spcAft>
              <a:buSzTx/>
            </a:pPr>
            <a:r>
              <a:rPr lang="en-US" sz="1800" kern="1200" dirty="0" smtClean="0">
                <a:solidFill>
                  <a:schemeClr val="tx1"/>
                </a:solidFill>
                <a:latin typeface="Arial" pitchFamily="34" charset="0"/>
                <a:ea typeface="+mn-ea"/>
                <a:cs typeface="+mn-cs"/>
              </a:rPr>
              <a:t>safe plant, structures </a:t>
            </a:r>
            <a:r>
              <a:rPr lang="en-AU" sz="1800" kern="1200" dirty="0" smtClean="0">
                <a:solidFill>
                  <a:schemeClr val="tx1"/>
                </a:solidFill>
                <a:latin typeface="Arial" pitchFamily="34" charset="0"/>
                <a:ea typeface="+mn-ea"/>
                <a:cs typeface="+mn-cs"/>
              </a:rPr>
              <a:t>and </a:t>
            </a:r>
            <a:r>
              <a:rPr lang="en-US" sz="1800" kern="1200" dirty="0" smtClean="0">
                <a:solidFill>
                  <a:schemeClr val="tx1"/>
                </a:solidFill>
                <a:latin typeface="Arial" pitchFamily="34" charset="0"/>
                <a:ea typeface="+mn-ea"/>
                <a:cs typeface="+mn-cs"/>
              </a:rPr>
              <a:t>safe systems of work; and</a:t>
            </a:r>
          </a:p>
          <a:p>
            <a:pPr marL="358775" lvl="1" indent="-358775" eaLnBrk="0" hangingPunct="0">
              <a:spcBef>
                <a:spcPts val="600"/>
              </a:spcBef>
              <a:spcAft>
                <a:spcPts val="600"/>
              </a:spcAft>
              <a:buClr>
                <a:schemeClr val="accent1"/>
              </a:buClr>
            </a:pPr>
            <a:r>
              <a:rPr lang="en-US" sz="1800" kern="1200" dirty="0" smtClean="0">
                <a:solidFill>
                  <a:schemeClr val="tx1"/>
                </a:solidFill>
                <a:latin typeface="Arial" pitchFamily="34" charset="0"/>
                <a:ea typeface="+mn-ea"/>
                <a:cs typeface="+mn-cs"/>
              </a:rPr>
              <a:t>the safe use, handling </a:t>
            </a:r>
            <a:r>
              <a:rPr lang="en-AU" sz="1800" kern="1200" dirty="0" smtClean="0">
                <a:solidFill>
                  <a:schemeClr val="tx1"/>
                </a:solidFill>
                <a:latin typeface="Arial" pitchFamily="34" charset="0"/>
                <a:ea typeface="+mn-ea"/>
                <a:cs typeface="+mn-cs"/>
              </a:rPr>
              <a:t>and </a:t>
            </a:r>
            <a:r>
              <a:rPr lang="en-US" sz="1800" kern="1200" dirty="0" smtClean="0">
                <a:solidFill>
                  <a:schemeClr val="tx1"/>
                </a:solidFill>
                <a:latin typeface="Arial" pitchFamily="34" charset="0"/>
                <a:ea typeface="+mn-ea"/>
                <a:cs typeface="+mn-cs"/>
              </a:rPr>
              <a:t>storage of plant, structures </a:t>
            </a:r>
            <a:r>
              <a:rPr lang="en-AU" sz="1800" kern="1200" dirty="0" smtClean="0">
                <a:solidFill>
                  <a:schemeClr val="tx1"/>
                </a:solidFill>
                <a:latin typeface="Arial" pitchFamily="34" charset="0"/>
                <a:ea typeface="+mn-ea"/>
                <a:cs typeface="+mn-cs"/>
              </a:rPr>
              <a:t>and </a:t>
            </a:r>
            <a:r>
              <a:rPr lang="en-US" sz="1800" kern="1200" dirty="0" smtClean="0">
                <a:solidFill>
                  <a:schemeClr val="tx1"/>
                </a:solidFill>
                <a:latin typeface="Arial" pitchFamily="34" charset="0"/>
                <a:ea typeface="+mn-ea"/>
                <a:cs typeface="+mn-cs"/>
              </a:rPr>
              <a:t>substances; and</a:t>
            </a:r>
          </a:p>
          <a:p>
            <a:pPr marL="358775" lvl="1" indent="-358775" eaLnBrk="0" hangingPunct="0">
              <a:spcBef>
                <a:spcPts val="600"/>
              </a:spcBef>
              <a:spcAft>
                <a:spcPts val="600"/>
              </a:spcAft>
              <a:buClr>
                <a:schemeClr val="accent1"/>
              </a:buClr>
            </a:pPr>
            <a:r>
              <a:rPr lang="en-US" sz="1800" kern="1200" dirty="0" smtClean="0">
                <a:solidFill>
                  <a:schemeClr val="tx1"/>
                </a:solidFill>
                <a:latin typeface="Arial" pitchFamily="34" charset="0"/>
                <a:ea typeface="+mn-ea"/>
                <a:cs typeface="+mn-cs"/>
              </a:rPr>
              <a:t>adequate facilities to support the welfare of workers; and</a:t>
            </a:r>
          </a:p>
          <a:p>
            <a:pPr marL="358775" lvl="1" indent="-358775" eaLnBrk="0" hangingPunct="0">
              <a:spcBef>
                <a:spcPts val="600"/>
              </a:spcBef>
              <a:spcAft>
                <a:spcPts val="600"/>
              </a:spcAft>
              <a:buClr>
                <a:schemeClr val="accent1"/>
              </a:buClr>
            </a:pPr>
            <a:r>
              <a:rPr lang="en-US" sz="1800" kern="1200" dirty="0" smtClean="0">
                <a:solidFill>
                  <a:schemeClr val="tx1"/>
                </a:solidFill>
                <a:latin typeface="Arial" pitchFamily="34" charset="0"/>
                <a:ea typeface="+mn-ea"/>
                <a:cs typeface="+mn-cs"/>
              </a:rPr>
              <a:t>monitoring of the health of workers </a:t>
            </a:r>
            <a:r>
              <a:rPr lang="en-AU" sz="1800" kern="1200" dirty="0" smtClean="0">
                <a:solidFill>
                  <a:schemeClr val="tx1"/>
                </a:solidFill>
                <a:latin typeface="Arial" pitchFamily="34" charset="0"/>
                <a:ea typeface="+mn-ea"/>
                <a:cs typeface="+mn-cs"/>
              </a:rPr>
              <a:t>and </a:t>
            </a:r>
            <a:r>
              <a:rPr lang="en-US" sz="1800" kern="1200" dirty="0" smtClean="0">
                <a:solidFill>
                  <a:schemeClr val="tx1"/>
                </a:solidFill>
                <a:latin typeface="Arial" pitchFamily="34" charset="0"/>
                <a:ea typeface="+mn-ea"/>
                <a:cs typeface="+mn-cs"/>
              </a:rPr>
              <a:t>conditions at the workplace to prevent illness or injury of workers; and</a:t>
            </a:r>
          </a:p>
          <a:p>
            <a:pPr marL="358775" lvl="1" indent="-358775" eaLnBrk="0" hangingPunct="0">
              <a:spcBef>
                <a:spcPts val="600"/>
              </a:spcBef>
              <a:spcAft>
                <a:spcPts val="600"/>
              </a:spcAft>
              <a:buClr>
                <a:schemeClr val="accent1"/>
              </a:buClr>
            </a:pPr>
            <a:r>
              <a:rPr lang="en-US" sz="1800" kern="1200" dirty="0" smtClean="0">
                <a:solidFill>
                  <a:schemeClr val="tx1"/>
                </a:solidFill>
                <a:latin typeface="Arial" pitchFamily="34" charset="0"/>
                <a:ea typeface="+mn-ea"/>
                <a:cs typeface="+mn-cs"/>
              </a:rPr>
              <a:t>any information, training, instruction or supervision that is necessary to protect all persons from risks to their health </a:t>
            </a:r>
            <a:r>
              <a:rPr lang="en-AU" sz="1800" kern="1200" dirty="0" smtClean="0">
                <a:solidFill>
                  <a:schemeClr val="tx1"/>
                </a:solidFill>
                <a:latin typeface="Arial" pitchFamily="34" charset="0"/>
                <a:ea typeface="+mn-ea"/>
                <a:cs typeface="+mn-cs"/>
              </a:rPr>
              <a:t>and </a:t>
            </a:r>
            <a:r>
              <a:rPr lang="en-US" sz="1800" kern="1200" dirty="0" smtClean="0">
                <a:solidFill>
                  <a:schemeClr val="tx1"/>
                </a:solidFill>
                <a:latin typeface="Arial" pitchFamily="34" charset="0"/>
                <a:ea typeface="+mn-ea"/>
                <a:cs typeface="+mn-cs"/>
              </a:rPr>
              <a:t>safety.</a:t>
            </a:r>
            <a:endParaRPr lang="en-AU" sz="1800" kern="1200" dirty="0">
              <a:solidFill>
                <a:schemeClr val="tx1"/>
              </a:solidFill>
              <a:latin typeface="Arial" pitchFamily="34" charset="0"/>
              <a:ea typeface="+mn-ea"/>
              <a:cs typeface="+mn-cs"/>
            </a:endParaRPr>
          </a:p>
        </p:txBody>
      </p:sp>
      <p:sp>
        <p:nvSpPr>
          <p:cNvPr id="4" name="Slide Number Placeholder 3"/>
          <p:cNvSpPr>
            <a:spLocks noGrp="1"/>
          </p:cNvSpPr>
          <p:nvPr>
            <p:ph type="sldNum" sz="quarter" idx="10"/>
          </p:nvPr>
        </p:nvSpPr>
        <p:spPr/>
        <p:txBody>
          <a:bodyPr/>
          <a:lstStyle/>
          <a:p>
            <a:fld id="{5B1B3FAE-BC05-4C54-B68F-0E1A88C46634}" type="slidenum">
              <a:rPr lang="en-AU" smtClean="0">
                <a:solidFill>
                  <a:srgbClr val="FFFFFF"/>
                </a:solidFill>
              </a:rPr>
              <a:pPr/>
              <a:t>7</a:t>
            </a:fld>
            <a:endParaRPr lang="en-AU" dirty="0">
              <a:solidFill>
                <a:srgbClr val="FFFFFF"/>
              </a:solidFill>
            </a:endParaRPr>
          </a:p>
        </p:txBody>
      </p:sp>
    </p:spTree>
    <p:extLst>
      <p:ext uri="{BB962C8B-B14F-4D97-AF65-F5344CB8AC3E}">
        <p14:creationId xmlns:p14="http://schemas.microsoft.com/office/powerpoint/2010/main" val="78880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65DB8DF4-6AFD-4037-92D2-C390D3177DD7}" type="slidenum">
              <a:rPr lang="en-AU" smtClean="0">
                <a:solidFill>
                  <a:srgbClr val="FFFFFF"/>
                </a:solidFill>
              </a:rPr>
              <a:pPr>
                <a:defRPr/>
              </a:pPr>
              <a:t>8</a:t>
            </a:fld>
            <a:endParaRPr lang="en-AU" sz="1400" dirty="0">
              <a:solidFill>
                <a:srgbClr val="1D1D60"/>
              </a:solidFill>
            </a:endParaRPr>
          </a:p>
        </p:txBody>
      </p:sp>
      <p:sp>
        <p:nvSpPr>
          <p:cNvPr id="5" name="Title 1"/>
          <p:cNvSpPr>
            <a:spLocks noGrp="1"/>
          </p:cNvSpPr>
          <p:nvPr>
            <p:ph type="title"/>
          </p:nvPr>
        </p:nvSpPr>
        <p:spPr>
          <a:xfrm>
            <a:off x="1835696" y="260648"/>
            <a:ext cx="7308304" cy="1152128"/>
          </a:xfrm>
        </p:spPr>
        <p:txBody>
          <a:bodyPr/>
          <a:lstStyle/>
          <a:p>
            <a:r>
              <a:rPr lang="en-US" kern="1200" dirty="0" smtClean="0">
                <a:solidFill>
                  <a:srgbClr val="FF8200"/>
                </a:solidFill>
                <a:latin typeface="Arial" panose="020B0604020202020204" pitchFamily="34" charset="0"/>
                <a:cs typeface="Arial" panose="020B0604020202020204" pitchFamily="34" charset="0"/>
              </a:rPr>
              <a:t>Legislation</a:t>
            </a:r>
            <a:endParaRPr lang="en-AU" kern="1200" dirty="0">
              <a:solidFill>
                <a:srgbClr val="FF8200"/>
              </a:solidFill>
              <a:latin typeface="Arial" panose="020B0604020202020204" pitchFamily="34" charset="0"/>
              <a:cs typeface="Arial" panose="020B0604020202020204" pitchFamily="34" charset="0"/>
            </a:endParaRPr>
          </a:p>
        </p:txBody>
      </p:sp>
      <p:sp>
        <p:nvSpPr>
          <p:cNvPr id="2" name="Rectangle 1"/>
          <p:cNvSpPr/>
          <p:nvPr/>
        </p:nvSpPr>
        <p:spPr>
          <a:xfrm>
            <a:off x="1763798" y="1630681"/>
            <a:ext cx="7272697" cy="5201424"/>
          </a:xfrm>
          <a:prstGeom prst="rect">
            <a:avLst/>
          </a:prstGeom>
        </p:spPr>
        <p:txBody>
          <a:bodyPr wrap="square">
            <a:spAutoFit/>
          </a:bodyPr>
          <a:lstStyle/>
          <a:p>
            <a:pPr>
              <a:spcBef>
                <a:spcPts val="600"/>
              </a:spcBef>
              <a:spcAft>
                <a:spcPts val="600"/>
              </a:spcAft>
            </a:pPr>
            <a:r>
              <a:rPr lang="en-US" sz="1800" b="1" i="1" dirty="0" smtClean="0"/>
              <a:t>Work Health and Safety Regulations 2012 </a:t>
            </a:r>
            <a:r>
              <a:rPr lang="en-US" sz="1800" b="1" dirty="0" smtClean="0"/>
              <a:t>(SA) - </a:t>
            </a:r>
            <a:r>
              <a:rPr lang="en-US" sz="1800" b="1" dirty="0"/>
              <a:t>General </a:t>
            </a:r>
            <a:endParaRPr lang="en-US" sz="1800" b="1" dirty="0" smtClean="0"/>
          </a:p>
          <a:p>
            <a:pPr>
              <a:spcBef>
                <a:spcPts val="600"/>
              </a:spcBef>
              <a:spcAft>
                <a:spcPts val="600"/>
              </a:spcAft>
            </a:pPr>
            <a:r>
              <a:rPr lang="en-US" sz="1800" b="1" dirty="0" smtClean="0"/>
              <a:t>Regulation 43 - Duty </a:t>
            </a:r>
            <a:r>
              <a:rPr lang="en-US" sz="1800" b="1" dirty="0"/>
              <a:t>to prepare, maintain and implement emergency plan</a:t>
            </a:r>
          </a:p>
          <a:p>
            <a:pPr>
              <a:spcBef>
                <a:spcPts val="600"/>
              </a:spcBef>
              <a:spcAft>
                <a:spcPts val="600"/>
              </a:spcAft>
            </a:pPr>
            <a:r>
              <a:rPr lang="en-US" sz="1800" dirty="0" smtClean="0"/>
              <a:t>A PCBU must </a:t>
            </a:r>
            <a:r>
              <a:rPr lang="en-US" sz="1800" dirty="0"/>
              <a:t>ensure that an </a:t>
            </a:r>
            <a:r>
              <a:rPr lang="en-US" sz="1800" dirty="0" smtClean="0"/>
              <a:t>emergency plan </a:t>
            </a:r>
            <a:r>
              <a:rPr lang="en-US" sz="1800" dirty="0"/>
              <a:t>is prepared for the workplace, that </a:t>
            </a:r>
            <a:r>
              <a:rPr lang="en-US" sz="1800" dirty="0" smtClean="0"/>
              <a:t>provides:</a:t>
            </a:r>
          </a:p>
          <a:p>
            <a:pPr marL="457200" indent="-457200">
              <a:spcBef>
                <a:spcPts val="600"/>
              </a:spcBef>
              <a:spcAft>
                <a:spcPts val="600"/>
              </a:spcAft>
              <a:buFont typeface="+mj-lt"/>
              <a:buAutoNum type="alphaLcPeriod"/>
            </a:pPr>
            <a:r>
              <a:rPr lang="en-US" sz="1800" dirty="0" smtClean="0"/>
              <a:t>emergency </a:t>
            </a:r>
            <a:r>
              <a:rPr lang="en-US" sz="1800" dirty="0"/>
              <a:t>procedures</a:t>
            </a:r>
            <a:r>
              <a:rPr lang="en-US" sz="1800" dirty="0" smtClean="0"/>
              <a:t>, including: </a:t>
            </a:r>
            <a:endParaRPr lang="en-US" sz="1800" dirty="0"/>
          </a:p>
          <a:p>
            <a:pPr marL="742950" lvl="1" indent="-285750">
              <a:spcBef>
                <a:spcPts val="600"/>
              </a:spcBef>
              <a:spcAft>
                <a:spcPts val="600"/>
              </a:spcAft>
              <a:buClr>
                <a:srgbClr val="FF8200"/>
              </a:buClr>
              <a:buFont typeface="Wingdings" panose="05000000000000000000" pitchFamily="2" charset="2"/>
              <a:buChar char="§"/>
            </a:pPr>
            <a:r>
              <a:rPr lang="en-US" sz="1800" dirty="0"/>
              <a:t>an effective response to an </a:t>
            </a:r>
            <a:r>
              <a:rPr lang="en-US" sz="1800" dirty="0" smtClean="0"/>
              <a:t>emergency; and</a:t>
            </a:r>
            <a:endParaRPr lang="en-US" sz="1800" dirty="0"/>
          </a:p>
          <a:p>
            <a:pPr marL="742950" lvl="1" indent="-285750">
              <a:spcBef>
                <a:spcPts val="600"/>
              </a:spcBef>
              <a:spcAft>
                <a:spcPts val="600"/>
              </a:spcAft>
              <a:buClr>
                <a:srgbClr val="FF8200"/>
              </a:buClr>
              <a:buFont typeface="Wingdings" panose="05000000000000000000" pitchFamily="2" charset="2"/>
              <a:buChar char="§"/>
            </a:pPr>
            <a:r>
              <a:rPr lang="en-US" sz="1800" dirty="0"/>
              <a:t>evacuation </a:t>
            </a:r>
            <a:r>
              <a:rPr lang="en-US" sz="1800" dirty="0" smtClean="0"/>
              <a:t>procedures; and</a:t>
            </a:r>
            <a:endParaRPr lang="en-US" sz="1800" dirty="0"/>
          </a:p>
          <a:p>
            <a:pPr marL="742950" lvl="1" indent="-285750">
              <a:spcBef>
                <a:spcPts val="600"/>
              </a:spcBef>
              <a:spcAft>
                <a:spcPts val="600"/>
              </a:spcAft>
              <a:buClr>
                <a:srgbClr val="FF8200"/>
              </a:buClr>
              <a:buFont typeface="Wingdings" panose="05000000000000000000" pitchFamily="2" charset="2"/>
              <a:buChar char="§"/>
            </a:pPr>
            <a:r>
              <a:rPr lang="en-US" sz="1800" dirty="0"/>
              <a:t>notifying emergency service organisations at the </a:t>
            </a:r>
            <a:r>
              <a:rPr lang="en-US" sz="1800" dirty="0" smtClean="0"/>
              <a:t>earliest opportunity; and </a:t>
            </a:r>
          </a:p>
          <a:p>
            <a:pPr marL="742950" lvl="1" indent="-285750">
              <a:spcBef>
                <a:spcPts val="600"/>
              </a:spcBef>
              <a:spcAft>
                <a:spcPts val="600"/>
              </a:spcAft>
              <a:buClr>
                <a:srgbClr val="FF8200"/>
              </a:buClr>
              <a:buFont typeface="Wingdings" panose="05000000000000000000" pitchFamily="2" charset="2"/>
              <a:buChar char="§"/>
            </a:pPr>
            <a:r>
              <a:rPr lang="en-US" sz="1800" dirty="0" smtClean="0"/>
              <a:t>medical </a:t>
            </a:r>
            <a:r>
              <a:rPr lang="en-US" sz="1800" dirty="0"/>
              <a:t>treatment and </a:t>
            </a:r>
            <a:r>
              <a:rPr lang="en-US" sz="1800" dirty="0" smtClean="0"/>
              <a:t>assistance; and</a:t>
            </a:r>
          </a:p>
          <a:p>
            <a:pPr marL="742950" lvl="1" indent="-285750">
              <a:spcBef>
                <a:spcPts val="600"/>
              </a:spcBef>
              <a:spcAft>
                <a:spcPts val="600"/>
              </a:spcAft>
              <a:buClr>
                <a:srgbClr val="FF8200"/>
              </a:buClr>
              <a:buFont typeface="Wingdings" panose="05000000000000000000" pitchFamily="2" charset="2"/>
              <a:buChar char="§"/>
            </a:pPr>
            <a:r>
              <a:rPr lang="en-US" sz="1800" dirty="0" smtClean="0"/>
              <a:t>effective communication between the person authorised by the PCBU to coordinate the emergency response and all persons at the workplace;</a:t>
            </a:r>
            <a:endParaRPr lang="en-US" sz="1800" dirty="0"/>
          </a:p>
        </p:txBody>
      </p:sp>
    </p:spTree>
    <p:extLst>
      <p:ext uri="{BB962C8B-B14F-4D97-AF65-F5344CB8AC3E}">
        <p14:creationId xmlns:p14="http://schemas.microsoft.com/office/powerpoint/2010/main" val="11713382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65DB8DF4-6AFD-4037-92D2-C390D3177DD7}" type="slidenum">
              <a:rPr lang="en-AU" smtClean="0">
                <a:solidFill>
                  <a:srgbClr val="FFFFFF"/>
                </a:solidFill>
              </a:rPr>
              <a:pPr>
                <a:defRPr/>
              </a:pPr>
              <a:t>9</a:t>
            </a:fld>
            <a:endParaRPr lang="en-AU" sz="1400" dirty="0">
              <a:solidFill>
                <a:srgbClr val="1D1D60"/>
              </a:solidFill>
            </a:endParaRPr>
          </a:p>
        </p:txBody>
      </p:sp>
      <p:sp>
        <p:nvSpPr>
          <p:cNvPr id="5" name="Title 1"/>
          <p:cNvSpPr>
            <a:spLocks noGrp="1"/>
          </p:cNvSpPr>
          <p:nvPr>
            <p:ph type="title"/>
          </p:nvPr>
        </p:nvSpPr>
        <p:spPr>
          <a:xfrm>
            <a:off x="1835696" y="260648"/>
            <a:ext cx="7308304" cy="1152128"/>
          </a:xfrm>
        </p:spPr>
        <p:txBody>
          <a:bodyPr/>
          <a:lstStyle/>
          <a:p>
            <a:r>
              <a:rPr lang="en-US" kern="1200" dirty="0" smtClean="0">
                <a:solidFill>
                  <a:srgbClr val="FF8200"/>
                </a:solidFill>
                <a:latin typeface="Arial" panose="020B0604020202020204" pitchFamily="34" charset="0"/>
                <a:cs typeface="Arial" panose="020B0604020202020204" pitchFamily="34" charset="0"/>
              </a:rPr>
              <a:t>Legislation</a:t>
            </a:r>
            <a:endParaRPr lang="en-AU" kern="1200" dirty="0">
              <a:solidFill>
                <a:srgbClr val="FF8200"/>
              </a:solidFill>
              <a:latin typeface="Arial" panose="020B0604020202020204" pitchFamily="34" charset="0"/>
              <a:cs typeface="Arial" panose="020B0604020202020204" pitchFamily="34" charset="0"/>
            </a:endParaRPr>
          </a:p>
        </p:txBody>
      </p:sp>
      <p:sp>
        <p:nvSpPr>
          <p:cNvPr id="2" name="Rectangle 1"/>
          <p:cNvSpPr/>
          <p:nvPr/>
        </p:nvSpPr>
        <p:spPr>
          <a:xfrm>
            <a:off x="1763798" y="1630681"/>
            <a:ext cx="7272697" cy="1785104"/>
          </a:xfrm>
          <a:prstGeom prst="rect">
            <a:avLst/>
          </a:prstGeom>
        </p:spPr>
        <p:txBody>
          <a:bodyPr wrap="square">
            <a:spAutoFit/>
          </a:bodyPr>
          <a:lstStyle/>
          <a:p>
            <a:pPr>
              <a:spcBef>
                <a:spcPts val="600"/>
              </a:spcBef>
              <a:spcAft>
                <a:spcPts val="600"/>
              </a:spcAft>
            </a:pPr>
            <a:r>
              <a:rPr lang="en-US" sz="1800" dirty="0" smtClean="0">
                <a:solidFill>
                  <a:prstClr val="black"/>
                </a:solidFill>
              </a:rPr>
              <a:t>emergency procedures continued</a:t>
            </a:r>
          </a:p>
          <a:p>
            <a:pPr marL="457200" indent="-457200">
              <a:spcBef>
                <a:spcPts val="600"/>
              </a:spcBef>
              <a:spcAft>
                <a:spcPts val="600"/>
              </a:spcAft>
              <a:buFont typeface="+mj-lt"/>
              <a:buAutoNum type="alphaLcPeriod" startAt="2"/>
            </a:pPr>
            <a:r>
              <a:rPr lang="en-US" sz="1800" dirty="0" smtClean="0">
                <a:solidFill>
                  <a:prstClr val="black"/>
                </a:solidFill>
              </a:rPr>
              <a:t>procedures </a:t>
            </a:r>
            <a:r>
              <a:rPr lang="en-US" sz="1800" dirty="0">
                <a:solidFill>
                  <a:prstClr val="black"/>
                </a:solidFill>
              </a:rPr>
              <a:t>for </a:t>
            </a:r>
            <a:r>
              <a:rPr lang="en-US" sz="1800" dirty="0" smtClean="0">
                <a:solidFill>
                  <a:prstClr val="black"/>
                </a:solidFill>
              </a:rPr>
              <a:t>testing emergency </a:t>
            </a:r>
            <a:r>
              <a:rPr lang="en-US" sz="1800" dirty="0">
                <a:solidFill>
                  <a:prstClr val="black"/>
                </a:solidFill>
              </a:rPr>
              <a:t>procedures, including </a:t>
            </a:r>
            <a:r>
              <a:rPr lang="en-US" sz="1800" dirty="0" smtClean="0">
                <a:solidFill>
                  <a:prstClr val="black"/>
                </a:solidFill>
              </a:rPr>
              <a:t>the frequency </a:t>
            </a:r>
            <a:r>
              <a:rPr lang="en-US" sz="1800" dirty="0">
                <a:solidFill>
                  <a:prstClr val="black"/>
                </a:solidFill>
              </a:rPr>
              <a:t>of </a:t>
            </a:r>
            <a:r>
              <a:rPr lang="en-US" sz="1800" dirty="0" smtClean="0">
                <a:solidFill>
                  <a:prstClr val="black"/>
                </a:solidFill>
              </a:rPr>
              <a:t>testing</a:t>
            </a:r>
            <a:r>
              <a:rPr lang="en-US" sz="1800" dirty="0" smtClean="0"/>
              <a:t>;</a:t>
            </a:r>
            <a:endParaRPr lang="en-US" sz="1800" dirty="0"/>
          </a:p>
          <a:p>
            <a:pPr marL="457200" indent="-457200">
              <a:spcBef>
                <a:spcPts val="600"/>
              </a:spcBef>
              <a:spcAft>
                <a:spcPts val="600"/>
              </a:spcAft>
              <a:buFont typeface="+mj-lt"/>
              <a:buAutoNum type="alphaLcPeriod" startAt="2"/>
            </a:pPr>
            <a:r>
              <a:rPr lang="en-US" sz="1800" dirty="0">
                <a:solidFill>
                  <a:prstClr val="black"/>
                </a:solidFill>
              </a:rPr>
              <a:t>information, training and instruction to relevant workers in relation to implementing the emergency </a:t>
            </a:r>
            <a:r>
              <a:rPr lang="en-US" sz="1800" dirty="0" smtClean="0">
                <a:solidFill>
                  <a:prstClr val="black"/>
                </a:solidFill>
              </a:rPr>
              <a:t>procedures</a:t>
            </a:r>
            <a:r>
              <a:rPr lang="en-US" sz="1800" dirty="0" smtClean="0"/>
              <a:t>.</a:t>
            </a:r>
          </a:p>
        </p:txBody>
      </p:sp>
      <p:pic>
        <p:nvPicPr>
          <p:cNvPr id="1026" name="Picture 2" descr="C:\Users\McIneE01\Desktop\imagesZKOY8S7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3861048"/>
            <a:ext cx="4104456" cy="2736304"/>
          </a:xfrm>
          <a:prstGeom prst="rect">
            <a:avLst/>
          </a:prstGeom>
          <a:noFill/>
          <a:ln w="28575">
            <a:solidFill>
              <a:srgbClr val="FF82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56116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MQ PowerPoint Template">
  <a:themeElements>
    <a:clrScheme name="MQ">
      <a:dk1>
        <a:sysClr val="windowText" lastClr="000000"/>
      </a:dk1>
      <a:lt1>
        <a:srgbClr val="FFFFFF"/>
      </a:lt1>
      <a:dk2>
        <a:srgbClr val="000000"/>
      </a:dk2>
      <a:lt2>
        <a:srgbClr val="F2F2F2"/>
      </a:lt2>
      <a:accent1>
        <a:srgbClr val="FF8200"/>
      </a:accent1>
      <a:accent2>
        <a:srgbClr val="FF9900"/>
      </a:accent2>
      <a:accent3>
        <a:srgbClr val="92D050"/>
      </a:accent3>
      <a:accent4>
        <a:srgbClr val="FFC000"/>
      </a:accent4>
      <a:accent5>
        <a:srgbClr val="FF0000"/>
      </a:accent5>
      <a:accent6>
        <a:srgbClr val="00B0F0"/>
      </a:accent6>
      <a:hlink>
        <a:srgbClr val="FF8200"/>
      </a:hlink>
      <a:folHlink>
        <a:srgbClr val="FF9900"/>
      </a:folHlink>
    </a:clrScheme>
    <a:fontScheme name="0510-MAQOHSC PP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B8516"/>
        </a:solidFill>
        <a:ln w="12700"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4B8516"/>
        </a:solidFill>
        <a:ln w="12700"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Arial" charset="0"/>
          </a:defRPr>
        </a:defPPr>
      </a:lstStyle>
    </a:lnDef>
  </a:objectDefaults>
  <a:extraClrSchemeLst>
    <a:extraClrScheme>
      <a:clrScheme name="0510-MAQOHSC PP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0510-MAQOHSC PPT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0510-MAQOHSC PPT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0510-MAQOHSC PPT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0510-MAQOHSC PP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0510-MAQOHSC PP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0510-MAQOHSC PP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0510-MAQOHSC PPT TEMPLATE 8">
        <a:dk1>
          <a:srgbClr val="000000"/>
        </a:dk1>
        <a:lt1>
          <a:srgbClr val="FFFFFF"/>
        </a:lt1>
        <a:dk2>
          <a:srgbClr val="2A2B7F"/>
        </a:dk2>
        <a:lt2>
          <a:srgbClr val="DDDDDD"/>
        </a:lt2>
        <a:accent1>
          <a:srgbClr val="FF0000"/>
        </a:accent1>
        <a:accent2>
          <a:srgbClr val="FFB30D"/>
        </a:accent2>
        <a:accent3>
          <a:srgbClr val="FFFFFF"/>
        </a:accent3>
        <a:accent4>
          <a:srgbClr val="000000"/>
        </a:accent4>
        <a:accent5>
          <a:srgbClr val="FFAAAA"/>
        </a:accent5>
        <a:accent6>
          <a:srgbClr val="E7A20B"/>
        </a:accent6>
        <a:hlink>
          <a:srgbClr val="EDE4B0"/>
        </a:hlink>
        <a:folHlink>
          <a:srgbClr val="CECEC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Presentation1" id="{5706FEFD-EF6A-44B0-997C-BB362B679E99}" vid="{B85E1F05-F16D-4821-85B6-5A926B88AAE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MQ PowerPoint Template</Template>
  <TotalTime>11168</TotalTime>
  <Pages>1</Pages>
  <Words>2515</Words>
  <Application>Microsoft Office PowerPoint</Application>
  <PresentationFormat>On-screen Show (4:3)</PresentationFormat>
  <Paragraphs>212</Paragraphs>
  <Slides>30</Slides>
  <Notes>29</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MQ PowerPoint Template</vt:lpstr>
      <vt:lpstr>PowerPoint Presentation</vt:lpstr>
      <vt:lpstr>           The Mining and Quarrying Occupational Health and Safety Committee</vt:lpstr>
      <vt:lpstr>Disclaimer</vt:lpstr>
      <vt:lpstr>Creative Commons</vt:lpstr>
      <vt:lpstr>Emergency Management</vt:lpstr>
      <vt:lpstr>Emergency Management</vt:lpstr>
      <vt:lpstr>Legislation</vt:lpstr>
      <vt:lpstr>Legislation</vt:lpstr>
      <vt:lpstr>Legislation</vt:lpstr>
      <vt:lpstr>Legislation</vt:lpstr>
      <vt:lpstr>Legislation</vt:lpstr>
      <vt:lpstr>Legislation</vt:lpstr>
      <vt:lpstr>Legislation</vt:lpstr>
      <vt:lpstr>Legislation</vt:lpstr>
      <vt:lpstr>Legislation</vt:lpstr>
      <vt:lpstr>Legislation</vt:lpstr>
      <vt:lpstr>Legislation</vt:lpstr>
      <vt:lpstr>Legislation</vt:lpstr>
      <vt:lpstr>Legislation</vt:lpstr>
      <vt:lpstr>Legislation</vt:lpstr>
      <vt:lpstr>Legislation</vt:lpstr>
      <vt:lpstr>Legislation</vt:lpstr>
      <vt:lpstr>Legislation</vt:lpstr>
      <vt:lpstr>Legislation</vt:lpstr>
      <vt:lpstr>Legislation</vt:lpstr>
      <vt:lpstr>Legislation</vt:lpstr>
      <vt:lpstr>Legislation</vt:lpstr>
      <vt:lpstr>Legislation</vt:lpstr>
      <vt:lpstr>Legislation</vt:lpstr>
      <vt:lpstr>Further Assistance</vt:lpstr>
    </vt:vector>
  </TitlesOfParts>
  <Company>SA Government</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WHS Regulations, Chapter 10 (Mines) Principal Mining Hazards</dc:title>
  <dc:subject>Powerpoint TEMPLATE</dc:subject>
  <dc:creator>Les Allen</dc:creator>
  <cp:keywords>presentation,powerpoint,slide,template</cp:keywords>
  <cp:lastModifiedBy>Melissa Michell</cp:lastModifiedBy>
  <cp:revision>359</cp:revision>
  <cp:lastPrinted>2015-01-08T22:34:31Z</cp:lastPrinted>
  <dcterms:created xsi:type="dcterms:W3CDTF">2014-08-11T21:58:33Z</dcterms:created>
  <dcterms:modified xsi:type="dcterms:W3CDTF">2017-03-29T22:23:49Z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Operation">
    <vt:lpwstr>SavedAs</vt:lpwstr>
  </property>
</Properties>
</file>