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1"/>
  </p:notesMasterIdLst>
  <p:handoutMasterIdLst>
    <p:handoutMasterId r:id="rId32"/>
  </p:handoutMasterIdLst>
  <p:sldIdLst>
    <p:sldId id="357" r:id="rId2"/>
    <p:sldId id="358" r:id="rId3"/>
    <p:sldId id="359" r:id="rId4"/>
    <p:sldId id="360" r:id="rId5"/>
    <p:sldId id="329" r:id="rId6"/>
    <p:sldId id="330" r:id="rId7"/>
    <p:sldId id="334" r:id="rId8"/>
    <p:sldId id="351" r:id="rId9"/>
    <p:sldId id="350" r:id="rId10"/>
    <p:sldId id="349" r:id="rId11"/>
    <p:sldId id="348" r:id="rId12"/>
    <p:sldId id="347" r:id="rId13"/>
    <p:sldId id="346" r:id="rId14"/>
    <p:sldId id="345" r:id="rId15"/>
    <p:sldId id="344" r:id="rId16"/>
    <p:sldId id="343" r:id="rId17"/>
    <p:sldId id="342" r:id="rId18"/>
    <p:sldId id="341" r:id="rId19"/>
    <p:sldId id="340" r:id="rId20"/>
    <p:sldId id="339" r:id="rId21"/>
    <p:sldId id="363" r:id="rId22"/>
    <p:sldId id="364" r:id="rId23"/>
    <p:sldId id="337" r:id="rId24"/>
    <p:sldId id="336" r:id="rId25"/>
    <p:sldId id="335" r:id="rId26"/>
    <p:sldId id="333" r:id="rId27"/>
    <p:sldId id="332" r:id="rId28"/>
    <p:sldId id="331" r:id="rId29"/>
    <p:sldId id="361" r:id="rId30"/>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33CCCC"/>
    <a:srgbClr val="1D1D60"/>
    <a:srgbClr val="FF3300"/>
    <a:srgbClr val="00CC99"/>
    <a:srgbClr val="EDE4B0"/>
    <a:srgbClr val="F1D2A9"/>
    <a:srgbClr val="211A60"/>
    <a:srgbClr val="1D1762"/>
    <a:srgbClr val="4B85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4767" autoAdjust="0"/>
  </p:normalViewPr>
  <p:slideViewPr>
    <p:cSldViewPr>
      <p:cViewPr varScale="1">
        <p:scale>
          <a:sx n="103" d="100"/>
          <a:sy n="103" d="100"/>
        </p:scale>
        <p:origin x="-18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993" y="4729621"/>
            <a:ext cx="4983689" cy="4489562"/>
          </a:xfrm>
          <a:prstGeom prst="rect">
            <a:avLst/>
          </a:prstGeom>
          <a:noFill/>
          <a:ln w="12700">
            <a:noFill/>
            <a:miter lim="800000"/>
            <a:headEnd/>
            <a:tailEnd/>
          </a:ln>
          <a:effectLst/>
        </p:spPr>
        <p:txBody>
          <a:bodyPr vert="horz" wrap="square" lIns="90651" tIns="44530" rIns="90651" bIns="4453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1507" name="Rectangle 3"/>
          <p:cNvSpPr>
            <a:spLocks noGrp="1" noRot="1" noChangeAspect="1" noChangeArrowheads="1" noTextEdit="1"/>
          </p:cNvSpPr>
          <p:nvPr>
            <p:ph type="sldImg" idx="2"/>
          </p:nvPr>
        </p:nvSpPr>
        <p:spPr bwMode="auto">
          <a:xfrm>
            <a:off x="1087438" y="868363"/>
            <a:ext cx="4624387" cy="3468687"/>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044804068"/>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2304876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Maximum penalty:</a:t>
            </a:r>
          </a:p>
          <a:p>
            <a:pPr marL="228600" indent="-228600">
              <a:buFont typeface="+mj-lt"/>
              <a:buAutoNum type="alphaLcParenR"/>
            </a:pPr>
            <a:endParaRPr lang="en-US" dirty="0" smtClean="0"/>
          </a:p>
          <a:p>
            <a:pPr marL="228600" indent="-228600">
              <a:buFont typeface="+mj-lt"/>
              <a:buAutoNum type="alphaLcParenR"/>
            </a:pPr>
            <a:r>
              <a:rPr lang="en-US" dirty="0" smtClean="0"/>
              <a:t>in the case of an offence committed by an individual (other than as a person conducting a business or undertaking or as an officer of a person conducting a business or undertaking)—$300 000 or 5 years imprisonment or both;</a:t>
            </a:r>
          </a:p>
          <a:p>
            <a:pPr marL="228600" indent="-228600">
              <a:buFont typeface="+mj-lt"/>
              <a:buAutoNum type="alphaLcParenR"/>
            </a:pPr>
            <a:r>
              <a:rPr lang="en-US" dirty="0" smtClean="0"/>
              <a:t>in the case of an offence committed by an individual as a person conducting a business or undertaking or as an officer of a person conducting a business or undertaking—$600 000 or 5 years imprisonment or both;</a:t>
            </a:r>
          </a:p>
          <a:p>
            <a:pPr marL="228600" indent="-228600">
              <a:buFont typeface="+mj-lt"/>
              <a:buAutoNum type="alphaLcParenR"/>
            </a:pPr>
            <a:r>
              <a:rPr lang="en-US" dirty="0" smtClean="0"/>
              <a:t>in the case of an offence committed by a body corporate—$3 000 000.</a:t>
            </a:r>
          </a:p>
          <a:p>
            <a:pPr marL="228600" indent="-228600">
              <a:buFont typeface="+mj-lt"/>
              <a:buAutoNum type="arabicPeriod" startAt="2"/>
            </a:pPr>
            <a:endParaRPr lang="en-US" dirty="0" smtClean="0"/>
          </a:p>
          <a:p>
            <a:pPr marL="228600" indent="-228600">
              <a:buFont typeface="+mj-lt"/>
              <a:buAutoNum type="arabicPeriod" startAt="2"/>
            </a:pPr>
            <a:r>
              <a:rPr lang="en-US" dirty="0" smtClean="0"/>
              <a:t>The prosecution bears the burden of proving that the conduct was engaged in without reasonable excuse.</a:t>
            </a:r>
          </a:p>
          <a:p>
            <a:endParaRPr lang="en-US" dirty="0" smtClean="0"/>
          </a:p>
          <a:p>
            <a:endParaRPr lang="en-US" dirty="0"/>
          </a:p>
        </p:txBody>
      </p:sp>
    </p:spTree>
    <p:extLst>
      <p:ext uri="{BB962C8B-B14F-4D97-AF65-F5344CB8AC3E}">
        <p14:creationId xmlns:p14="http://schemas.microsoft.com/office/powerpoint/2010/main" val="855376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Maximum penalty:</a:t>
            </a:r>
          </a:p>
          <a:p>
            <a:pPr marL="228600" indent="-228600">
              <a:buFont typeface="+mj-lt"/>
              <a:buAutoNum type="alphaLcParenR"/>
            </a:pPr>
            <a:r>
              <a:rPr lang="en-US" dirty="0" smtClean="0"/>
              <a:t>in the case of an offence committed by an individual (other than as a person conducting a business or undertaking or as an officer of a person conducting a business or undertaking)—$150 000;</a:t>
            </a:r>
          </a:p>
          <a:p>
            <a:pPr marL="228600" indent="-228600">
              <a:buFont typeface="+mj-lt"/>
              <a:buAutoNum type="alphaLcParenR"/>
            </a:pPr>
            <a:r>
              <a:rPr lang="en-US" dirty="0" smtClean="0"/>
              <a:t>in the case of an offence committed by an individual as a person conducting a business or undertaking or as an officer of a person conducting a business or undertaking—$300 000;</a:t>
            </a:r>
          </a:p>
          <a:p>
            <a:pPr marL="228600" indent="-228600">
              <a:buFont typeface="+mj-lt"/>
              <a:buAutoNum type="alphaLcParenR"/>
            </a:pPr>
            <a:r>
              <a:rPr lang="en-US" dirty="0" smtClean="0"/>
              <a:t>in the case of an offence committed by a body corporate—$1 500 000.</a:t>
            </a:r>
          </a:p>
          <a:p>
            <a:endParaRPr lang="en-US" dirty="0"/>
          </a:p>
        </p:txBody>
      </p:sp>
    </p:spTree>
    <p:extLst>
      <p:ext uri="{BB962C8B-B14F-4D97-AF65-F5344CB8AC3E}">
        <p14:creationId xmlns:p14="http://schemas.microsoft.com/office/powerpoint/2010/main" val="50287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Maximum penalty:</a:t>
            </a:r>
          </a:p>
          <a:p>
            <a:pPr marL="228600" indent="-228600">
              <a:buFont typeface="+mj-lt"/>
              <a:buAutoNum type="alphaLcParenR"/>
            </a:pPr>
            <a:r>
              <a:rPr lang="en-US" dirty="0" smtClean="0"/>
              <a:t>in the case of an offence committed by an individual (other than as a person conducting a business or undertaking or as an officer of a person conducting a business or undertaking)—$50 000;</a:t>
            </a:r>
          </a:p>
          <a:p>
            <a:pPr marL="228600" indent="-228600">
              <a:buFont typeface="+mj-lt"/>
              <a:buAutoNum type="alphaLcParenR"/>
            </a:pPr>
            <a:r>
              <a:rPr lang="en-US" dirty="0" smtClean="0"/>
              <a:t>in the case of an offence committed by an individual as a person conducting a business or undertaking or as an officer of a person conducting a business or undertaking—$100 000;</a:t>
            </a:r>
          </a:p>
          <a:p>
            <a:pPr marL="228600" indent="-228600">
              <a:buFont typeface="+mj-lt"/>
              <a:buAutoNum type="alphaLcParenR"/>
            </a:pPr>
            <a:r>
              <a:rPr lang="en-US" dirty="0" smtClean="0"/>
              <a:t>in the case of an offence committed by a body corporate—$500 000.</a:t>
            </a:r>
          </a:p>
        </p:txBody>
      </p:sp>
    </p:spTree>
    <p:extLst>
      <p:ext uri="{BB962C8B-B14F-4D97-AF65-F5344CB8AC3E}">
        <p14:creationId xmlns:p14="http://schemas.microsoft.com/office/powerpoint/2010/main" val="1389639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endParaRPr lang="en-US" baseline="0" dirty="0" smtClean="0"/>
          </a:p>
        </p:txBody>
      </p:sp>
    </p:spTree>
    <p:extLst>
      <p:ext uri="{BB962C8B-B14F-4D97-AF65-F5344CB8AC3E}">
        <p14:creationId xmlns:p14="http://schemas.microsoft.com/office/powerpoint/2010/main" val="1660550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Employer is now a PCBU “Person Conducting a Business or Undertaking”</a:t>
            </a:r>
          </a:p>
          <a:p>
            <a:endParaRPr lang="en-US" b="0" dirty="0" smtClean="0"/>
          </a:p>
          <a:p>
            <a:r>
              <a:rPr lang="en-US" b="0" dirty="0" smtClean="0"/>
              <a:t>Enforceable Undertaking – replaces improvement notices</a:t>
            </a:r>
          </a:p>
          <a:p>
            <a:endParaRPr lang="en-US" b="0" dirty="0" smtClean="0"/>
          </a:p>
          <a:p>
            <a:r>
              <a:rPr lang="en-US" b="0" dirty="0" smtClean="0"/>
              <a:t>Union Right of entry – Union officials may enter workplaces for WHS purposes, strict  guidelines for entry are in place.</a:t>
            </a:r>
          </a:p>
          <a:p>
            <a:endParaRPr lang="en-US" b="0" dirty="0" smtClean="0"/>
          </a:p>
          <a:p>
            <a:r>
              <a:rPr lang="en-US" b="0" dirty="0" smtClean="0"/>
              <a:t>Now an emphasis on graduated enforcement and higher penalties, previously six divisions of fines, has changed to 3 Categories.</a:t>
            </a:r>
          </a:p>
          <a:p>
            <a:r>
              <a:rPr lang="en-US" b="0" dirty="0" smtClean="0"/>
              <a:t>Cat 3 – Corporations $500,000, Officers $100,000, Worker $50,000</a:t>
            </a:r>
          </a:p>
          <a:p>
            <a:r>
              <a:rPr lang="en-US" b="0" dirty="0" smtClean="0"/>
              <a:t>Cat 2 - Corporations $1.5m, Officers $300,000, Worker $150,000</a:t>
            </a:r>
          </a:p>
          <a:p>
            <a:r>
              <a:rPr lang="en-US" b="0" dirty="0" smtClean="0"/>
              <a:t>Cat 1 - Corporations $3m, Officers $600,000 / 5 years jail, Worker $300,000 / 5 years jail</a:t>
            </a:r>
          </a:p>
          <a:p>
            <a:endParaRPr lang="en-US" b="0" dirty="0" smtClean="0"/>
          </a:p>
          <a:p>
            <a:r>
              <a:rPr lang="en-US" b="0" dirty="0" smtClean="0"/>
              <a:t>Categories are based on degree of ‘culpability’ and risk / degree of harm</a:t>
            </a:r>
          </a:p>
          <a:p>
            <a:endParaRPr lang="en-US" dirty="0"/>
          </a:p>
        </p:txBody>
      </p:sp>
    </p:spTree>
    <p:extLst>
      <p:ext uri="{BB962C8B-B14F-4D97-AF65-F5344CB8AC3E}">
        <p14:creationId xmlns:p14="http://schemas.microsoft.com/office/powerpoint/2010/main" val="1253521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WHS Act 2012 SA</a:t>
            </a:r>
          </a:p>
          <a:p>
            <a:endParaRPr lang="en-AU" dirty="0" smtClean="0"/>
          </a:p>
          <a:p>
            <a:r>
              <a:rPr lang="en-US" sz="1200" b="1" i="0" u="none" strike="noStrike" kern="1200" baseline="0" dirty="0" smtClean="0">
                <a:solidFill>
                  <a:schemeClr val="tx1"/>
                </a:solidFill>
                <a:latin typeface="Times New Roman" pitchFamily="18" charset="0"/>
                <a:ea typeface="+mn-ea"/>
                <a:cs typeface="+mn-cs"/>
              </a:rPr>
              <a:t>Subdivision 2—Other important terms</a:t>
            </a:r>
          </a:p>
          <a:p>
            <a:r>
              <a:rPr lang="en-US" sz="1200" b="1" i="0" u="none" strike="noStrike" kern="1200" baseline="0" dirty="0" smtClean="0">
                <a:solidFill>
                  <a:schemeClr val="tx1"/>
                </a:solidFill>
                <a:latin typeface="Times New Roman" pitchFamily="18" charset="0"/>
                <a:ea typeface="+mn-ea"/>
                <a:cs typeface="+mn-cs"/>
              </a:rPr>
              <a:t>5—Meaning of </a:t>
            </a:r>
            <a:r>
              <a:rPr lang="en-US" sz="1200" b="1" i="1" u="none" strike="noStrike" kern="1200" baseline="0" dirty="0" smtClean="0">
                <a:solidFill>
                  <a:schemeClr val="tx1"/>
                </a:solidFill>
                <a:latin typeface="Times New Roman" pitchFamily="18" charset="0"/>
                <a:ea typeface="+mn-ea"/>
                <a:cs typeface="+mn-cs"/>
              </a:rPr>
              <a:t>person conducting a business or undertaking</a:t>
            </a:r>
          </a:p>
          <a:p>
            <a:pPr marL="228600" indent="-228600">
              <a:buFont typeface="+mj-lt"/>
              <a:buAutoNum type="arabicPeriod"/>
            </a:pPr>
            <a:endParaRPr lang="en-US" sz="1200" b="0" i="0" u="none" strike="noStrike" kern="1200" baseline="0" dirty="0" smtClean="0">
              <a:solidFill>
                <a:schemeClr val="tx1"/>
              </a:solidFill>
              <a:latin typeface="Times New Roman" pitchFamily="18" charset="0"/>
              <a:ea typeface="+mn-ea"/>
              <a:cs typeface="+mn-cs"/>
            </a:endParaRPr>
          </a:p>
          <a:p>
            <a:pPr marL="228600" indent="-228600">
              <a:buFont typeface="+mj-lt"/>
              <a:buAutoNum type="arabicPeriod"/>
            </a:pPr>
            <a:r>
              <a:rPr lang="en-US" sz="1200" b="0" i="0" u="none" strike="noStrike" kern="1200" baseline="0" dirty="0" smtClean="0">
                <a:solidFill>
                  <a:schemeClr val="tx1"/>
                </a:solidFill>
                <a:latin typeface="Times New Roman" pitchFamily="18" charset="0"/>
                <a:ea typeface="+mn-ea"/>
                <a:cs typeface="+mn-cs"/>
              </a:rPr>
              <a:t>For the purposes of this Act, a person conducts a business or undertaking—</a:t>
            </a:r>
          </a:p>
          <a:p>
            <a:pPr marL="685800" lvl="1" indent="-228600">
              <a:buFont typeface="+mj-lt"/>
              <a:buAutoNum type="alphaLcParenR"/>
            </a:pPr>
            <a:r>
              <a:rPr lang="en-US" sz="1200" b="0" i="0" u="none" strike="noStrike" kern="1200" baseline="0" dirty="0" smtClean="0">
                <a:solidFill>
                  <a:schemeClr val="tx1"/>
                </a:solidFill>
                <a:latin typeface="Times New Roman" pitchFamily="18" charset="0"/>
                <a:ea typeface="+mn-ea"/>
                <a:cs typeface="+mn-cs"/>
              </a:rPr>
              <a:t>whether the person conducts the business or undertaking alone or with others; and</a:t>
            </a:r>
          </a:p>
          <a:p>
            <a:pPr marL="685800" lvl="1" indent="-228600">
              <a:buFont typeface="+mj-lt"/>
              <a:buAutoNum type="alphaLcParenR"/>
            </a:pPr>
            <a:r>
              <a:rPr lang="en-US" sz="1200" b="0" i="0" u="none" strike="noStrike" kern="1200" baseline="0" dirty="0" smtClean="0">
                <a:solidFill>
                  <a:schemeClr val="tx1"/>
                </a:solidFill>
                <a:latin typeface="Times New Roman" pitchFamily="18" charset="0"/>
                <a:ea typeface="+mn-ea"/>
                <a:cs typeface="+mn-cs"/>
              </a:rPr>
              <a:t>whether or not the business or undertaking is conducted for profit or gain.</a:t>
            </a:r>
          </a:p>
          <a:p>
            <a:pPr marL="228600" indent="-228600">
              <a:buFont typeface="+mj-lt"/>
              <a:buAutoNum type="arabicPeriod"/>
            </a:pPr>
            <a:r>
              <a:rPr lang="en-US" sz="1200" b="0" i="0" u="none" strike="noStrike" kern="1200" baseline="0" dirty="0" smtClean="0">
                <a:solidFill>
                  <a:schemeClr val="tx1"/>
                </a:solidFill>
                <a:latin typeface="Times New Roman" pitchFamily="18" charset="0"/>
                <a:ea typeface="+mn-ea"/>
                <a:cs typeface="+mn-cs"/>
              </a:rPr>
              <a:t>A business or undertaking conducted by a person includes a business or undertaking conducted by a partnership or an unincorporated association.</a:t>
            </a:r>
          </a:p>
          <a:p>
            <a:pPr marL="228600" indent="-228600">
              <a:buFont typeface="+mj-lt"/>
              <a:buAutoNum type="arabicPeriod"/>
            </a:pPr>
            <a:r>
              <a:rPr lang="en-US" sz="1200" b="0" i="0" u="none" strike="noStrike" kern="1200" baseline="0" dirty="0" smtClean="0">
                <a:solidFill>
                  <a:schemeClr val="tx1"/>
                </a:solidFill>
                <a:latin typeface="Times New Roman" pitchFamily="18" charset="0"/>
                <a:ea typeface="+mn-ea"/>
                <a:cs typeface="+mn-cs"/>
              </a:rPr>
              <a:t>If a business or undertaking is conducted by a partnership (other than an incorporated partnership), a reference in this Act to a person conducting the business or undertaking is to be read as a reference to each partner in the partnership.</a:t>
            </a:r>
          </a:p>
          <a:p>
            <a:pPr marL="228600" indent="-228600">
              <a:buFont typeface="+mj-lt"/>
              <a:buAutoNum type="arabicPeriod"/>
            </a:pPr>
            <a:r>
              <a:rPr lang="en-US" sz="1200" b="0" i="0" u="none" strike="noStrike" kern="1200" baseline="0" dirty="0" smtClean="0">
                <a:solidFill>
                  <a:schemeClr val="tx1"/>
                </a:solidFill>
                <a:latin typeface="Times New Roman" pitchFamily="18" charset="0"/>
                <a:ea typeface="+mn-ea"/>
                <a:cs typeface="+mn-cs"/>
              </a:rPr>
              <a:t>A person does not conduct a business or undertaking to the extent that the person is engaged solely as a worker in, or as an officer of, that business or undertaking.</a:t>
            </a:r>
          </a:p>
          <a:p>
            <a:pPr marL="228600" indent="-228600">
              <a:buFont typeface="+mj-lt"/>
              <a:buAutoNum type="arabicPeriod"/>
            </a:pPr>
            <a:r>
              <a:rPr lang="en-US" sz="1200" b="0" i="0" u="none" strike="noStrike" kern="1200" baseline="0" dirty="0" smtClean="0">
                <a:solidFill>
                  <a:schemeClr val="tx1"/>
                </a:solidFill>
                <a:latin typeface="Times New Roman" pitchFamily="18" charset="0"/>
                <a:ea typeface="+mn-ea"/>
                <a:cs typeface="+mn-cs"/>
              </a:rPr>
              <a:t>An elected member of a local authority does not in that capacity conduct a business or undertaking.</a:t>
            </a:r>
          </a:p>
          <a:p>
            <a:pPr marL="228600" indent="-228600">
              <a:buFont typeface="+mj-lt"/>
              <a:buAutoNum type="arabicPeriod"/>
            </a:pPr>
            <a:r>
              <a:rPr lang="en-US" sz="1200" b="0" i="0" u="none" strike="noStrike" kern="1200" baseline="0" dirty="0" smtClean="0">
                <a:solidFill>
                  <a:schemeClr val="tx1"/>
                </a:solidFill>
                <a:latin typeface="Times New Roman" pitchFamily="18" charset="0"/>
                <a:ea typeface="+mn-ea"/>
                <a:cs typeface="+mn-cs"/>
              </a:rPr>
              <a:t>The regulations may specify the circumstances in which a person may be taken not to be a person who conducts a business or undertaking for the purposes of this Act or any provision of this Act.</a:t>
            </a:r>
          </a:p>
          <a:p>
            <a:pPr marL="228600" indent="-228600">
              <a:buFont typeface="+mj-lt"/>
              <a:buAutoNum type="arabicPeriod"/>
            </a:pPr>
            <a:r>
              <a:rPr lang="en-US" sz="1200" b="0" i="0" u="none" strike="noStrike" kern="1200" baseline="0" dirty="0" smtClean="0">
                <a:solidFill>
                  <a:schemeClr val="tx1"/>
                </a:solidFill>
                <a:latin typeface="Times New Roman" pitchFamily="18" charset="0"/>
                <a:ea typeface="+mn-ea"/>
                <a:cs typeface="+mn-cs"/>
              </a:rPr>
              <a:t>A volunteer association does not conduct a business or undertaking for the purposes of this Act.</a:t>
            </a:r>
          </a:p>
          <a:p>
            <a:pPr marL="228600" indent="-228600">
              <a:buFont typeface="+mj-lt"/>
              <a:buAutoNum type="arabicPeriod"/>
            </a:pPr>
            <a:r>
              <a:rPr lang="en-US" sz="1200" b="0" i="0" u="none" strike="noStrike" kern="1200" baseline="0" dirty="0" smtClean="0">
                <a:solidFill>
                  <a:schemeClr val="tx1"/>
                </a:solidFill>
                <a:latin typeface="Times New Roman" pitchFamily="18" charset="0"/>
                <a:ea typeface="+mn-ea"/>
                <a:cs typeface="+mn-cs"/>
              </a:rPr>
              <a:t>In this section—</a:t>
            </a:r>
          </a:p>
          <a:p>
            <a:r>
              <a:rPr lang="en-US" sz="1200" b="1" i="1" u="none" strike="noStrike" kern="1200" baseline="0" dirty="0" smtClean="0">
                <a:solidFill>
                  <a:schemeClr val="tx1"/>
                </a:solidFill>
                <a:latin typeface="Times New Roman" pitchFamily="18" charset="0"/>
                <a:ea typeface="+mn-ea"/>
                <a:cs typeface="+mn-cs"/>
              </a:rPr>
              <a:t>volunteer association </a:t>
            </a:r>
            <a:r>
              <a:rPr lang="en-US" sz="1200" b="0" i="0" u="none" strike="noStrike" kern="1200" baseline="0" dirty="0" smtClean="0">
                <a:solidFill>
                  <a:schemeClr val="tx1"/>
                </a:solidFill>
                <a:latin typeface="Times New Roman" pitchFamily="18" charset="0"/>
                <a:ea typeface="+mn-ea"/>
                <a:cs typeface="+mn-cs"/>
              </a:rPr>
              <a:t>means a group of volunteers working together for one or more community purposes where none of the volunteers, whether alone or jointly with any other volunteers, employs any person to carry out work for the volunteer association.</a:t>
            </a:r>
            <a:endParaRPr lang="en-US" dirty="0" smtClean="0"/>
          </a:p>
          <a:p>
            <a:endParaRPr lang="en-US" dirty="0"/>
          </a:p>
        </p:txBody>
      </p:sp>
    </p:spTree>
    <p:extLst>
      <p:ext uri="{BB962C8B-B14F-4D97-AF65-F5344CB8AC3E}">
        <p14:creationId xmlns:p14="http://schemas.microsoft.com/office/powerpoint/2010/main" val="467329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269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Section 4 of the model WHS Act adopts as the definition of an officer for a corporation, partnership (with a variation noted below) or unincorporated association, the definition of that term in Section 9 of the Commonwealth Corporations Act 2001.</a:t>
            </a:r>
          </a:p>
          <a:p>
            <a:endParaRPr lang="en-US" b="0" dirty="0" smtClean="0"/>
          </a:p>
          <a:p>
            <a:r>
              <a:rPr lang="en-US" b="0" dirty="0" smtClean="0"/>
              <a:t>Under section 9 of the Corporations Act 2001 an “officer” of a corporation means:</a:t>
            </a:r>
          </a:p>
          <a:p>
            <a:pPr marL="228600" indent="-228600">
              <a:buFont typeface="+mj-lt"/>
              <a:buAutoNum type="alphaLcParenR"/>
            </a:pPr>
            <a:r>
              <a:rPr lang="en-US" b="0" dirty="0" smtClean="0"/>
              <a:t>a director or secretary of the corporation; or</a:t>
            </a:r>
          </a:p>
          <a:p>
            <a:pPr marL="228600" indent="-228600">
              <a:buFont typeface="+mj-lt"/>
              <a:buAutoNum type="alphaLcParenR"/>
            </a:pPr>
            <a:r>
              <a:rPr lang="en-US" b="0" dirty="0" smtClean="0"/>
              <a:t>a person:</a:t>
            </a:r>
          </a:p>
          <a:p>
            <a:pPr marL="742950" lvl="1" indent="-285750">
              <a:buFont typeface="+mj-lt"/>
              <a:buAutoNum type="romanLcPeriod"/>
            </a:pPr>
            <a:r>
              <a:rPr lang="en-US" b="0" dirty="0" smtClean="0"/>
              <a:t>who makes, or participates in making decisions that affect the whole or a substantial part, of the business of the corporation; or</a:t>
            </a:r>
          </a:p>
          <a:p>
            <a:pPr marL="742950" lvl="1" indent="-285750">
              <a:buFont typeface="+mj-lt"/>
              <a:buAutoNum type="romanLcPeriod"/>
            </a:pPr>
            <a:r>
              <a:rPr lang="en-US" b="0" dirty="0" smtClean="0"/>
              <a:t>who has the capacity to affect significantly the corporation’s financial standing;</a:t>
            </a:r>
          </a:p>
          <a:p>
            <a:pPr marL="742950" lvl="1" indent="-285750">
              <a:buFont typeface="+mj-lt"/>
              <a:buAutoNum type="romanLcPeriod"/>
            </a:pPr>
            <a:r>
              <a:rPr lang="en-US" b="0" dirty="0" smtClean="0"/>
              <a:t>in accordance with whose instructions or wishes the directors of the corporation are accustomed to act (excluding advice given by the person in the proper performance of functions attaching to the persons professional capacity or their business relationship with the directors or the corporation); or</a:t>
            </a:r>
          </a:p>
          <a:p>
            <a:pPr marL="228600" indent="-228600">
              <a:buFont typeface="+mj-lt"/>
              <a:buAutoNum type="alphaLcParenR"/>
            </a:pPr>
            <a:r>
              <a:rPr lang="en-US" b="0" dirty="0" smtClean="0"/>
              <a:t>a receiver, or receiver and manager, of the property of the corporation; or</a:t>
            </a:r>
          </a:p>
          <a:p>
            <a:pPr marL="228600" indent="-228600">
              <a:buFont typeface="+mj-lt"/>
              <a:buAutoNum type="alphaLcParenR"/>
            </a:pPr>
            <a:r>
              <a:rPr lang="en-US" b="0" dirty="0" smtClean="0"/>
              <a:t>an administrator of the corporation; or</a:t>
            </a:r>
          </a:p>
          <a:p>
            <a:pPr marL="228600" indent="-228600">
              <a:buFont typeface="+mj-lt"/>
              <a:buAutoNum type="alphaLcParenR"/>
            </a:pPr>
            <a:r>
              <a:rPr lang="en-US" b="0" dirty="0" smtClean="0"/>
              <a:t>an administrator of a deed of company arrangement executed by the corporation; or</a:t>
            </a:r>
          </a:p>
          <a:p>
            <a:pPr marL="228600" indent="-228600">
              <a:buFont typeface="+mj-lt"/>
              <a:buAutoNum type="alphaLcParenR"/>
            </a:pPr>
            <a:r>
              <a:rPr lang="en-US" b="0" dirty="0" smtClean="0"/>
              <a:t>a liquidator of the corporation.</a:t>
            </a:r>
          </a:p>
          <a:p>
            <a:r>
              <a:rPr lang="en-US" b="0" dirty="0" smtClean="0"/>
              <a:t>The Corporations Act definition provides similar categories for an officer of a partnership or an unincorporated association.</a:t>
            </a:r>
          </a:p>
          <a:p>
            <a:endParaRPr lang="en-US" b="0" dirty="0" smtClean="0"/>
          </a:p>
          <a:p>
            <a:endParaRPr lang="en-US" dirty="0"/>
          </a:p>
        </p:txBody>
      </p:sp>
    </p:spTree>
    <p:extLst>
      <p:ext uri="{BB962C8B-B14F-4D97-AF65-F5344CB8AC3E}">
        <p14:creationId xmlns:p14="http://schemas.microsoft.com/office/powerpoint/2010/main" val="355612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list is not meant to be exhaustive. There may be other things required for an officer to show that they have exercised due diligence in the particular circumstances. For example, an officer could not be said to be exercising due diligence to ensure compliance by the PCBU with its duties under the WHS Act, if the officer did not take action to ensure that significant issues with the health and safety performance of a contractor, of which they were aware, were properly addressed. </a:t>
            </a:r>
          </a:p>
          <a:p>
            <a:endParaRPr lang="en-US" dirty="0" smtClean="0"/>
          </a:p>
          <a:p>
            <a:endParaRPr lang="en-US" dirty="0"/>
          </a:p>
        </p:txBody>
      </p:sp>
    </p:spTree>
    <p:extLst>
      <p:ext uri="{BB962C8B-B14F-4D97-AF65-F5344CB8AC3E}">
        <p14:creationId xmlns:p14="http://schemas.microsoft.com/office/powerpoint/2010/main" val="84279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66948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9552" y="3963144"/>
            <a:ext cx="8136904" cy="834008"/>
          </a:xfrm>
        </p:spPr>
        <p:txBody>
          <a:bodyPr/>
          <a:lstStyle>
            <a:lvl1pPr algn="ct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4797152"/>
            <a:ext cx="6400800" cy="936104"/>
          </a:xfrm>
        </p:spPr>
        <p:txBody>
          <a:bodyPr/>
          <a:lstStyle>
            <a:lvl1pPr marL="0" indent="0" algn="ctr">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A1E9424F-D0E3-4E35-8094-7FC10FD259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533400"/>
            <a:ext cx="1695450" cy="59436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905000" y="533400"/>
            <a:ext cx="49339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8"/>
          <p:cNvSpPr>
            <a:spLocks noGrp="1" noChangeArrowheads="1"/>
          </p:cNvSpPr>
          <p:nvPr>
            <p:ph type="sldNum" sz="quarter" idx="10"/>
          </p:nvPr>
        </p:nvSpPr>
        <p:spPr>
          <a:ln/>
        </p:spPr>
        <p:txBody>
          <a:bodyPr/>
          <a:lstStyle>
            <a:lvl1pPr>
              <a:defRPr/>
            </a:lvl1pPr>
          </a:lstStyle>
          <a:p>
            <a:pPr>
              <a:defRPr/>
            </a:pPr>
            <a:fld id="{3254088D-9DCC-46F7-B35F-00D5B4D6290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dirty="0"/>
          </a:p>
        </p:txBody>
      </p:sp>
      <p:sp>
        <p:nvSpPr>
          <p:cNvPr id="3" name="ClipArt Placeholder 2"/>
          <p:cNvSpPr>
            <a:spLocks noGrp="1"/>
          </p:cNvSpPr>
          <p:nvPr>
            <p:ph type="clipArt" sz="half" idx="1"/>
          </p:nvPr>
        </p:nvSpPr>
        <p:spPr>
          <a:xfrm>
            <a:off x="1835696" y="1700808"/>
            <a:ext cx="3240360" cy="4425355"/>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5292080" y="1700808"/>
            <a:ext cx="3394720"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8"/>
          <p:cNvSpPr>
            <a:spLocks noGrp="1" noChangeArrowheads="1"/>
          </p:cNvSpPr>
          <p:nvPr>
            <p:ph type="sldNum" sz="quarter" idx="10"/>
          </p:nvPr>
        </p:nvSpPr>
        <p:spPr>
          <a:xfrm>
            <a:off x="0" y="6477000"/>
            <a:ext cx="1320800" cy="304800"/>
          </a:xfrm>
          <a:ln/>
        </p:spPr>
        <p:txBody>
          <a:bodyPr/>
          <a:lstStyle>
            <a:lvl1pPr>
              <a:defRPr/>
            </a:lvl1pPr>
          </a:lstStyle>
          <a:p>
            <a:pPr>
              <a:defRPr/>
            </a:pPr>
            <a:fld id="{A1E9424F-D0E3-4E35-8094-7FC10FD259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35696" y="1700808"/>
            <a:ext cx="3312368" cy="44253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5364088" y="1700808"/>
            <a:ext cx="3322712" cy="4425355"/>
          </a:xfrm>
        </p:spPr>
        <p:txBody>
          <a:bodyPr rtlCol="0">
            <a:normAutofit/>
          </a:bodyPr>
          <a:lstStyle/>
          <a:p>
            <a:pPr lvl="0"/>
            <a:r>
              <a:rPr lang="en-US" noProof="0" smtClean="0"/>
              <a:t>Click icon to add clip art</a:t>
            </a:r>
            <a:endParaRPr lang="en-US" noProof="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1835696" y="1700808"/>
            <a:ext cx="6851104" cy="4776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Rectangle 8"/>
          <p:cNvSpPr>
            <a:spLocks noGrp="1" noChangeArrowheads="1"/>
          </p:cNvSpPr>
          <p:nvPr>
            <p:ph type="sldNum" sz="quarter" idx="10"/>
          </p:nvPr>
        </p:nvSpPr>
        <p:spPr>
          <a:ln/>
        </p:spPr>
        <p:txBody>
          <a:bodyPr/>
          <a:lstStyle>
            <a:lvl1pPr>
              <a:defRPr/>
            </a:lvl1pPr>
          </a:lstStyle>
          <a:p>
            <a:pPr>
              <a:defRPr/>
            </a:pPr>
            <a:fld id="{65DB8DF4-6AFD-4037-92D2-C390D3177DD7}"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3429000"/>
            <a:ext cx="7772400" cy="1224136"/>
          </a:xfrm>
        </p:spPr>
        <p:txBody>
          <a:bodyPr anchor="t"/>
          <a:lstStyle>
            <a:lvl1pPr algn="ctr">
              <a:defRPr sz="2800" b="1" cap="all">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708920"/>
            <a:ext cx="7772400" cy="720080"/>
          </a:xfrm>
        </p:spPr>
        <p:txBody>
          <a:bodyPr anchor="b"/>
          <a:lstStyle>
            <a:lvl1pPr marL="0" indent="0" algn="ctr">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D77E7946-FE86-4AB1-8AD9-406CFF652FB3}"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1835696" y="1700808"/>
            <a:ext cx="3384004"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5372100" y="1700808"/>
            <a:ext cx="3314700" cy="477619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Rectangle 8"/>
          <p:cNvSpPr>
            <a:spLocks noGrp="1" noChangeArrowheads="1"/>
          </p:cNvSpPr>
          <p:nvPr>
            <p:ph type="sldNum" sz="quarter" idx="10"/>
          </p:nvPr>
        </p:nvSpPr>
        <p:spPr>
          <a:ln/>
        </p:spPr>
        <p:txBody>
          <a:bodyPr/>
          <a:lstStyle>
            <a:lvl1pPr>
              <a:defRPr/>
            </a:lvl1pPr>
          </a:lstStyle>
          <a:p>
            <a:pPr>
              <a:defRPr/>
            </a:pPr>
            <a:fld id="{BAA4577D-3242-4EC4-B4C6-DFE30FBA93E1}"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6851104" cy="1152128"/>
          </a:xfrm>
        </p:spPr>
        <p:txBody>
          <a:bodyPr/>
          <a:lstStyle>
            <a:lvl1pPr>
              <a:defRPr>
                <a:solidFill>
                  <a:schemeClr val="tx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1835696" y="1700808"/>
            <a:ext cx="331236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696" y="2556594"/>
            <a:ext cx="3312368"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5364088" y="1700808"/>
            <a:ext cx="3322712"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64088" y="2556594"/>
            <a:ext cx="3322712" cy="37352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Rectangle 8"/>
          <p:cNvSpPr>
            <a:spLocks noGrp="1" noChangeArrowheads="1"/>
          </p:cNvSpPr>
          <p:nvPr>
            <p:ph type="sldNum" sz="quarter" idx="10"/>
          </p:nvPr>
        </p:nvSpPr>
        <p:spPr>
          <a:ln/>
        </p:spPr>
        <p:txBody>
          <a:bodyPr/>
          <a:lstStyle>
            <a:lvl1pPr>
              <a:defRPr/>
            </a:lvl1pPr>
          </a:lstStyle>
          <a:p>
            <a:pPr>
              <a:defRPr/>
            </a:pPr>
            <a:fld id="{383F5EA9-F44E-4104-8C57-61F267EE05DB}"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8"/>
          <p:cNvSpPr>
            <a:spLocks noGrp="1" noChangeArrowheads="1"/>
          </p:cNvSpPr>
          <p:nvPr>
            <p:ph type="sldNum" sz="quarter" idx="10"/>
          </p:nvPr>
        </p:nvSpPr>
        <p:spPr>
          <a:ln/>
        </p:spPr>
        <p:txBody>
          <a:bodyPr/>
          <a:lstStyle>
            <a:lvl1pPr>
              <a:defRPr/>
            </a:lvl1pPr>
          </a:lstStyle>
          <a:p>
            <a:pPr>
              <a:defRPr/>
            </a:pPr>
            <a:fld id="{F06A876F-B01B-435F-A47A-3E238DBF96F8}"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7BEC00D0-6F41-44B5-8B62-8F611A6ED83C}"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719" y="273050"/>
            <a:ext cx="3008313" cy="1162050"/>
          </a:xfrm>
        </p:spPr>
        <p:txBody>
          <a:bodyPr/>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5076056" y="273050"/>
            <a:ext cx="3610744" cy="620395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1851719" y="1628800"/>
            <a:ext cx="3008313" cy="48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62FFCF4-2D0A-4C6C-A721-F5C2AE4D6F1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4800600"/>
            <a:ext cx="6768752" cy="566738"/>
          </a:xfrm>
        </p:spPr>
        <p:txBody>
          <a:bodyPr/>
          <a:lstStyle>
            <a:lvl1pPr algn="l">
              <a:defRPr sz="2000" b="1"/>
            </a:lvl1pPr>
          </a:lstStyle>
          <a:p>
            <a:r>
              <a:rPr lang="en-US" smtClean="0"/>
              <a:t>Click to edit Master title style</a:t>
            </a:r>
            <a:endParaRPr lang="en-AU" dirty="0"/>
          </a:p>
        </p:txBody>
      </p:sp>
      <p:sp>
        <p:nvSpPr>
          <p:cNvPr id="3" name="Picture Placeholder 2"/>
          <p:cNvSpPr>
            <a:spLocks noGrp="1"/>
          </p:cNvSpPr>
          <p:nvPr>
            <p:ph type="pic" idx="1"/>
          </p:nvPr>
        </p:nvSpPr>
        <p:spPr>
          <a:xfrm>
            <a:off x="1835696" y="612775"/>
            <a:ext cx="676875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835696" y="5367338"/>
            <a:ext cx="6768752"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DB50DB9B-C7B9-4727-ADD3-97ABDC9709E5}" type="slidenum">
              <a:rPr lang="en-AU"/>
              <a:pPr>
                <a:defRPr/>
              </a:pPr>
              <a:t>‹#›</a:t>
            </a:fld>
            <a:endParaRPr lang="en-AU" sz="1400">
              <a:solidFill>
                <a:srgbClr val="1D1D60"/>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320800" cy="6858000"/>
          </a:xfrm>
          <a:prstGeom prst="rect">
            <a:avLst/>
          </a:prstGeom>
        </p:spPr>
      </p:pic>
      <p:sp>
        <p:nvSpPr>
          <p:cNvPr id="1032" name="Rectangle 8"/>
          <p:cNvSpPr>
            <a:spLocks noGrp="1" noChangeArrowheads="1"/>
          </p:cNvSpPr>
          <p:nvPr>
            <p:ph type="sldNum" sz="quarter" idx="4"/>
          </p:nvPr>
        </p:nvSpPr>
        <p:spPr bwMode="auto">
          <a:xfrm>
            <a:off x="0" y="6477000"/>
            <a:ext cx="1320800" cy="3048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chemeClr val="bg1"/>
                </a:solidFill>
                <a:latin typeface="Arial" charset="0"/>
              </a:defRPr>
            </a:lvl1pPr>
          </a:lstStyle>
          <a:p>
            <a:pPr>
              <a:defRPr/>
            </a:pPr>
            <a:fld id="{AD9C6CD0-9126-4B37-A6CF-4E87C448E223}" type="slidenum">
              <a:rPr lang="en-AU" smtClean="0"/>
              <a:pPr>
                <a:defRPr/>
              </a:pPr>
              <a:t>‹#›</a:t>
            </a:fld>
            <a:endParaRPr lang="en-AU" sz="1400" dirty="0"/>
          </a:p>
        </p:txBody>
      </p:sp>
      <p:sp>
        <p:nvSpPr>
          <p:cNvPr id="1029" name="Rectangle 7"/>
          <p:cNvSpPr>
            <a:spLocks noGrp="1" noChangeArrowheads="1"/>
          </p:cNvSpPr>
          <p:nvPr>
            <p:ph type="body" idx="1"/>
          </p:nvPr>
        </p:nvSpPr>
        <p:spPr bwMode="auto">
          <a:xfrm>
            <a:off x="1835696" y="1700808"/>
            <a:ext cx="6851104" cy="477619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smtClean="0"/>
          </a:p>
        </p:txBody>
      </p:sp>
      <p:sp>
        <p:nvSpPr>
          <p:cNvPr id="1030" name="Rectangle 6"/>
          <p:cNvSpPr>
            <a:spLocks noGrp="1" noChangeArrowheads="1"/>
          </p:cNvSpPr>
          <p:nvPr>
            <p:ph type="title"/>
          </p:nvPr>
        </p:nvSpPr>
        <p:spPr bwMode="auto">
          <a:xfrm>
            <a:off x="1835696" y="260648"/>
            <a:ext cx="6851104" cy="1152128"/>
          </a:xfrm>
          <a:prstGeom prst="rect">
            <a:avLst/>
          </a:prstGeom>
          <a:noFill/>
          <a:ln w="12700">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dirty="0" smtClean="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762000" rtl="0" eaLnBrk="1" fontAlgn="base" hangingPunct="1">
        <a:lnSpc>
          <a:spcPct val="80000"/>
        </a:lnSpc>
        <a:spcBef>
          <a:spcPct val="0"/>
        </a:spcBef>
        <a:spcAft>
          <a:spcPct val="0"/>
        </a:spcAft>
        <a:defRPr sz="2800" b="1">
          <a:solidFill>
            <a:schemeClr val="tx2"/>
          </a:solidFill>
          <a:latin typeface="+mj-lt"/>
          <a:ea typeface="+mj-ea"/>
          <a:cs typeface="+mj-cs"/>
        </a:defRPr>
      </a:lvl1pPr>
      <a:lvl2pPr algn="l" defTabSz="762000" rtl="0" eaLnBrk="1" fontAlgn="base" hangingPunct="1">
        <a:lnSpc>
          <a:spcPct val="80000"/>
        </a:lnSpc>
        <a:spcBef>
          <a:spcPct val="0"/>
        </a:spcBef>
        <a:spcAft>
          <a:spcPct val="0"/>
        </a:spcAft>
        <a:defRPr sz="2800" b="1">
          <a:solidFill>
            <a:schemeClr val="tx2"/>
          </a:solidFill>
          <a:latin typeface="Arial" charset="0"/>
        </a:defRPr>
      </a:lvl2pPr>
      <a:lvl3pPr algn="l" defTabSz="762000" rtl="0" eaLnBrk="1" fontAlgn="base" hangingPunct="1">
        <a:lnSpc>
          <a:spcPct val="80000"/>
        </a:lnSpc>
        <a:spcBef>
          <a:spcPct val="0"/>
        </a:spcBef>
        <a:spcAft>
          <a:spcPct val="0"/>
        </a:spcAft>
        <a:defRPr sz="2800" b="1">
          <a:solidFill>
            <a:schemeClr val="tx2"/>
          </a:solidFill>
          <a:latin typeface="Arial" charset="0"/>
        </a:defRPr>
      </a:lvl3pPr>
      <a:lvl4pPr algn="l" defTabSz="762000" rtl="0" eaLnBrk="1" fontAlgn="base" hangingPunct="1">
        <a:lnSpc>
          <a:spcPct val="80000"/>
        </a:lnSpc>
        <a:spcBef>
          <a:spcPct val="0"/>
        </a:spcBef>
        <a:spcAft>
          <a:spcPct val="0"/>
        </a:spcAft>
        <a:defRPr sz="2800" b="1">
          <a:solidFill>
            <a:schemeClr val="tx2"/>
          </a:solidFill>
          <a:latin typeface="Arial" charset="0"/>
        </a:defRPr>
      </a:lvl4pPr>
      <a:lvl5pPr algn="l" defTabSz="762000" rtl="0" eaLnBrk="1" fontAlgn="base" hangingPunct="1">
        <a:lnSpc>
          <a:spcPct val="80000"/>
        </a:lnSpc>
        <a:spcBef>
          <a:spcPct val="0"/>
        </a:spcBef>
        <a:spcAft>
          <a:spcPct val="0"/>
        </a:spcAft>
        <a:defRPr sz="2800" b="1">
          <a:solidFill>
            <a:schemeClr val="tx2"/>
          </a:solidFill>
          <a:latin typeface="Arial" charset="0"/>
        </a:defRPr>
      </a:lvl5pPr>
      <a:lvl6pPr marL="457200" algn="l" defTabSz="762000" rtl="0" eaLnBrk="1" fontAlgn="base" hangingPunct="1">
        <a:lnSpc>
          <a:spcPct val="80000"/>
        </a:lnSpc>
        <a:spcBef>
          <a:spcPct val="0"/>
        </a:spcBef>
        <a:spcAft>
          <a:spcPct val="0"/>
        </a:spcAft>
        <a:defRPr sz="2800" b="1">
          <a:solidFill>
            <a:schemeClr val="tx2"/>
          </a:solidFill>
          <a:latin typeface="Arial" charset="0"/>
        </a:defRPr>
      </a:lvl6pPr>
      <a:lvl7pPr marL="914400" algn="l" defTabSz="762000" rtl="0" eaLnBrk="1" fontAlgn="base" hangingPunct="1">
        <a:lnSpc>
          <a:spcPct val="80000"/>
        </a:lnSpc>
        <a:spcBef>
          <a:spcPct val="0"/>
        </a:spcBef>
        <a:spcAft>
          <a:spcPct val="0"/>
        </a:spcAft>
        <a:defRPr sz="2800" b="1">
          <a:solidFill>
            <a:schemeClr val="tx2"/>
          </a:solidFill>
          <a:latin typeface="Arial" charset="0"/>
        </a:defRPr>
      </a:lvl7pPr>
      <a:lvl8pPr marL="1371600" algn="l" defTabSz="762000" rtl="0" eaLnBrk="1" fontAlgn="base" hangingPunct="1">
        <a:lnSpc>
          <a:spcPct val="80000"/>
        </a:lnSpc>
        <a:spcBef>
          <a:spcPct val="0"/>
        </a:spcBef>
        <a:spcAft>
          <a:spcPct val="0"/>
        </a:spcAft>
        <a:defRPr sz="2800" b="1">
          <a:solidFill>
            <a:schemeClr val="tx2"/>
          </a:solidFill>
          <a:latin typeface="Arial" charset="0"/>
        </a:defRPr>
      </a:lvl8pPr>
      <a:lvl9pPr marL="1828800" algn="l" defTabSz="762000" rtl="0" eaLnBrk="1" fontAlgn="base" hangingPunct="1">
        <a:lnSpc>
          <a:spcPct val="80000"/>
        </a:lnSpc>
        <a:spcBef>
          <a:spcPct val="0"/>
        </a:spcBef>
        <a:spcAft>
          <a:spcPct val="0"/>
        </a:spcAft>
        <a:defRPr sz="2800" b="1">
          <a:solidFill>
            <a:schemeClr val="tx2"/>
          </a:solidFill>
          <a:latin typeface="Arial" charset="0"/>
        </a:defRPr>
      </a:lvl9pPr>
    </p:titleStyle>
    <p:bodyStyle>
      <a:lvl1pPr marL="342900" indent="-3429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ea typeface="+mn-ea"/>
          <a:cs typeface="+mn-cs"/>
        </a:defRPr>
      </a:lvl1pPr>
      <a:lvl2pPr marL="742950" indent="-285750" algn="l" defTabSz="762000" rtl="0" eaLnBrk="1" fontAlgn="base" hangingPunct="1">
        <a:spcBef>
          <a:spcPts val="1800"/>
        </a:spcBef>
        <a:spcAft>
          <a:spcPct val="0"/>
        </a:spcAft>
        <a:buClr>
          <a:schemeClr val="accent2"/>
        </a:buClr>
        <a:buSzPct val="100000"/>
        <a:buFont typeface="Wingdings" pitchFamily="2" charset="2"/>
        <a:buChar char="§"/>
        <a:defRPr sz="2000">
          <a:solidFill>
            <a:srgbClr val="000000"/>
          </a:solidFill>
          <a:latin typeface="+mn-lt"/>
        </a:defRPr>
      </a:lvl2pPr>
      <a:lvl3pPr marL="1143000" indent="-228600" algn="l" defTabSz="762000" rtl="0" eaLnBrk="1" fontAlgn="base" hangingPunct="1">
        <a:spcBef>
          <a:spcPts val="1800"/>
        </a:spcBef>
        <a:spcAft>
          <a:spcPct val="0"/>
        </a:spcAft>
        <a:buClr>
          <a:schemeClr val="accent1"/>
        </a:buClr>
        <a:buSzPct val="100000"/>
        <a:buFont typeface="Wingdings" pitchFamily="2" charset="2"/>
        <a:buChar char="§"/>
        <a:defRPr sz="2000">
          <a:solidFill>
            <a:srgbClr val="000000"/>
          </a:solidFill>
          <a:latin typeface="+mn-lt"/>
        </a:defRPr>
      </a:lvl3pPr>
      <a:lvl4pPr marL="1600200" indent="-228600" algn="l" defTabSz="762000" rtl="0" eaLnBrk="1" fontAlgn="base" hangingPunct="1">
        <a:spcBef>
          <a:spcPts val="1800"/>
        </a:spcBef>
        <a:spcAft>
          <a:spcPct val="0"/>
        </a:spcAft>
        <a:buClr>
          <a:schemeClr val="hlink"/>
        </a:buClr>
        <a:buSzPct val="100000"/>
        <a:buFont typeface="Wingdings" pitchFamily="2" charset="2"/>
        <a:buChar char="§"/>
        <a:defRPr>
          <a:solidFill>
            <a:srgbClr val="000000"/>
          </a:solidFill>
          <a:latin typeface="+mn-lt"/>
        </a:defRPr>
      </a:lvl4pPr>
      <a:lvl5pPr marL="2057400" indent="-228600" algn="l" defTabSz="762000" rtl="0" eaLnBrk="1" fontAlgn="base" hangingPunct="1">
        <a:spcBef>
          <a:spcPts val="1800"/>
        </a:spcBef>
        <a:spcAft>
          <a:spcPct val="0"/>
        </a:spcAft>
        <a:buClr>
          <a:schemeClr val="accent1"/>
        </a:buClr>
        <a:buSzPct val="100000"/>
        <a:buFont typeface="Wingdings" pitchFamily="2" charset="2"/>
        <a:buChar char="§"/>
        <a:defRPr>
          <a:solidFill>
            <a:srgbClr val="000000"/>
          </a:solidFill>
          <a:latin typeface="+mn-lt"/>
        </a:defRPr>
      </a:lvl5pPr>
      <a:lvl6pPr marL="25146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6pPr>
      <a:lvl7pPr marL="29718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7pPr>
      <a:lvl8pPr marL="34290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8pPr>
      <a:lvl9pPr marL="3886200" indent="-228600" algn="l" defTabSz="762000" rtl="0" eaLnBrk="1" fontAlgn="base" hangingPunct="1">
        <a:spcBef>
          <a:spcPct val="20000"/>
        </a:spcBef>
        <a:spcAft>
          <a:spcPct val="0"/>
        </a:spcAft>
        <a:buClr>
          <a:schemeClr val="accent1"/>
        </a:buClr>
        <a:buSzPct val="100000"/>
        <a:buFont typeface="Wingdings" pitchFamily="-3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aqohsc.sa.gov.au/whs-support-request/" TargetMode="External"/><Relationship Id="rId7" Type="http://schemas.openxmlformats.org/officeDocument/2006/relationships/hyperlink" Target="http://www.safeworkaustralia.gov.a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afework.sa.gov.au/" TargetMode="External"/><Relationship Id="rId5" Type="http://schemas.openxmlformats.org/officeDocument/2006/relationships/hyperlink" Target="mailto:maqohsc@sa.gov.au" TargetMode="External"/><Relationship Id="rId4" Type="http://schemas.openxmlformats.org/officeDocument/2006/relationships/hyperlink" Target="http://www.maqohsc.sa.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0"/>
          <p:cNvSpPr>
            <a:spLocks noChangeArrowheads="1"/>
          </p:cNvSpPr>
          <p:nvPr/>
        </p:nvSpPr>
        <p:spPr bwMode="auto">
          <a:xfrm>
            <a:off x="1066800" y="990600"/>
            <a:ext cx="6858000" cy="685800"/>
          </a:xfrm>
          <a:prstGeom prst="rect">
            <a:avLst/>
          </a:prstGeom>
          <a:noFill/>
          <a:ln w="12700">
            <a:noFill/>
            <a:miter lim="800000"/>
            <a:headEnd/>
            <a:tailEnd/>
          </a:ln>
        </p:spPr>
        <p:txBody>
          <a:bodyPr anchor="b"/>
          <a:lstStyle/>
          <a:p>
            <a:pPr algn="ctr" defTabSz="762000">
              <a:lnSpc>
                <a:spcPct val="80000"/>
              </a:lnSpc>
            </a:pPr>
            <a:endParaRPr lang="en-AU" sz="4000" dirty="0">
              <a:solidFill>
                <a:srgbClr val="1D1762"/>
              </a:solidFill>
            </a:endParaRPr>
          </a:p>
        </p:txBody>
      </p:sp>
      <p:sp>
        <p:nvSpPr>
          <p:cNvPr id="4100" name="Rectangle 41"/>
          <p:cNvSpPr>
            <a:spLocks noChangeArrowheads="1"/>
          </p:cNvSpPr>
          <p:nvPr/>
        </p:nvSpPr>
        <p:spPr bwMode="auto">
          <a:xfrm>
            <a:off x="1524000" y="1828800"/>
            <a:ext cx="6096000" cy="914400"/>
          </a:xfrm>
          <a:prstGeom prst="rect">
            <a:avLst/>
          </a:prstGeom>
          <a:noFill/>
          <a:ln w="12700">
            <a:noFill/>
            <a:miter lim="800000"/>
            <a:headEnd/>
            <a:tailEnd/>
          </a:ln>
        </p:spPr>
        <p:txBody>
          <a:bodyPr/>
          <a:lstStyle/>
          <a:p>
            <a:pPr algn="ctr" defTabSz="762000">
              <a:spcBef>
                <a:spcPct val="20000"/>
              </a:spcBef>
              <a:buClr>
                <a:schemeClr val="accent1"/>
              </a:buClr>
              <a:buSzPct val="100000"/>
              <a:buFont typeface="Wingdings" pitchFamily="2" charset="2"/>
              <a:buNone/>
            </a:pPr>
            <a:endParaRPr lang="en-US" b="1" dirty="0">
              <a:solidFill>
                <a:srgbClr val="1D1762"/>
              </a:solidFill>
            </a:endParaRPr>
          </a:p>
        </p:txBody>
      </p:sp>
      <p:sp>
        <p:nvSpPr>
          <p:cNvPr id="3" name="TextBox 2"/>
          <p:cNvSpPr txBox="1"/>
          <p:nvPr/>
        </p:nvSpPr>
        <p:spPr>
          <a:xfrm>
            <a:off x="0" y="4509120"/>
            <a:ext cx="9144000" cy="954107"/>
          </a:xfrm>
          <a:prstGeom prst="rect">
            <a:avLst/>
          </a:prstGeom>
          <a:noFill/>
        </p:spPr>
        <p:txBody>
          <a:bodyPr wrap="square" rtlCol="0">
            <a:spAutoFit/>
          </a:bodyPr>
          <a:lstStyle/>
          <a:p>
            <a:pPr algn="ctr"/>
            <a:r>
              <a:rPr lang="en-AU" sz="2800" b="1" kern="0" dirty="0" smtClean="0">
                <a:solidFill>
                  <a:srgbClr val="FFFFFF"/>
                </a:solidFill>
                <a:latin typeface="Arial"/>
                <a:ea typeface="+mj-ea"/>
                <a:cs typeface="+mj-cs"/>
              </a:rPr>
              <a:t>Work Health and Safety </a:t>
            </a:r>
          </a:p>
          <a:p>
            <a:pPr algn="ctr"/>
            <a:r>
              <a:rPr lang="en-AU" sz="2800" b="1" kern="0" dirty="0" smtClean="0">
                <a:solidFill>
                  <a:srgbClr val="FFFFFF"/>
                </a:solidFill>
                <a:latin typeface="Arial"/>
                <a:ea typeface="+mj-ea"/>
                <a:cs typeface="+mj-cs"/>
              </a:rPr>
              <a:t>Obligations and Due Diligence</a:t>
            </a:r>
            <a:endParaRPr lang="en-AU" dirty="0"/>
          </a:p>
        </p:txBody>
      </p:sp>
      <p:sp>
        <p:nvSpPr>
          <p:cNvPr id="2" name="TextBox 1"/>
          <p:cNvSpPr txBox="1"/>
          <p:nvPr/>
        </p:nvSpPr>
        <p:spPr>
          <a:xfrm>
            <a:off x="7452320" y="6579114"/>
            <a:ext cx="1721732" cy="276999"/>
          </a:xfrm>
          <a:prstGeom prst="rect">
            <a:avLst/>
          </a:prstGeom>
          <a:noFill/>
        </p:spPr>
        <p:txBody>
          <a:bodyPr wrap="square" rtlCol="0">
            <a:spAutoFit/>
          </a:bodyPr>
          <a:lstStyle/>
          <a:p>
            <a:pPr algn="r"/>
            <a:r>
              <a:rPr lang="en-AU" sz="1200" b="1" dirty="0" smtClean="0">
                <a:solidFill>
                  <a:schemeClr val="bg1"/>
                </a:solidFill>
              </a:rPr>
              <a:t>April 2017</a:t>
            </a:r>
            <a:endParaRPr lang="en-AU" sz="1200" b="1" dirty="0">
              <a:solidFill>
                <a:schemeClr val="bg1"/>
              </a:solidFill>
            </a:endParaRPr>
          </a:p>
        </p:txBody>
      </p:sp>
    </p:spTree>
    <p:extLst>
      <p:ext uri="{BB962C8B-B14F-4D97-AF65-F5344CB8AC3E}">
        <p14:creationId xmlns:p14="http://schemas.microsoft.com/office/powerpoint/2010/main" val="269196251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Key Elements of </a:t>
            </a:r>
            <a:r>
              <a:rPr lang="en-US" i="1" kern="1200" dirty="0">
                <a:solidFill>
                  <a:srgbClr val="FF8200"/>
                </a:solidFill>
                <a:latin typeface="Arial" panose="020B0604020202020204" pitchFamily="34" charset="0"/>
                <a:cs typeface="Arial" panose="020B0604020202020204" pitchFamily="34" charset="0"/>
              </a:rPr>
              <a:t>Work Health and Safety Act 2012 </a:t>
            </a:r>
            <a:r>
              <a:rPr lang="en-US" kern="1200" dirty="0">
                <a:solidFill>
                  <a:srgbClr val="FF8200"/>
                </a:solidFill>
                <a:latin typeface="Arial" panose="020B0604020202020204" pitchFamily="34" charset="0"/>
                <a:cs typeface="Arial" panose="020B0604020202020204" pitchFamily="34" charset="0"/>
              </a:rPr>
              <a:t>(SA) </a:t>
            </a:r>
          </a:p>
        </p:txBody>
      </p:sp>
      <p:sp>
        <p:nvSpPr>
          <p:cNvPr id="3" name="Content Placeholder 2"/>
          <p:cNvSpPr>
            <a:spLocks noGrp="1"/>
          </p:cNvSpPr>
          <p:nvPr>
            <p:ph idx="1"/>
          </p:nvPr>
        </p:nvSpPr>
        <p:spPr/>
        <p:txBody>
          <a:bodyPr/>
          <a:lstStyle/>
          <a:p>
            <a:r>
              <a:rPr lang="en-US" sz="1600" i="1" dirty="0"/>
              <a:t>Work Health and </a:t>
            </a:r>
            <a:r>
              <a:rPr lang="en-US" sz="1600" i="1" dirty="0" smtClean="0"/>
              <a:t>Safety Act 2012 </a:t>
            </a:r>
            <a:r>
              <a:rPr lang="en-US" sz="1600" dirty="0" smtClean="0"/>
              <a:t>(SA) is mostly </a:t>
            </a:r>
            <a:r>
              <a:rPr lang="en-US" sz="1600" dirty="0"/>
              <a:t>consistent with </a:t>
            </a:r>
            <a:r>
              <a:rPr lang="en-US" sz="1600" i="1" dirty="0" smtClean="0"/>
              <a:t>South Australian Occupational Health Safety and Welfare Act 2010 </a:t>
            </a:r>
            <a:r>
              <a:rPr lang="en-US" sz="1600" dirty="0" smtClean="0"/>
              <a:t>(SA)</a:t>
            </a:r>
            <a:endParaRPr lang="en-US" sz="1600" dirty="0"/>
          </a:p>
          <a:p>
            <a:r>
              <a:rPr lang="en-US" sz="1600" dirty="0"/>
              <a:t>Same tests apply re: “</a:t>
            </a:r>
            <a:r>
              <a:rPr lang="en-US" sz="1600" i="1" dirty="0"/>
              <a:t>reasonably practicable</a:t>
            </a:r>
            <a:r>
              <a:rPr lang="en-US" sz="1600" i="1" dirty="0" smtClean="0"/>
              <a:t>”</a:t>
            </a:r>
            <a:endParaRPr lang="en-US" sz="1600" dirty="0"/>
          </a:p>
          <a:p>
            <a:r>
              <a:rPr lang="en-US" sz="1600" dirty="0"/>
              <a:t>Positive duty attributed to Officers with </a:t>
            </a:r>
            <a:r>
              <a:rPr lang="en-US" sz="1600" b="1" i="1" dirty="0"/>
              <a:t>Due Diligence</a:t>
            </a:r>
            <a:r>
              <a:rPr lang="en-US" sz="1600" i="1" dirty="0"/>
              <a:t> </a:t>
            </a:r>
            <a:r>
              <a:rPr lang="en-US" sz="1600" dirty="0" smtClean="0"/>
              <a:t>defined</a:t>
            </a:r>
            <a:endParaRPr lang="en-US" sz="1600" dirty="0"/>
          </a:p>
          <a:p>
            <a:r>
              <a:rPr lang="en-US" sz="1600" dirty="0"/>
              <a:t>A person can have more than one duty or can have concurrent </a:t>
            </a:r>
            <a:r>
              <a:rPr lang="en-US" sz="1600" dirty="0" smtClean="0"/>
              <a:t>duties</a:t>
            </a:r>
            <a:endParaRPr lang="en-US" sz="1600" dirty="0"/>
          </a:p>
          <a:p>
            <a:r>
              <a:rPr lang="en-US" sz="1600" dirty="0"/>
              <a:t>Emphasis on graduated enforcement and higher </a:t>
            </a:r>
            <a:r>
              <a:rPr lang="en-US" sz="1600" dirty="0" smtClean="0"/>
              <a:t>penalties</a:t>
            </a:r>
            <a:endParaRPr lang="en-US" sz="1600" dirty="0"/>
          </a:p>
          <a:p>
            <a:r>
              <a:rPr lang="en-US" sz="1600" dirty="0"/>
              <a:t>Broadened </a:t>
            </a:r>
            <a:r>
              <a:rPr lang="en-US" sz="1600" dirty="0" smtClean="0"/>
              <a:t>consultation </a:t>
            </a:r>
            <a:r>
              <a:rPr lang="en-US" sz="1600" dirty="0"/>
              <a:t>obligations </a:t>
            </a:r>
            <a:r>
              <a:rPr lang="en-US" sz="1600" dirty="0" smtClean="0"/>
              <a:t>– vertical </a:t>
            </a:r>
            <a:r>
              <a:rPr lang="en-US" sz="1600" dirty="0"/>
              <a:t>and </a:t>
            </a:r>
            <a:r>
              <a:rPr lang="en-US" sz="1600" dirty="0" smtClean="0"/>
              <a:t>horizontal</a:t>
            </a:r>
            <a:endParaRPr lang="en-US" sz="1600" dirty="0"/>
          </a:p>
          <a:p>
            <a:r>
              <a:rPr lang="en-US" sz="1600" dirty="0"/>
              <a:t>Cannot ‘contract out’ </a:t>
            </a:r>
            <a:r>
              <a:rPr lang="en-US" sz="1600" dirty="0" smtClean="0"/>
              <a:t>duties</a:t>
            </a:r>
            <a:endParaRPr lang="en-US" sz="1600" dirty="0"/>
          </a:p>
          <a:p>
            <a:r>
              <a:rPr lang="en-US" sz="1600" dirty="0" smtClean="0"/>
              <a:t>Work Health and Safety </a:t>
            </a:r>
            <a:r>
              <a:rPr lang="en-US" sz="1600" dirty="0"/>
              <a:t>Act and Regulations supported by:</a:t>
            </a:r>
          </a:p>
          <a:p>
            <a:pPr lvl="1">
              <a:buFont typeface="Wingdings" pitchFamily="2" charset="2"/>
              <a:buChar char="Ø"/>
            </a:pPr>
            <a:r>
              <a:rPr lang="en-US" sz="1600" dirty="0" smtClean="0"/>
              <a:t>approved codes </a:t>
            </a:r>
            <a:r>
              <a:rPr lang="en-US" sz="1600" dirty="0"/>
              <a:t>of </a:t>
            </a:r>
            <a:r>
              <a:rPr lang="en-US" sz="1600" dirty="0" smtClean="0"/>
              <a:t>practice </a:t>
            </a:r>
            <a:r>
              <a:rPr lang="en-US" sz="1600" dirty="0"/>
              <a:t>(evidentiary status)</a:t>
            </a:r>
          </a:p>
          <a:p>
            <a:pPr lvl="1">
              <a:buFont typeface="Wingdings" pitchFamily="2" charset="2"/>
              <a:buChar char="Ø"/>
            </a:pPr>
            <a:r>
              <a:rPr lang="en-US" sz="1600" dirty="0" smtClean="0"/>
              <a:t>guidance material </a:t>
            </a:r>
            <a:r>
              <a:rPr lang="en-US" sz="1600" dirty="0"/>
              <a:t>(represents best practice)</a:t>
            </a:r>
          </a:p>
          <a:p>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10</a:t>
            </a:fld>
            <a:endParaRPr lang="en-AU" sz="1400">
              <a:solidFill>
                <a:srgbClr val="1D1D60"/>
              </a:solidFill>
            </a:endParaRPr>
          </a:p>
        </p:txBody>
      </p:sp>
    </p:spTree>
    <p:extLst>
      <p:ext uri="{BB962C8B-B14F-4D97-AF65-F5344CB8AC3E}">
        <p14:creationId xmlns:p14="http://schemas.microsoft.com/office/powerpoint/2010/main" val="1836754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The PCBU</a:t>
            </a: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11</a:t>
            </a:fld>
            <a:endParaRPr lang="en-AU" sz="1400">
              <a:solidFill>
                <a:srgbClr val="1D1D6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579784"/>
            <a:ext cx="5254625"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943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Obligations of a PCBU</a:t>
            </a:r>
          </a:p>
        </p:txBody>
      </p:sp>
      <p:sp>
        <p:nvSpPr>
          <p:cNvPr id="3" name="Content Placeholder 2"/>
          <p:cNvSpPr>
            <a:spLocks noGrp="1"/>
          </p:cNvSpPr>
          <p:nvPr>
            <p:ph idx="1"/>
          </p:nvPr>
        </p:nvSpPr>
        <p:spPr>
          <a:xfrm>
            <a:off x="1835696" y="1484784"/>
            <a:ext cx="6851104" cy="4776192"/>
          </a:xfrm>
        </p:spPr>
        <p:txBody>
          <a:bodyPr/>
          <a:lstStyle/>
          <a:p>
            <a:r>
              <a:rPr lang="en-US" sz="1600" dirty="0"/>
              <a:t>Primary </a:t>
            </a:r>
            <a:r>
              <a:rPr lang="en-US" sz="1600" dirty="0" smtClean="0"/>
              <a:t>duty </a:t>
            </a:r>
            <a:r>
              <a:rPr lang="en-US" sz="1600" dirty="0"/>
              <a:t>of </a:t>
            </a:r>
            <a:r>
              <a:rPr lang="en-US" sz="1600" dirty="0" smtClean="0"/>
              <a:t>care – quantified </a:t>
            </a:r>
            <a:r>
              <a:rPr lang="en-US" sz="1600" dirty="0"/>
              <a:t>by </a:t>
            </a:r>
            <a:r>
              <a:rPr lang="en-US" sz="1600" dirty="0" smtClean="0"/>
              <a:t>‘reasonably practicable’</a:t>
            </a:r>
            <a:endParaRPr lang="en-US" sz="1600" dirty="0"/>
          </a:p>
          <a:p>
            <a:r>
              <a:rPr lang="en-US" sz="1600" dirty="0"/>
              <a:t>Primary duty is to ensure so far as is ‘reasonably practicable’ the duty to:</a:t>
            </a:r>
          </a:p>
          <a:p>
            <a:pPr lvl="1">
              <a:buFont typeface="Wingdings" pitchFamily="2" charset="2"/>
              <a:buChar char="Ø"/>
            </a:pPr>
            <a:r>
              <a:rPr lang="en-US" sz="1600" dirty="0" smtClean="0"/>
              <a:t>provide </a:t>
            </a:r>
            <a:r>
              <a:rPr lang="en-US" sz="1600" dirty="0"/>
              <a:t>a safe working </a:t>
            </a:r>
            <a:r>
              <a:rPr lang="en-US" sz="1600" dirty="0" smtClean="0"/>
              <a:t>environment</a:t>
            </a:r>
            <a:endParaRPr lang="en-US" sz="1600" dirty="0"/>
          </a:p>
          <a:p>
            <a:pPr lvl="1">
              <a:spcBef>
                <a:spcPts val="1200"/>
              </a:spcBef>
              <a:buFont typeface="Wingdings" pitchFamily="2" charset="2"/>
              <a:buChar char="Ø"/>
            </a:pPr>
            <a:r>
              <a:rPr lang="en-US" sz="1600" dirty="0" smtClean="0"/>
              <a:t>provide </a:t>
            </a:r>
            <a:r>
              <a:rPr lang="en-US" sz="1600" dirty="0"/>
              <a:t>safe plant and </a:t>
            </a:r>
            <a:r>
              <a:rPr lang="en-US" sz="1600" dirty="0" smtClean="0"/>
              <a:t>structures</a:t>
            </a:r>
            <a:endParaRPr lang="en-US" sz="1600" dirty="0"/>
          </a:p>
          <a:p>
            <a:pPr lvl="1">
              <a:spcBef>
                <a:spcPts val="1200"/>
              </a:spcBef>
              <a:buFont typeface="Wingdings" pitchFamily="2" charset="2"/>
              <a:buChar char="Ø"/>
            </a:pPr>
            <a:r>
              <a:rPr lang="en-US" sz="1600" dirty="0" smtClean="0"/>
              <a:t>provide </a:t>
            </a:r>
            <a:r>
              <a:rPr lang="en-US" sz="1600" dirty="0"/>
              <a:t>safe systems of </a:t>
            </a:r>
            <a:r>
              <a:rPr lang="en-US" sz="1600" dirty="0" smtClean="0"/>
              <a:t>work</a:t>
            </a:r>
            <a:endParaRPr lang="en-US" sz="1600" dirty="0"/>
          </a:p>
          <a:p>
            <a:pPr lvl="1">
              <a:spcBef>
                <a:spcPts val="1200"/>
              </a:spcBef>
              <a:buFont typeface="Wingdings" pitchFamily="2" charset="2"/>
              <a:buChar char="Ø"/>
            </a:pPr>
            <a:r>
              <a:rPr lang="en-US" sz="1600" dirty="0" smtClean="0"/>
              <a:t>ensure </a:t>
            </a:r>
            <a:r>
              <a:rPr lang="en-US" sz="1600" dirty="0"/>
              <a:t>the safe </a:t>
            </a:r>
            <a:r>
              <a:rPr lang="en-US" sz="1600" dirty="0" smtClean="0"/>
              <a:t>use, handling</a:t>
            </a:r>
            <a:r>
              <a:rPr lang="en-US" sz="1600" dirty="0"/>
              <a:t>, </a:t>
            </a:r>
            <a:r>
              <a:rPr lang="en-US" sz="1600" dirty="0" smtClean="0"/>
              <a:t>and storage </a:t>
            </a:r>
            <a:r>
              <a:rPr lang="en-US" sz="1600" dirty="0"/>
              <a:t>of plant, structure and </a:t>
            </a:r>
            <a:r>
              <a:rPr lang="en-US" sz="1600" dirty="0" smtClean="0"/>
              <a:t>substances</a:t>
            </a:r>
            <a:endParaRPr lang="en-US" sz="1600" dirty="0"/>
          </a:p>
          <a:p>
            <a:pPr lvl="1">
              <a:spcBef>
                <a:spcPts val="1200"/>
              </a:spcBef>
              <a:buFont typeface="Wingdings" pitchFamily="2" charset="2"/>
              <a:buChar char="Ø"/>
            </a:pPr>
            <a:r>
              <a:rPr lang="en-US" sz="1600" dirty="0" smtClean="0"/>
              <a:t>provide </a:t>
            </a:r>
            <a:r>
              <a:rPr lang="en-US" sz="1600" dirty="0"/>
              <a:t>adequate facilities to support the welfare of </a:t>
            </a:r>
            <a:r>
              <a:rPr lang="en-US" sz="1600" dirty="0" smtClean="0"/>
              <a:t>workers</a:t>
            </a:r>
            <a:endParaRPr lang="en-US" sz="1600" dirty="0"/>
          </a:p>
          <a:p>
            <a:pPr lvl="1">
              <a:spcBef>
                <a:spcPts val="1200"/>
              </a:spcBef>
              <a:buFont typeface="Wingdings" pitchFamily="2" charset="2"/>
              <a:buChar char="Ø"/>
            </a:pPr>
            <a:r>
              <a:rPr lang="en-AU" sz="1600" dirty="0" smtClean="0"/>
              <a:t>provide </a:t>
            </a:r>
            <a:r>
              <a:rPr lang="en-AU" sz="1600" dirty="0"/>
              <a:t>information, training, instruction or </a:t>
            </a:r>
            <a:r>
              <a:rPr lang="en-AU" sz="1600" dirty="0" smtClean="0"/>
              <a:t>supervision</a:t>
            </a:r>
            <a:endParaRPr lang="en-AU" sz="1600" dirty="0"/>
          </a:p>
          <a:p>
            <a:pPr lvl="1">
              <a:spcBef>
                <a:spcPts val="1200"/>
              </a:spcBef>
              <a:buFont typeface="Wingdings" pitchFamily="2" charset="2"/>
              <a:buChar char="Ø"/>
            </a:pPr>
            <a:r>
              <a:rPr lang="en-US" sz="1600" dirty="0" smtClean="0"/>
              <a:t>monitor </a:t>
            </a:r>
            <a:r>
              <a:rPr lang="en-US" sz="1600" dirty="0"/>
              <a:t>the health of workers and conditions at the </a:t>
            </a:r>
            <a:r>
              <a:rPr lang="en-US" sz="1600" dirty="0" smtClean="0"/>
              <a:t>workplace.</a:t>
            </a:r>
            <a:endParaRPr lang="en-US" sz="1600" dirty="0"/>
          </a:p>
          <a:p>
            <a:r>
              <a:rPr lang="en-US" sz="1600" dirty="0"/>
              <a:t>Must be proactive in fulfilling the primary duty and cannot assume another has taken care of a </a:t>
            </a:r>
            <a:r>
              <a:rPr lang="en-US" sz="1600" dirty="0" smtClean="0"/>
              <a:t>work health and safety matter.</a:t>
            </a:r>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12</a:t>
            </a:fld>
            <a:endParaRPr lang="en-AU" sz="1400" dirty="0">
              <a:solidFill>
                <a:srgbClr val="1D1D60"/>
              </a:solidFill>
            </a:endParaRPr>
          </a:p>
        </p:txBody>
      </p:sp>
    </p:spTree>
    <p:extLst>
      <p:ext uri="{BB962C8B-B14F-4D97-AF65-F5344CB8AC3E}">
        <p14:creationId xmlns:p14="http://schemas.microsoft.com/office/powerpoint/2010/main" val="118768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Obligations of a PCBU - Consultation</a:t>
            </a:r>
          </a:p>
        </p:txBody>
      </p:sp>
      <p:sp>
        <p:nvSpPr>
          <p:cNvPr id="3" name="Content Placeholder 2"/>
          <p:cNvSpPr>
            <a:spLocks noGrp="1"/>
          </p:cNvSpPr>
          <p:nvPr>
            <p:ph idx="1"/>
          </p:nvPr>
        </p:nvSpPr>
        <p:spPr/>
        <p:txBody>
          <a:bodyPr/>
          <a:lstStyle/>
          <a:p>
            <a:pPr>
              <a:spcBef>
                <a:spcPts val="0"/>
              </a:spcBef>
            </a:pPr>
            <a:r>
              <a:rPr lang="en-US" sz="1600" dirty="0"/>
              <a:t>Must consult so far as reasonably practicable with workers who carry out work for the business or undertaking or who are likely to be directly affected by a </a:t>
            </a:r>
            <a:r>
              <a:rPr lang="en-US" sz="1600" dirty="0" smtClean="0"/>
              <a:t>work health and safety </a:t>
            </a:r>
            <a:r>
              <a:rPr lang="en-US" sz="1600" dirty="0"/>
              <a:t>matter</a:t>
            </a:r>
            <a:r>
              <a:rPr lang="en-US" sz="1600" dirty="0" smtClean="0"/>
              <a:t>… regardless </a:t>
            </a:r>
            <a:r>
              <a:rPr lang="en-US" sz="1600" dirty="0"/>
              <a:t>if they are directly </a:t>
            </a:r>
            <a:r>
              <a:rPr lang="en-US" sz="1600" dirty="0" smtClean="0"/>
              <a:t>employed</a:t>
            </a:r>
            <a:endParaRPr lang="en-US" sz="1600" dirty="0"/>
          </a:p>
          <a:p>
            <a:pPr>
              <a:spcBef>
                <a:spcPts val="600"/>
              </a:spcBef>
            </a:pPr>
            <a:r>
              <a:rPr lang="en-AU" sz="1600" dirty="0"/>
              <a:t>Consultation must be </a:t>
            </a:r>
            <a:r>
              <a:rPr lang="en-AU" sz="1600" dirty="0" smtClean="0"/>
              <a:t>proactive</a:t>
            </a:r>
            <a:endParaRPr lang="en-AU" sz="1600" dirty="0"/>
          </a:p>
          <a:p>
            <a:pPr>
              <a:spcBef>
                <a:spcPts val="600"/>
              </a:spcBef>
            </a:pPr>
            <a:r>
              <a:rPr lang="en-US" sz="1600" dirty="0"/>
              <a:t>Consultation should be </a:t>
            </a:r>
            <a:r>
              <a:rPr lang="en-US" sz="1600" i="1" dirty="0"/>
              <a:t>proportionate </a:t>
            </a:r>
            <a:r>
              <a:rPr lang="en-US" sz="1600" dirty="0"/>
              <a:t>to the circumstances having a regard for:</a:t>
            </a:r>
          </a:p>
          <a:p>
            <a:pPr lvl="1">
              <a:spcBef>
                <a:spcPts val="600"/>
              </a:spcBef>
              <a:buFont typeface="Wingdings" pitchFamily="2" charset="2"/>
              <a:buChar char="Ø"/>
            </a:pPr>
            <a:r>
              <a:rPr lang="en-US" sz="1600" dirty="0" smtClean="0"/>
              <a:t>size </a:t>
            </a:r>
            <a:r>
              <a:rPr lang="en-US" sz="1600" dirty="0"/>
              <a:t>and structure of the </a:t>
            </a:r>
            <a:r>
              <a:rPr lang="en-US" sz="1600" dirty="0" smtClean="0"/>
              <a:t>business</a:t>
            </a:r>
            <a:endParaRPr lang="en-US" sz="1600" dirty="0"/>
          </a:p>
          <a:p>
            <a:pPr lvl="1">
              <a:spcBef>
                <a:spcPts val="600"/>
              </a:spcBef>
              <a:buFont typeface="Wingdings" pitchFamily="2" charset="2"/>
              <a:buChar char="Ø"/>
            </a:pPr>
            <a:r>
              <a:rPr lang="en-AU" sz="1600" dirty="0" smtClean="0"/>
              <a:t>nature </a:t>
            </a:r>
            <a:r>
              <a:rPr lang="en-AU" sz="1600" dirty="0"/>
              <a:t>of the </a:t>
            </a:r>
            <a:r>
              <a:rPr lang="en-AU" sz="1600" dirty="0" smtClean="0"/>
              <a:t>work</a:t>
            </a:r>
            <a:endParaRPr lang="en-AU" sz="1600" dirty="0"/>
          </a:p>
          <a:p>
            <a:pPr lvl="1">
              <a:spcBef>
                <a:spcPts val="600"/>
              </a:spcBef>
              <a:buFont typeface="Wingdings" pitchFamily="2" charset="2"/>
              <a:buChar char="Ø"/>
            </a:pPr>
            <a:r>
              <a:rPr lang="en-AU" sz="1600" dirty="0" smtClean="0"/>
              <a:t>urgency </a:t>
            </a:r>
            <a:r>
              <a:rPr lang="en-AU" sz="1600" dirty="0"/>
              <a:t>of the </a:t>
            </a:r>
            <a:r>
              <a:rPr lang="en-AU" sz="1600" dirty="0" smtClean="0"/>
              <a:t>issue</a:t>
            </a:r>
            <a:endParaRPr lang="en-AU" sz="1600" dirty="0"/>
          </a:p>
          <a:p>
            <a:pPr lvl="1">
              <a:spcBef>
                <a:spcPts val="600"/>
              </a:spcBef>
              <a:buFont typeface="Wingdings" pitchFamily="2" charset="2"/>
              <a:buChar char="Ø"/>
            </a:pPr>
            <a:r>
              <a:rPr lang="en-US" sz="1600" dirty="0" smtClean="0"/>
              <a:t>nature </a:t>
            </a:r>
            <a:r>
              <a:rPr lang="en-US" sz="1600" dirty="0"/>
              <a:t>/ severity of the hazard / </a:t>
            </a:r>
            <a:r>
              <a:rPr lang="en-US" sz="1600" dirty="0" smtClean="0"/>
              <a:t>risk</a:t>
            </a:r>
            <a:endParaRPr lang="en-US" sz="1600" dirty="0"/>
          </a:p>
          <a:p>
            <a:pPr lvl="1">
              <a:spcBef>
                <a:spcPts val="600"/>
              </a:spcBef>
              <a:buFont typeface="Wingdings" pitchFamily="2" charset="2"/>
              <a:buChar char="Ø"/>
            </a:pPr>
            <a:r>
              <a:rPr lang="en-AU" sz="1600" dirty="0" smtClean="0"/>
              <a:t>work arrangement</a:t>
            </a:r>
            <a:endParaRPr lang="en-AU" sz="1600" dirty="0"/>
          </a:p>
          <a:p>
            <a:pPr lvl="1">
              <a:spcBef>
                <a:spcPts val="600"/>
              </a:spcBef>
              <a:buFont typeface="Wingdings" pitchFamily="2" charset="2"/>
              <a:buChar char="Ø"/>
            </a:pPr>
            <a:r>
              <a:rPr lang="en-AU" sz="1600" dirty="0" smtClean="0"/>
              <a:t>characteristics </a:t>
            </a:r>
            <a:r>
              <a:rPr lang="en-AU" sz="1600" dirty="0"/>
              <a:t>of </a:t>
            </a:r>
            <a:r>
              <a:rPr lang="en-AU" sz="1600" dirty="0" smtClean="0"/>
              <a:t>workers</a:t>
            </a:r>
            <a:endParaRPr lang="en-AU" sz="1600" dirty="0"/>
          </a:p>
          <a:p>
            <a:pPr>
              <a:spcBef>
                <a:spcPts val="600"/>
              </a:spcBef>
            </a:pPr>
            <a:r>
              <a:rPr lang="en-US" sz="1600" dirty="0"/>
              <a:t>Must </a:t>
            </a:r>
            <a:r>
              <a:rPr lang="en-US" sz="1600" dirty="0" smtClean="0"/>
              <a:t>c</a:t>
            </a:r>
            <a:r>
              <a:rPr lang="en-US" sz="1600" i="1" dirty="0" smtClean="0"/>
              <a:t>onsult</a:t>
            </a:r>
            <a:r>
              <a:rPr lang="en-US" sz="1600" i="1" dirty="0"/>
              <a:t>, </a:t>
            </a:r>
            <a:r>
              <a:rPr lang="en-US" sz="1600" i="1" dirty="0" smtClean="0"/>
              <a:t>cooperate </a:t>
            </a:r>
            <a:r>
              <a:rPr lang="en-US" sz="1600" i="1" dirty="0"/>
              <a:t>and </a:t>
            </a:r>
            <a:r>
              <a:rPr lang="en-US" sz="1600" i="1" dirty="0" smtClean="0"/>
              <a:t>coordinate </a:t>
            </a:r>
            <a:r>
              <a:rPr lang="en-US" sz="1600" dirty="0"/>
              <a:t>with other duty holders that have a duty over the same matter.</a:t>
            </a:r>
          </a:p>
          <a:p>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13</a:t>
            </a:fld>
            <a:endParaRPr lang="en-AU" sz="1400" dirty="0">
              <a:solidFill>
                <a:srgbClr val="1D1D60"/>
              </a:solidFill>
            </a:endParaRPr>
          </a:p>
        </p:txBody>
      </p:sp>
    </p:spTree>
    <p:extLst>
      <p:ext uri="{BB962C8B-B14F-4D97-AF65-F5344CB8AC3E}">
        <p14:creationId xmlns:p14="http://schemas.microsoft.com/office/powerpoint/2010/main" val="3587690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Determining an Officer</a:t>
            </a: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14</a:t>
            </a:fld>
            <a:endParaRPr lang="en-AU" sz="1400" dirty="0">
              <a:solidFill>
                <a:srgbClr val="1D1D6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90047"/>
            <a:ext cx="6011863"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84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What is meant by ‘Participate in Making Decisions’?</a:t>
            </a:r>
          </a:p>
        </p:txBody>
      </p:sp>
      <p:sp>
        <p:nvSpPr>
          <p:cNvPr id="3" name="Content Placeholder 2"/>
          <p:cNvSpPr>
            <a:spLocks noGrp="1"/>
          </p:cNvSpPr>
          <p:nvPr>
            <p:ph idx="1"/>
          </p:nvPr>
        </p:nvSpPr>
        <p:spPr/>
        <p:txBody>
          <a:bodyPr/>
          <a:lstStyle/>
          <a:p>
            <a:pPr marL="0" indent="0">
              <a:buNone/>
            </a:pPr>
            <a:r>
              <a:rPr lang="en-US" sz="1600" dirty="0"/>
              <a:t>A person may be an officer even though they do not make the relevant decisions or have the authority to do so, if they participate in the making of those decisions. What this means is that the person is actively involved in the process through which the decisions are made and occupies a role that may directly contribute to, promote or affect the decisions. </a:t>
            </a:r>
          </a:p>
          <a:p>
            <a:pPr marL="0" indent="0">
              <a:buNone/>
            </a:pPr>
            <a:endParaRPr lang="en-US" sz="1600" dirty="0"/>
          </a:p>
          <a:p>
            <a:pPr marL="0" indent="0">
              <a:buNone/>
            </a:pPr>
            <a:r>
              <a:rPr lang="en-US" sz="1600" dirty="0"/>
              <a:t>A person may be considered to participate in the making of decisions where they have an ongoing or repeated involvement in the process through which decisions are made. </a:t>
            </a:r>
          </a:p>
          <a:p>
            <a:pPr marL="0" indent="0">
              <a:buNone/>
            </a:pPr>
            <a:endParaRPr lang="en-US" sz="1600" dirty="0"/>
          </a:p>
          <a:p>
            <a:pPr marL="0" indent="0">
              <a:buNone/>
            </a:pPr>
            <a:r>
              <a:rPr lang="en-US" sz="1600" dirty="0"/>
              <a:t>The decisions need not be directly related to work health and safety. Decisions may affect work health and safety indirectly. How an organisation is structured, what areas of business it is involved in, and what resources are allocated to particular parts of a business may all affect how work health and safety is managed. </a:t>
            </a:r>
            <a:endParaRPr lang="en-AU" sz="16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15</a:t>
            </a:fld>
            <a:endParaRPr lang="en-AU" sz="1400" dirty="0">
              <a:solidFill>
                <a:srgbClr val="1D1D60"/>
              </a:solidFill>
            </a:endParaRPr>
          </a:p>
        </p:txBody>
      </p:sp>
    </p:spTree>
    <p:extLst>
      <p:ext uri="{BB962C8B-B14F-4D97-AF65-F5344CB8AC3E}">
        <p14:creationId xmlns:p14="http://schemas.microsoft.com/office/powerpoint/2010/main" val="4207601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What must an Officer do?</a:t>
            </a:r>
          </a:p>
        </p:txBody>
      </p:sp>
      <p:sp>
        <p:nvSpPr>
          <p:cNvPr id="3" name="Content Placeholder 2"/>
          <p:cNvSpPr>
            <a:spLocks noGrp="1"/>
          </p:cNvSpPr>
          <p:nvPr>
            <p:ph idx="1"/>
          </p:nvPr>
        </p:nvSpPr>
        <p:spPr/>
        <p:txBody>
          <a:bodyPr/>
          <a:lstStyle/>
          <a:p>
            <a:pPr marL="0" indent="0">
              <a:buNone/>
            </a:pPr>
            <a:r>
              <a:rPr lang="en-US" sz="1600" dirty="0"/>
              <a:t>The health and safety duty of an officer requires them to exercise due diligence to ensure compliance by the PCBU with its health and safety obligations. </a:t>
            </a:r>
          </a:p>
          <a:p>
            <a:pPr marL="0" indent="0">
              <a:buNone/>
            </a:pPr>
            <a:endParaRPr lang="en-US" sz="1600" dirty="0"/>
          </a:p>
          <a:p>
            <a:pPr marL="0" indent="0">
              <a:buNone/>
            </a:pPr>
            <a:r>
              <a:rPr lang="en-US" sz="1600" dirty="0"/>
              <a:t>An officer must ensure that the PCBU has in place appropriate systems of work and must actively monitor and evaluate health and safety management. An officer’s duty is aimed at achieving and sustaining compliance by the PCBU, which may not occur without the active involvement of its officers.</a:t>
            </a: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16</a:t>
            </a:fld>
            <a:endParaRPr lang="en-AU" sz="1400" dirty="0">
              <a:solidFill>
                <a:srgbClr val="1D1D60"/>
              </a:solidFill>
            </a:endParaRPr>
          </a:p>
        </p:txBody>
      </p:sp>
    </p:spTree>
    <p:extLst>
      <p:ext uri="{BB962C8B-B14F-4D97-AF65-F5344CB8AC3E}">
        <p14:creationId xmlns:p14="http://schemas.microsoft.com/office/powerpoint/2010/main" val="3555517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Examples of duties or obligations</a:t>
            </a:r>
          </a:p>
        </p:txBody>
      </p:sp>
      <p:sp>
        <p:nvSpPr>
          <p:cNvPr id="3" name="Content Placeholder 2"/>
          <p:cNvSpPr>
            <a:spLocks noGrp="1"/>
          </p:cNvSpPr>
          <p:nvPr>
            <p:ph idx="1"/>
          </p:nvPr>
        </p:nvSpPr>
        <p:spPr/>
        <p:txBody>
          <a:bodyPr/>
          <a:lstStyle/>
          <a:p>
            <a:pPr marL="0" indent="0">
              <a:buNone/>
            </a:pPr>
            <a:r>
              <a:rPr lang="en-US" sz="1600" dirty="0"/>
              <a:t>Examples of a PCBU’s duties or obligations which are specified in section 27(5)(e) of the </a:t>
            </a:r>
            <a:r>
              <a:rPr lang="en-US" sz="1600" i="1" dirty="0" smtClean="0"/>
              <a:t>Work Health and Safety </a:t>
            </a:r>
            <a:r>
              <a:rPr lang="en-US" sz="1600" i="1" dirty="0"/>
              <a:t>Act </a:t>
            </a:r>
            <a:r>
              <a:rPr lang="en-US" sz="1600" i="1" dirty="0" smtClean="0"/>
              <a:t>2012 </a:t>
            </a:r>
            <a:r>
              <a:rPr lang="en-US" sz="1600" dirty="0" smtClean="0"/>
              <a:t>(SA) for </a:t>
            </a:r>
            <a:r>
              <a:rPr lang="en-US" sz="1600" dirty="0"/>
              <a:t>paragraph 5 above are: </a:t>
            </a:r>
          </a:p>
          <a:p>
            <a:r>
              <a:rPr lang="en-AU" sz="1600" dirty="0"/>
              <a:t>reporting notifiable </a:t>
            </a:r>
            <a:r>
              <a:rPr lang="en-AU" sz="1600" dirty="0" smtClean="0"/>
              <a:t>incidents </a:t>
            </a:r>
            <a:endParaRPr lang="en-AU" sz="1600" dirty="0"/>
          </a:p>
          <a:p>
            <a:r>
              <a:rPr lang="en-AU" sz="1600" dirty="0"/>
              <a:t>consulting with </a:t>
            </a:r>
            <a:r>
              <a:rPr lang="en-AU" sz="1600" dirty="0" smtClean="0"/>
              <a:t>workers </a:t>
            </a:r>
            <a:endParaRPr lang="en-AU" sz="1600" dirty="0"/>
          </a:p>
          <a:p>
            <a:r>
              <a:rPr lang="en-US" sz="1600" dirty="0"/>
              <a:t>ensuring compliance with notices issued under the </a:t>
            </a:r>
            <a:r>
              <a:rPr lang="en-US" sz="1600" i="1" dirty="0"/>
              <a:t>Work Health and Safety Act 2012 </a:t>
            </a:r>
            <a:r>
              <a:rPr lang="en-US" sz="1600" dirty="0"/>
              <a:t>(SA) </a:t>
            </a:r>
          </a:p>
          <a:p>
            <a:r>
              <a:rPr lang="en-US" sz="1600" dirty="0"/>
              <a:t>ensuring the provision of training and instruction to workers about work health and </a:t>
            </a:r>
            <a:r>
              <a:rPr lang="en-US" sz="1600" dirty="0" smtClean="0"/>
              <a:t>safety </a:t>
            </a:r>
            <a:endParaRPr lang="en-US" sz="1600" dirty="0"/>
          </a:p>
          <a:p>
            <a:r>
              <a:rPr lang="en-US" sz="1600" dirty="0"/>
              <a:t>ensuring that health and safety representatives receive their entitlements to training. </a:t>
            </a:r>
          </a:p>
          <a:p>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17</a:t>
            </a:fld>
            <a:endParaRPr lang="en-AU" sz="1400" dirty="0">
              <a:solidFill>
                <a:srgbClr val="1D1D60"/>
              </a:solidFill>
            </a:endParaRPr>
          </a:p>
        </p:txBody>
      </p:sp>
    </p:spTree>
    <p:extLst>
      <p:ext uri="{BB962C8B-B14F-4D97-AF65-F5344CB8AC3E}">
        <p14:creationId xmlns:p14="http://schemas.microsoft.com/office/powerpoint/2010/main" val="1275613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What is meant by ‘Reasonable Steps’</a:t>
            </a:r>
          </a:p>
        </p:txBody>
      </p:sp>
      <p:sp>
        <p:nvSpPr>
          <p:cNvPr id="3" name="Content Placeholder 2"/>
          <p:cNvSpPr>
            <a:spLocks noGrp="1"/>
          </p:cNvSpPr>
          <p:nvPr>
            <p:ph idx="1"/>
          </p:nvPr>
        </p:nvSpPr>
        <p:spPr/>
        <p:txBody>
          <a:bodyPr/>
          <a:lstStyle/>
          <a:p>
            <a:pPr marL="0" indent="0">
              <a:buNone/>
            </a:pPr>
            <a:r>
              <a:rPr lang="en-US" sz="1600" dirty="0"/>
              <a:t>Officers will only be required to take reasonable steps to ensure that they have the relevant knowledge and understanding or take the relevant decision or action. What is reasonable will depend on the particular circumstances, including the role and influence able to be exercised by the individual officer. </a:t>
            </a:r>
          </a:p>
          <a:p>
            <a:pPr marL="0" indent="0">
              <a:buNone/>
            </a:pPr>
            <a:r>
              <a:rPr lang="en-US" sz="1600" dirty="0" smtClean="0"/>
              <a:t>Officers </a:t>
            </a:r>
            <a:r>
              <a:rPr lang="en-US" sz="1600" dirty="0"/>
              <a:t>may meet the due diligence requirements in some respects by proper reliance on information from and the activities of others, while having more direct involvement in health and safety management and governance in other aspects. </a:t>
            </a:r>
          </a:p>
          <a:p>
            <a:pPr marL="0" indent="0">
              <a:buNone/>
            </a:pPr>
            <a:r>
              <a:rPr lang="en-US" sz="1600" dirty="0" smtClean="0"/>
              <a:t>To </a:t>
            </a:r>
            <a:r>
              <a:rPr lang="en-US" sz="1600" dirty="0"/>
              <a:t>the extent to which an officer will seek to rely on others, the officer must be able to demonstrate the reasonableness of that reliance, which may be demonstrated through the receipt of credible information and advice from appropriate </a:t>
            </a:r>
            <a:r>
              <a:rPr lang="en-US" sz="1600" dirty="0" smtClean="0"/>
              <a:t>people.</a:t>
            </a:r>
            <a:endParaRPr lang="en-US" sz="1600"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18</a:t>
            </a:fld>
            <a:endParaRPr lang="en-AU" sz="1400" dirty="0">
              <a:solidFill>
                <a:srgbClr val="1D1D60"/>
              </a:solidFill>
            </a:endParaRPr>
          </a:p>
        </p:txBody>
      </p:sp>
    </p:spTree>
    <p:extLst>
      <p:ext uri="{BB962C8B-B14F-4D97-AF65-F5344CB8AC3E}">
        <p14:creationId xmlns:p14="http://schemas.microsoft.com/office/powerpoint/2010/main" val="2751215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What is ‘Due Diligence’?</a:t>
            </a:r>
          </a:p>
        </p:txBody>
      </p:sp>
      <p:sp>
        <p:nvSpPr>
          <p:cNvPr id="3" name="Content Placeholder 2"/>
          <p:cNvSpPr>
            <a:spLocks noGrp="1"/>
          </p:cNvSpPr>
          <p:nvPr>
            <p:ph idx="1"/>
          </p:nvPr>
        </p:nvSpPr>
        <p:spPr>
          <a:xfrm>
            <a:off x="1835696" y="1556792"/>
            <a:ext cx="6851104" cy="4776192"/>
          </a:xfrm>
        </p:spPr>
        <p:txBody>
          <a:bodyPr/>
          <a:lstStyle/>
          <a:p>
            <a:pPr marL="0" indent="0">
              <a:buNone/>
            </a:pPr>
            <a:r>
              <a:rPr lang="en-US" sz="1600" dirty="0"/>
              <a:t>Due diligence is defined in the </a:t>
            </a:r>
            <a:r>
              <a:rPr lang="en-US" sz="1600" i="1" dirty="0"/>
              <a:t>Work Health and </a:t>
            </a:r>
            <a:r>
              <a:rPr lang="en-US" sz="1600" i="1" dirty="0" smtClean="0"/>
              <a:t>Safety </a:t>
            </a:r>
            <a:r>
              <a:rPr lang="en-US" sz="1600" i="1" dirty="0"/>
              <a:t>Act 2012 </a:t>
            </a:r>
            <a:r>
              <a:rPr lang="en-US" sz="1600" dirty="0"/>
              <a:t>(SA</a:t>
            </a:r>
            <a:r>
              <a:rPr lang="en-US" sz="1600" dirty="0" smtClean="0"/>
              <a:t>). </a:t>
            </a:r>
            <a:r>
              <a:rPr lang="en-US" sz="1600" dirty="0"/>
              <a:t>In demonstrating due diligence, officers will need to show that they have taken reasonable steps to:</a:t>
            </a:r>
          </a:p>
          <a:p>
            <a:r>
              <a:rPr lang="en-US" sz="1600" dirty="0"/>
              <a:t>acquire and update their knowledge of </a:t>
            </a:r>
            <a:r>
              <a:rPr lang="en-US" sz="1600" dirty="0" smtClean="0"/>
              <a:t>work health and safety </a:t>
            </a:r>
            <a:r>
              <a:rPr lang="en-US" sz="1600" dirty="0"/>
              <a:t>matters</a:t>
            </a:r>
          </a:p>
          <a:p>
            <a:pPr>
              <a:spcBef>
                <a:spcPts val="600"/>
              </a:spcBef>
            </a:pPr>
            <a:r>
              <a:rPr lang="en-US" sz="1600" dirty="0"/>
              <a:t>understand the operations being carried out by the PCBU in which they are employed, and the hazards and risks associated with the operations</a:t>
            </a:r>
          </a:p>
          <a:p>
            <a:pPr>
              <a:spcBef>
                <a:spcPts val="600"/>
              </a:spcBef>
            </a:pPr>
            <a:r>
              <a:rPr lang="en-US" sz="1600" dirty="0"/>
              <a:t>ensure that the PCBU has, and uses, appropriate resources and processes to eliminate or minimise health and safety risks arising from work being done</a:t>
            </a:r>
          </a:p>
          <a:p>
            <a:pPr>
              <a:spcBef>
                <a:spcPts val="600"/>
              </a:spcBef>
            </a:pPr>
            <a:r>
              <a:rPr lang="en-US" sz="1600" dirty="0"/>
              <a:t>ensure that the PCBU has appropriate processes in place to receive and respond promptly to information regarding incidents, hazards and risks</a:t>
            </a:r>
          </a:p>
          <a:p>
            <a:pPr>
              <a:spcBef>
                <a:spcPts val="600"/>
              </a:spcBef>
            </a:pPr>
            <a:r>
              <a:rPr lang="en-US" sz="1600" dirty="0"/>
              <a:t>ensure that the PCBU has, and uses, processes for complying with duties or obligations under the </a:t>
            </a:r>
            <a:r>
              <a:rPr lang="en-US" sz="1600" dirty="0" smtClean="0"/>
              <a:t>Act</a:t>
            </a:r>
            <a:r>
              <a:rPr lang="en-US" sz="1600" dirty="0"/>
              <a:t>.</a:t>
            </a:r>
          </a:p>
          <a:p>
            <a:pPr marL="0" indent="0">
              <a:buNone/>
            </a:pPr>
            <a:r>
              <a:rPr lang="en-US" sz="1600" dirty="0"/>
              <a:t>This approach emphasises the corporate governance responsibilities of officers. It is critical to the achievement of positive safety outcomes for senior management to lead the corporate safety agenda.</a:t>
            </a:r>
            <a:endParaRPr lang="en-AU" sz="1600" dirty="0"/>
          </a:p>
          <a:p>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19</a:t>
            </a:fld>
            <a:endParaRPr lang="en-AU" sz="1400" dirty="0">
              <a:solidFill>
                <a:srgbClr val="1D1D60"/>
              </a:solidFill>
            </a:endParaRPr>
          </a:p>
        </p:txBody>
      </p:sp>
    </p:spTree>
    <p:extLst>
      <p:ext uri="{BB962C8B-B14F-4D97-AF65-F5344CB8AC3E}">
        <p14:creationId xmlns:p14="http://schemas.microsoft.com/office/powerpoint/2010/main" val="467899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60648"/>
            <a:ext cx="7128792" cy="1152128"/>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AU" dirty="0"/>
              <a:t/>
            </a:r>
            <a:br>
              <a:rPr lang="en-AU" dirty="0"/>
            </a:br>
            <a:r>
              <a:rPr lang="en-AU" kern="1200" dirty="0">
                <a:solidFill>
                  <a:srgbClr val="FF8200"/>
                </a:solidFill>
                <a:latin typeface="Arial" panose="020B0604020202020204" pitchFamily="34" charset="0"/>
                <a:cs typeface="Arial" panose="020B0604020202020204" pitchFamily="34" charset="0"/>
              </a:rPr>
              <a:t>The Mining and Quarrying Occupational Health and Safety Committee</a:t>
            </a:r>
          </a:p>
        </p:txBody>
      </p:sp>
      <p:sp>
        <p:nvSpPr>
          <p:cNvPr id="3" name="Content Placeholder 2"/>
          <p:cNvSpPr>
            <a:spLocks noGrp="1"/>
          </p:cNvSpPr>
          <p:nvPr>
            <p:ph idx="1"/>
          </p:nvPr>
        </p:nvSpPr>
        <p:spPr/>
        <p:txBody>
          <a:bodyPr/>
          <a:lstStyle/>
          <a:p>
            <a:pPr marL="0" indent="0" hangingPunct="0">
              <a:buNone/>
            </a:pPr>
            <a:r>
              <a:rPr lang="en-US" b="1" dirty="0"/>
              <a:t>Promoting Work Health and Safety in the Workplace</a:t>
            </a:r>
            <a:endParaRPr lang="en-AU" dirty="0"/>
          </a:p>
          <a:p>
            <a:pPr marL="0" indent="0" fontAlgn="auto">
              <a:buNone/>
            </a:pPr>
            <a:r>
              <a:rPr lang="en-US" sz="1800" dirty="0"/>
              <a:t>This workplace industry safety </a:t>
            </a:r>
            <a:r>
              <a:rPr lang="en-US" sz="1800" dirty="0" smtClean="0"/>
              <a:t>presentation </a:t>
            </a:r>
            <a:r>
              <a:rPr lang="en-US" sz="1800" dirty="0"/>
              <a:t>is developed and fully funded by the Mining and Quarrying Occupational Health and Safety Committee (MAQOHSC). </a:t>
            </a:r>
            <a:endParaRPr lang="en-US" sz="1800" dirty="0" smtClean="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fontAlgn="auto">
              <a:buNone/>
            </a:pPr>
            <a:endParaRPr lang="en-AU" dirty="0"/>
          </a:p>
          <a:p>
            <a:pPr marL="0" indent="0" fontAlgn="auto">
              <a:buNone/>
            </a:pPr>
            <a:endParaRPr lang="en-AU" dirty="0" smtClean="0"/>
          </a:p>
          <a:p>
            <a:pPr marL="0" indent="0" algn="r">
              <a:buNone/>
            </a:pPr>
            <a:r>
              <a:rPr lang="en-AU" sz="1600" dirty="0" smtClean="0"/>
              <a:t>ISBN </a:t>
            </a:r>
            <a:r>
              <a:rPr lang="en-AU" sz="1600" dirty="0"/>
              <a:t>978-1-925361-34-6</a:t>
            </a:r>
          </a:p>
          <a:p>
            <a:pPr marL="0" indent="0" fontAlgn="auto">
              <a:buNone/>
            </a:pPr>
            <a:endParaRPr lang="en-AU" kern="1200" dirty="0">
              <a:solidFill>
                <a:srgbClr val="FF8200"/>
              </a:solidFill>
              <a:latin typeface="Arial" panose="020B0604020202020204" pitchFamily="34" charset="0"/>
              <a:cs typeface="Arial" panose="020B0604020202020204" pitchFamily="34" charset="0"/>
            </a:endParaRPr>
          </a:p>
          <a:p>
            <a:pPr marL="0" indent="0" fontAlgn="auto">
              <a:buNone/>
            </a:pPr>
            <a:endParaRPr lang="en-AU" kern="1200" dirty="0" smtClean="0">
              <a:solidFill>
                <a:srgbClr val="FF8200"/>
              </a:solidFill>
              <a:latin typeface="Arial" panose="020B0604020202020204" pitchFamily="34" charset="0"/>
              <a:cs typeface="Arial" panose="020B0604020202020204" pitchFamily="34" charset="0"/>
            </a:endParaRPr>
          </a:p>
          <a:p>
            <a:pPr marL="0" indent="0" fontAlgn="auto">
              <a:buNone/>
            </a:pPr>
            <a:endParaRPr lang="en-AU" dirty="0"/>
          </a:p>
          <a:p>
            <a:endParaRPr lang="en-AU"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a:t>
            </a:fld>
            <a:endParaRPr lang="en-AU" sz="1400" dirty="0">
              <a:solidFill>
                <a:srgbClr val="1D1D60"/>
              </a:solidFill>
            </a:endParaRPr>
          </a:p>
        </p:txBody>
      </p:sp>
    </p:spTree>
    <p:extLst>
      <p:ext uri="{BB962C8B-B14F-4D97-AF65-F5344CB8AC3E}">
        <p14:creationId xmlns:p14="http://schemas.microsoft.com/office/powerpoint/2010/main" val="3379048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Demonstrating Due Diligence</a:t>
            </a:r>
          </a:p>
        </p:txBody>
      </p:sp>
      <p:sp>
        <p:nvSpPr>
          <p:cNvPr id="3" name="Content Placeholder 2"/>
          <p:cNvSpPr>
            <a:spLocks noGrp="1"/>
          </p:cNvSpPr>
          <p:nvPr>
            <p:ph idx="1"/>
          </p:nvPr>
        </p:nvSpPr>
        <p:spPr/>
        <p:txBody>
          <a:bodyPr/>
          <a:lstStyle/>
          <a:p>
            <a:pPr marL="0" indent="0">
              <a:buNone/>
            </a:pPr>
            <a:r>
              <a:rPr lang="en-US" sz="1600" dirty="0"/>
              <a:t>Suggestions on how to meet the due diligence requirements are set out below.</a:t>
            </a:r>
          </a:p>
          <a:p>
            <a:pPr marL="0" indent="0">
              <a:buNone/>
            </a:pPr>
            <a:r>
              <a:rPr lang="en-US" sz="1600" b="1" dirty="0"/>
              <a:t>Acquiring knowledge of health and safety issues</a:t>
            </a:r>
          </a:p>
          <a:p>
            <a:pPr marL="0" indent="0">
              <a:buNone/>
            </a:pPr>
            <a:r>
              <a:rPr lang="en-US" sz="1600" dirty="0"/>
              <a:t>This can be met by:</a:t>
            </a:r>
          </a:p>
          <a:p>
            <a:pPr>
              <a:spcBef>
                <a:spcPts val="600"/>
              </a:spcBef>
            </a:pPr>
            <a:r>
              <a:rPr lang="en-US" sz="1600" dirty="0"/>
              <a:t>acquiring </a:t>
            </a:r>
            <a:r>
              <a:rPr lang="en-US" sz="1600" dirty="0" smtClean="0"/>
              <a:t>up-to-date </a:t>
            </a:r>
            <a:r>
              <a:rPr lang="en-US" sz="1600" dirty="0"/>
              <a:t>knowledge of the </a:t>
            </a:r>
            <a:r>
              <a:rPr lang="en-US" sz="1600" i="1" dirty="0"/>
              <a:t>Work Health and safety Act 2012 </a:t>
            </a:r>
            <a:r>
              <a:rPr lang="en-US" sz="1600" dirty="0"/>
              <a:t>(SA</a:t>
            </a:r>
            <a:r>
              <a:rPr lang="en-US" sz="1600" dirty="0" smtClean="0"/>
              <a:t>), the </a:t>
            </a:r>
            <a:r>
              <a:rPr lang="en-US" sz="1600" i="1" dirty="0" smtClean="0"/>
              <a:t>Work </a:t>
            </a:r>
            <a:r>
              <a:rPr lang="en-US" sz="1600" i="1" dirty="0"/>
              <a:t>Health and </a:t>
            </a:r>
            <a:r>
              <a:rPr lang="en-US" sz="1600" i="1" dirty="0" smtClean="0"/>
              <a:t>Safety Regulations </a:t>
            </a:r>
            <a:r>
              <a:rPr lang="en-US" sz="1600" i="1" dirty="0"/>
              <a:t>2012 </a:t>
            </a:r>
            <a:r>
              <a:rPr lang="en-US" sz="1600" dirty="0"/>
              <a:t>(SA) and </a:t>
            </a:r>
            <a:r>
              <a:rPr lang="en-US" sz="1600" dirty="0" smtClean="0"/>
              <a:t>approved codes </a:t>
            </a:r>
            <a:r>
              <a:rPr lang="en-US" sz="1600" dirty="0"/>
              <a:t>of practice</a:t>
            </a:r>
          </a:p>
          <a:p>
            <a:pPr>
              <a:spcBef>
                <a:spcPts val="600"/>
              </a:spcBef>
            </a:pPr>
            <a:r>
              <a:rPr lang="en-US" sz="1600" dirty="0"/>
              <a:t>investigating current industry issues through conferences, </a:t>
            </a:r>
            <a:r>
              <a:rPr lang="en-US" sz="1600" dirty="0" smtClean="0"/>
              <a:t>seminars </a:t>
            </a:r>
            <a:r>
              <a:rPr lang="en-US" sz="1600" dirty="0"/>
              <a:t>information and awareness </a:t>
            </a:r>
            <a:r>
              <a:rPr lang="en-US" sz="1600" dirty="0" smtClean="0"/>
              <a:t>sessions</a:t>
            </a:r>
            <a:endParaRPr lang="en-US" sz="1600" dirty="0"/>
          </a:p>
          <a:p>
            <a:pPr>
              <a:spcBef>
                <a:spcPts val="600"/>
              </a:spcBef>
            </a:pPr>
            <a:r>
              <a:rPr lang="en-US" sz="1600" dirty="0"/>
              <a:t>industry groups, newsletters</a:t>
            </a:r>
          </a:p>
          <a:p>
            <a:pPr>
              <a:spcBef>
                <a:spcPts val="600"/>
              </a:spcBef>
            </a:pPr>
            <a:r>
              <a:rPr lang="en-US" sz="1600" dirty="0"/>
              <a:t>acquiring </a:t>
            </a:r>
            <a:r>
              <a:rPr lang="en-US" sz="1600" dirty="0" smtClean="0"/>
              <a:t>up-to-date </a:t>
            </a:r>
            <a:r>
              <a:rPr lang="en-US" sz="1600" dirty="0"/>
              <a:t>knowledge of </a:t>
            </a:r>
            <a:r>
              <a:rPr lang="en-US" sz="1600" dirty="0" smtClean="0"/>
              <a:t>work health and safety </a:t>
            </a:r>
            <a:r>
              <a:rPr lang="en-US" sz="1600" dirty="0"/>
              <a:t>management principles and practices</a:t>
            </a:r>
          </a:p>
          <a:p>
            <a:pPr>
              <a:spcBef>
                <a:spcPts val="600"/>
              </a:spcBef>
            </a:pPr>
            <a:r>
              <a:rPr lang="en-US" sz="1600" dirty="0"/>
              <a:t>ensuring that </a:t>
            </a:r>
            <a:r>
              <a:rPr lang="en-US" sz="1600" dirty="0" smtClean="0"/>
              <a:t>work health and safety </a:t>
            </a:r>
            <a:r>
              <a:rPr lang="en-US" sz="1600" dirty="0"/>
              <a:t>matters are considered at each corporation, club or association board meeting.</a:t>
            </a:r>
            <a:endParaRPr lang="en-AU" sz="1600" dirty="0"/>
          </a:p>
          <a:p>
            <a:endParaRPr lang="en-US" sz="1600"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20</a:t>
            </a:fld>
            <a:endParaRPr lang="en-AU" sz="1400" dirty="0">
              <a:solidFill>
                <a:srgbClr val="1D1D60"/>
              </a:solidFill>
            </a:endParaRPr>
          </a:p>
        </p:txBody>
      </p:sp>
    </p:spTree>
    <p:extLst>
      <p:ext uri="{BB962C8B-B14F-4D97-AF65-F5344CB8AC3E}">
        <p14:creationId xmlns:p14="http://schemas.microsoft.com/office/powerpoint/2010/main" val="1776575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Demonstrating Due Diligence</a:t>
            </a:r>
          </a:p>
        </p:txBody>
      </p:sp>
      <p:sp>
        <p:nvSpPr>
          <p:cNvPr id="3" name="Content Placeholder 2"/>
          <p:cNvSpPr>
            <a:spLocks noGrp="1"/>
          </p:cNvSpPr>
          <p:nvPr>
            <p:ph idx="1"/>
          </p:nvPr>
        </p:nvSpPr>
        <p:spPr/>
        <p:txBody>
          <a:bodyPr/>
          <a:lstStyle/>
          <a:p>
            <a:pPr marL="0" indent="0">
              <a:buNone/>
            </a:pPr>
            <a:r>
              <a:rPr lang="en-US" sz="1600" b="1" dirty="0"/>
              <a:t>Understanding operations and associated hazards and risks</a:t>
            </a:r>
          </a:p>
          <a:p>
            <a:pPr marL="0" indent="0">
              <a:spcBef>
                <a:spcPts val="0"/>
              </a:spcBef>
              <a:buNone/>
            </a:pPr>
            <a:endParaRPr lang="en-US" sz="1600" dirty="0"/>
          </a:p>
          <a:p>
            <a:pPr marL="0" indent="0">
              <a:spcBef>
                <a:spcPts val="0"/>
              </a:spcBef>
              <a:buNone/>
            </a:pPr>
            <a:r>
              <a:rPr lang="en-US" sz="1600" dirty="0"/>
              <a:t>This can be met by:</a:t>
            </a:r>
          </a:p>
          <a:p>
            <a:pPr>
              <a:spcBef>
                <a:spcPts val="600"/>
              </a:spcBef>
            </a:pPr>
            <a:r>
              <a:rPr lang="en-US" sz="1600" dirty="0"/>
              <a:t>developing a plan of the operation that identifies hazards in core activities</a:t>
            </a:r>
          </a:p>
          <a:p>
            <a:pPr>
              <a:spcBef>
                <a:spcPts val="600"/>
              </a:spcBef>
            </a:pPr>
            <a:r>
              <a:rPr lang="en-US" sz="1600" dirty="0"/>
              <a:t>ensuring that information is readily available to other officers and workers about procedures to ensure the safety of specific operations that pose health and safety risks in the workplace</a:t>
            </a:r>
          </a:p>
          <a:p>
            <a:pPr>
              <a:spcBef>
                <a:spcPts val="600"/>
              </a:spcBef>
            </a:pPr>
            <a:r>
              <a:rPr lang="en-US" sz="1600" dirty="0"/>
              <a:t>continuously improving the safety management system.</a:t>
            </a:r>
          </a:p>
          <a:p>
            <a:pPr marL="0" indent="0">
              <a:buNone/>
            </a:pPr>
            <a:endParaRPr lang="en-US" sz="1600"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21</a:t>
            </a:fld>
            <a:endParaRPr lang="en-AU" sz="1400" dirty="0">
              <a:solidFill>
                <a:srgbClr val="1D1D60"/>
              </a:solidFill>
            </a:endParaRPr>
          </a:p>
        </p:txBody>
      </p:sp>
    </p:spTree>
    <p:extLst>
      <p:ext uri="{BB962C8B-B14F-4D97-AF65-F5344CB8AC3E}">
        <p14:creationId xmlns:p14="http://schemas.microsoft.com/office/powerpoint/2010/main" val="3386514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8200"/>
                </a:solidFill>
              </a:rPr>
              <a:t>Demonstrating Due Diligence</a:t>
            </a:r>
            <a:endParaRPr lang="en-US" dirty="0">
              <a:solidFill>
                <a:srgbClr val="FF8200"/>
              </a:solidFill>
            </a:endParaRPr>
          </a:p>
        </p:txBody>
      </p:sp>
      <p:sp>
        <p:nvSpPr>
          <p:cNvPr id="3" name="Content Placeholder 2"/>
          <p:cNvSpPr>
            <a:spLocks noGrp="1"/>
          </p:cNvSpPr>
          <p:nvPr>
            <p:ph idx="1"/>
          </p:nvPr>
        </p:nvSpPr>
        <p:spPr/>
        <p:txBody>
          <a:bodyPr/>
          <a:lstStyle/>
          <a:p>
            <a:pPr marL="0" indent="0">
              <a:buNone/>
            </a:pPr>
            <a:r>
              <a:rPr lang="en-US" sz="1600" dirty="0" smtClean="0"/>
              <a:t>Ensuring that appropriate resources and processes are used to eliminate or </a:t>
            </a:r>
            <a:r>
              <a:rPr lang="en-US" sz="1600" dirty="0" err="1" smtClean="0"/>
              <a:t>minimise</a:t>
            </a:r>
            <a:r>
              <a:rPr lang="en-US" sz="1600" dirty="0" smtClean="0"/>
              <a:t> risks to health and safety</a:t>
            </a:r>
          </a:p>
          <a:p>
            <a:pPr marL="0" indent="0">
              <a:buNone/>
            </a:pPr>
            <a:r>
              <a:rPr lang="en-US" sz="1600" dirty="0" smtClean="0"/>
              <a:t>This can be met by:</a:t>
            </a:r>
          </a:p>
          <a:p>
            <a:r>
              <a:rPr lang="en-US" sz="1600" dirty="0"/>
              <a:t>e</a:t>
            </a:r>
            <a:r>
              <a:rPr lang="en-US" sz="1600" dirty="0" smtClean="0"/>
              <a:t>stablishing / maintaining safe methods of work</a:t>
            </a:r>
          </a:p>
          <a:p>
            <a:r>
              <a:rPr lang="en-US" sz="1600" dirty="0" smtClean="0"/>
              <a:t>implementing a safety management system</a:t>
            </a:r>
          </a:p>
          <a:p>
            <a:r>
              <a:rPr lang="en-US" sz="1600" dirty="0" smtClean="0"/>
              <a:t>recruiting personnel with appropriate skills, including safety personnel</a:t>
            </a:r>
          </a:p>
          <a:p>
            <a:pPr lvl="0"/>
            <a:r>
              <a:rPr lang="en-US" sz="1600" dirty="0" smtClean="0"/>
              <a:t>ensuring staffing levels are adequate for safety in operations</a:t>
            </a:r>
          </a:p>
          <a:p>
            <a:pPr lvl="0"/>
            <a:r>
              <a:rPr lang="en-US" sz="1600" dirty="0" smtClean="0"/>
              <a:t>giving safety personnel access to decision makers for urgent issues</a:t>
            </a:r>
          </a:p>
          <a:p>
            <a:pPr lvl="0"/>
            <a:r>
              <a:rPr lang="en-US" sz="1600" dirty="0"/>
              <a:t>m</a:t>
            </a:r>
            <a:r>
              <a:rPr lang="en-US" sz="1600" dirty="0" smtClean="0"/>
              <a:t>aintaining / upgrading infrastructure.</a:t>
            </a:r>
            <a:endParaRPr lang="en-US" sz="1600" dirty="0"/>
          </a:p>
        </p:txBody>
      </p:sp>
      <p:sp>
        <p:nvSpPr>
          <p:cNvPr id="4" name="Slide Number Placeholder 3"/>
          <p:cNvSpPr>
            <a:spLocks noGrp="1"/>
          </p:cNvSpPr>
          <p:nvPr>
            <p:ph type="sldNum" sz="quarter" idx="10"/>
          </p:nvPr>
        </p:nvSpPr>
        <p:spPr/>
        <p:txBody>
          <a:bodyPr/>
          <a:lstStyle/>
          <a:p>
            <a:fld id="{65DB8DF4-6AFD-4037-92D2-C390D3177DD7}" type="slidenum">
              <a:rPr lang="en-AU" smtClean="0"/>
              <a:pPr/>
              <a:t>22</a:t>
            </a:fld>
            <a:endParaRPr lang="en-AU" dirty="0"/>
          </a:p>
        </p:txBody>
      </p:sp>
    </p:spTree>
    <p:extLst>
      <p:ext uri="{BB962C8B-B14F-4D97-AF65-F5344CB8AC3E}">
        <p14:creationId xmlns:p14="http://schemas.microsoft.com/office/powerpoint/2010/main" val="2123293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Demonstrating Due Diligence</a:t>
            </a:r>
          </a:p>
        </p:txBody>
      </p:sp>
      <p:sp>
        <p:nvSpPr>
          <p:cNvPr id="3" name="Content Placeholder 2"/>
          <p:cNvSpPr>
            <a:spLocks noGrp="1"/>
          </p:cNvSpPr>
          <p:nvPr>
            <p:ph idx="1"/>
          </p:nvPr>
        </p:nvSpPr>
        <p:spPr/>
        <p:txBody>
          <a:bodyPr/>
          <a:lstStyle/>
          <a:p>
            <a:pPr marL="0" indent="0">
              <a:buNone/>
            </a:pPr>
            <a:r>
              <a:rPr lang="en-US" sz="1600" b="1" dirty="0" smtClean="0"/>
              <a:t>Implementing processes for receiving and considering information about incidents, hazards and risks</a:t>
            </a:r>
          </a:p>
          <a:p>
            <a:pPr marL="0" indent="0">
              <a:buNone/>
            </a:pPr>
            <a:r>
              <a:rPr lang="en-US" sz="1600" dirty="0" smtClean="0"/>
              <a:t>This can be met by:</a:t>
            </a:r>
          </a:p>
          <a:p>
            <a:pPr>
              <a:spcBef>
                <a:spcPts val="1200"/>
              </a:spcBef>
            </a:pPr>
            <a:r>
              <a:rPr lang="en-US" sz="1600" dirty="0" smtClean="0"/>
              <a:t>employing a risk management process</a:t>
            </a:r>
          </a:p>
          <a:p>
            <a:pPr>
              <a:spcBef>
                <a:spcPts val="1200"/>
              </a:spcBef>
            </a:pPr>
            <a:r>
              <a:rPr lang="en-US" sz="1600" dirty="0" smtClean="0"/>
              <a:t>having efficient, timely reporting systems</a:t>
            </a:r>
          </a:p>
          <a:p>
            <a:pPr>
              <a:spcBef>
                <a:spcPts val="1200"/>
              </a:spcBef>
            </a:pPr>
            <a:r>
              <a:rPr lang="en-US" sz="1600" dirty="0" smtClean="0"/>
              <a:t>empowering workers to cease unsafe work and request better resources</a:t>
            </a:r>
          </a:p>
          <a:p>
            <a:pPr>
              <a:spcBef>
                <a:spcPts val="1200"/>
              </a:spcBef>
            </a:pPr>
            <a:r>
              <a:rPr lang="en-US" sz="1600" dirty="0" smtClean="0"/>
              <a:t>establishing processes for considering and responding to information about incidents, hazards and risks in a timely fashion</a:t>
            </a:r>
          </a:p>
          <a:p>
            <a:pPr>
              <a:spcBef>
                <a:spcPts val="1200"/>
              </a:spcBef>
            </a:pPr>
            <a:r>
              <a:rPr lang="en-US" sz="1600" dirty="0" smtClean="0"/>
              <a:t>measuring against positive performance indicators to identify deficiencies (e.g</a:t>
            </a:r>
            <a:r>
              <a:rPr lang="en-US" sz="1600" dirty="0"/>
              <a:t>.</a:t>
            </a:r>
            <a:r>
              <a:rPr lang="en-US" sz="1600" dirty="0" smtClean="0"/>
              <a:t> percentage of issues </a:t>
            </a:r>
            <a:r>
              <a:rPr lang="en-US" sz="1600" dirty="0" err="1" smtClean="0"/>
              <a:t>actioned</a:t>
            </a:r>
            <a:r>
              <a:rPr lang="en-US" sz="1600" dirty="0" smtClean="0"/>
              <a:t> within agreed timeframe).</a:t>
            </a:r>
            <a:endParaRPr lang="en-US" sz="1600"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23</a:t>
            </a:fld>
            <a:endParaRPr lang="en-AU" sz="1400">
              <a:solidFill>
                <a:srgbClr val="1D1D60"/>
              </a:solidFill>
            </a:endParaRPr>
          </a:p>
        </p:txBody>
      </p:sp>
    </p:spTree>
    <p:extLst>
      <p:ext uri="{BB962C8B-B14F-4D97-AF65-F5344CB8AC3E}">
        <p14:creationId xmlns:p14="http://schemas.microsoft.com/office/powerpoint/2010/main" val="767971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Demonstrating Due Diligence</a:t>
            </a:r>
          </a:p>
        </p:txBody>
      </p:sp>
      <p:sp>
        <p:nvSpPr>
          <p:cNvPr id="3" name="Content Placeholder 2"/>
          <p:cNvSpPr>
            <a:spLocks noGrp="1"/>
          </p:cNvSpPr>
          <p:nvPr>
            <p:ph idx="1"/>
          </p:nvPr>
        </p:nvSpPr>
        <p:spPr/>
        <p:txBody>
          <a:bodyPr/>
          <a:lstStyle/>
          <a:p>
            <a:pPr marL="0" indent="0">
              <a:buNone/>
            </a:pPr>
            <a:r>
              <a:rPr lang="en-US" sz="1600" b="1" dirty="0"/>
              <a:t>Establishing and maintaining compliance processes</a:t>
            </a:r>
          </a:p>
          <a:p>
            <a:pPr marL="0" indent="0">
              <a:buNone/>
            </a:pPr>
            <a:r>
              <a:rPr lang="en-US" sz="1600" dirty="0"/>
              <a:t>This can be met by:</a:t>
            </a:r>
          </a:p>
          <a:p>
            <a:pPr>
              <a:spcBef>
                <a:spcPts val="600"/>
              </a:spcBef>
            </a:pPr>
            <a:r>
              <a:rPr lang="en-US" sz="1600" dirty="0"/>
              <a:t>undertaking a legal compliance audit of policies, procedures and practices</a:t>
            </a:r>
          </a:p>
          <a:p>
            <a:pPr>
              <a:spcBef>
                <a:spcPts val="600"/>
              </a:spcBef>
            </a:pPr>
            <a:r>
              <a:rPr lang="en-US" sz="1600" dirty="0"/>
              <a:t>testing policies, procedures and practices to verify compliance with safety management planning.</a:t>
            </a:r>
          </a:p>
          <a:p>
            <a:endParaRPr lang="en-US" sz="1600" dirty="0"/>
          </a:p>
          <a:p>
            <a:pPr marL="0" indent="0">
              <a:buNone/>
            </a:pPr>
            <a:r>
              <a:rPr lang="en-US" sz="1600" b="1" dirty="0"/>
              <a:t>ACCESSING </a:t>
            </a:r>
            <a:r>
              <a:rPr lang="en-US" sz="1600" b="1" dirty="0" smtClean="0"/>
              <a:t>UP TO DATE </a:t>
            </a:r>
            <a:r>
              <a:rPr lang="en-US" sz="1600" b="1" dirty="0"/>
              <a:t>SAFETY INFORMATION</a:t>
            </a:r>
          </a:p>
          <a:p>
            <a:pPr marL="0" indent="0">
              <a:spcBef>
                <a:spcPts val="600"/>
              </a:spcBef>
              <a:buNone/>
            </a:pPr>
            <a:r>
              <a:rPr lang="en-US" sz="1600" dirty="0"/>
              <a:t>As part of due diligence requirements, officers need </a:t>
            </a:r>
            <a:r>
              <a:rPr lang="en-US" sz="1600" dirty="0" smtClean="0"/>
              <a:t>up to date </a:t>
            </a:r>
            <a:r>
              <a:rPr lang="en-US" sz="1600" dirty="0"/>
              <a:t>knowledge about safety issues. They must also ensure that their employer and workers have ready access to information that will help them to avoid risks and hazards in the workplace.</a:t>
            </a:r>
          </a:p>
          <a:p>
            <a:endParaRPr lang="en-US" sz="1600"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24</a:t>
            </a:fld>
            <a:endParaRPr lang="en-AU" sz="1400">
              <a:solidFill>
                <a:srgbClr val="1D1D60"/>
              </a:solidFill>
            </a:endParaRPr>
          </a:p>
        </p:txBody>
      </p:sp>
    </p:spTree>
    <p:extLst>
      <p:ext uri="{BB962C8B-B14F-4D97-AF65-F5344CB8AC3E}">
        <p14:creationId xmlns:p14="http://schemas.microsoft.com/office/powerpoint/2010/main" val="1123861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Penalties</a:t>
            </a:r>
          </a:p>
        </p:txBody>
      </p:sp>
      <p:sp>
        <p:nvSpPr>
          <p:cNvPr id="3" name="Content Placeholder 2"/>
          <p:cNvSpPr>
            <a:spLocks noGrp="1"/>
          </p:cNvSpPr>
          <p:nvPr>
            <p:ph idx="1"/>
          </p:nvPr>
        </p:nvSpPr>
        <p:spPr/>
        <p:txBody>
          <a:bodyPr/>
          <a:lstStyle/>
          <a:p>
            <a:pPr marL="0" indent="0">
              <a:buNone/>
            </a:pPr>
            <a:r>
              <a:rPr lang="en-US" sz="1600" dirty="0"/>
              <a:t>Categories based on degree of culpability </a:t>
            </a:r>
            <a:r>
              <a:rPr lang="en-US" sz="1600" dirty="0" smtClean="0"/>
              <a:t>and risk / degree </a:t>
            </a:r>
            <a:r>
              <a:rPr lang="en-US" sz="1600" dirty="0"/>
              <a:t>of harm</a:t>
            </a:r>
          </a:p>
          <a:p>
            <a:pPr marL="0" indent="0">
              <a:buNone/>
            </a:pPr>
            <a:endParaRPr lang="en-AU" sz="1600" dirty="0" smtClean="0"/>
          </a:p>
          <a:p>
            <a:pPr marL="0" indent="0">
              <a:buNone/>
            </a:pPr>
            <a:endParaRPr lang="en-AU" sz="1600" dirty="0"/>
          </a:p>
          <a:p>
            <a:pPr marL="0" indent="0">
              <a:buNone/>
            </a:pPr>
            <a:endParaRPr lang="en-AU" sz="1600" dirty="0" smtClean="0"/>
          </a:p>
          <a:p>
            <a:pPr marL="0" indent="0">
              <a:buNone/>
            </a:pPr>
            <a:endParaRPr lang="en-AU" sz="1600" dirty="0"/>
          </a:p>
          <a:p>
            <a:pPr marL="0" indent="0">
              <a:buNone/>
            </a:pPr>
            <a:r>
              <a:rPr lang="en-US" sz="1600" b="1" dirty="0" smtClean="0"/>
              <a:t>Section 31 </a:t>
            </a:r>
            <a:r>
              <a:rPr lang="en-US" sz="1600" b="1" dirty="0"/>
              <a:t>- Reckless </a:t>
            </a:r>
            <a:r>
              <a:rPr lang="en-US" sz="1600" b="1" dirty="0" smtClean="0"/>
              <a:t>conduct - Category </a:t>
            </a:r>
            <a:r>
              <a:rPr lang="en-US" sz="1600" b="1" dirty="0"/>
              <a:t>1</a:t>
            </a:r>
          </a:p>
          <a:p>
            <a:pPr>
              <a:spcBef>
                <a:spcPts val="1200"/>
              </a:spcBef>
              <a:buClrTx/>
              <a:buFont typeface="+mj-lt"/>
              <a:buAutoNum type="arabicPeriod"/>
            </a:pPr>
            <a:r>
              <a:rPr lang="en-US" sz="1600" dirty="0"/>
              <a:t>A person commits a Category 1 offence </a:t>
            </a:r>
            <a:r>
              <a:rPr lang="en-US" sz="1600" dirty="0" smtClean="0"/>
              <a:t>if -</a:t>
            </a:r>
            <a:endParaRPr lang="en-US" sz="1600" dirty="0"/>
          </a:p>
          <a:p>
            <a:pPr lvl="1">
              <a:spcBef>
                <a:spcPts val="600"/>
              </a:spcBef>
              <a:buClrTx/>
              <a:buFont typeface="+mj-lt"/>
              <a:buAutoNum type="alphaLcParenR"/>
            </a:pPr>
            <a:r>
              <a:rPr lang="en-US" sz="1600" dirty="0"/>
              <a:t>the person has a health and safety </a:t>
            </a:r>
            <a:r>
              <a:rPr lang="en-US" sz="1600" dirty="0" smtClean="0"/>
              <a:t>duty</a:t>
            </a:r>
            <a:endParaRPr lang="en-US" sz="1600" dirty="0"/>
          </a:p>
          <a:p>
            <a:pPr lvl="1">
              <a:spcBef>
                <a:spcPts val="600"/>
              </a:spcBef>
              <a:buClrTx/>
              <a:buFont typeface="+mj-lt"/>
              <a:buAutoNum type="alphaLcParenR"/>
            </a:pPr>
            <a:r>
              <a:rPr lang="en-US" sz="1600" dirty="0"/>
              <a:t>the person, without reasonable excuse, engages in conduct that exposes an individual to whom that duty is owed to a risk of death or serious injury or </a:t>
            </a:r>
            <a:r>
              <a:rPr lang="en-US" sz="1600" dirty="0" smtClean="0"/>
              <a:t>illness</a:t>
            </a:r>
            <a:endParaRPr lang="en-US" sz="1600" dirty="0"/>
          </a:p>
          <a:p>
            <a:pPr lvl="1">
              <a:spcBef>
                <a:spcPts val="600"/>
              </a:spcBef>
              <a:buClrTx/>
              <a:buFont typeface="+mj-lt"/>
              <a:buAutoNum type="alphaLcParenR"/>
            </a:pPr>
            <a:r>
              <a:rPr lang="en-US" sz="1600" dirty="0"/>
              <a:t>the person is reckless as to the risk to an individual of death or serious injury or illness.</a:t>
            </a:r>
          </a:p>
          <a:p>
            <a:pPr marL="0" indent="0">
              <a:buNone/>
            </a:pPr>
            <a:endParaRPr lang="en-AU" sz="1600" dirty="0" smtClean="0"/>
          </a:p>
          <a:p>
            <a:pPr marL="0" indent="0">
              <a:buNone/>
            </a:pPr>
            <a:endParaRPr lang="en-AU" sz="1600" dirty="0"/>
          </a:p>
          <a:p>
            <a:pPr marL="0" indent="0">
              <a:buNone/>
            </a:pPr>
            <a:endParaRPr lang="en-US" sz="1600"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25</a:t>
            </a:fld>
            <a:endParaRPr lang="en-AU" sz="1400">
              <a:solidFill>
                <a:srgbClr val="1D1D6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303" y="2276872"/>
            <a:ext cx="681513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583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Penalties</a:t>
            </a:r>
          </a:p>
        </p:txBody>
      </p:sp>
      <p:sp>
        <p:nvSpPr>
          <p:cNvPr id="3" name="Content Placeholder 2"/>
          <p:cNvSpPr>
            <a:spLocks noGrp="1"/>
          </p:cNvSpPr>
          <p:nvPr>
            <p:ph idx="1"/>
          </p:nvPr>
        </p:nvSpPr>
        <p:spPr>
          <a:xfrm>
            <a:off x="1835696" y="1700808"/>
            <a:ext cx="6984776" cy="4776192"/>
          </a:xfrm>
        </p:spPr>
        <p:txBody>
          <a:bodyPr/>
          <a:lstStyle/>
          <a:p>
            <a:pPr marL="0" indent="0">
              <a:buNone/>
            </a:pPr>
            <a:endParaRPr lang="en-AU" dirty="0" smtClean="0"/>
          </a:p>
          <a:p>
            <a:pPr marL="0" indent="0">
              <a:buNone/>
            </a:pPr>
            <a:endParaRPr lang="en-AU" dirty="0"/>
          </a:p>
          <a:p>
            <a:pPr marL="0" indent="0">
              <a:buNone/>
            </a:pPr>
            <a:endParaRPr lang="en-AU" dirty="0" smtClean="0"/>
          </a:p>
          <a:p>
            <a:pPr marL="0" indent="0">
              <a:buNone/>
            </a:pPr>
            <a:endParaRPr lang="en-AU" dirty="0"/>
          </a:p>
          <a:p>
            <a:pPr marL="0" indent="0">
              <a:buNone/>
            </a:pPr>
            <a:r>
              <a:rPr lang="en-US" sz="1600" b="1" dirty="0" smtClean="0"/>
              <a:t>Section 32 - Failure </a:t>
            </a:r>
            <a:r>
              <a:rPr lang="en-US" sz="1600" b="1" dirty="0"/>
              <a:t>to comply with health and safety </a:t>
            </a:r>
            <a:r>
              <a:rPr lang="en-US" sz="1600" b="1" dirty="0" smtClean="0"/>
              <a:t>duty - Category </a:t>
            </a:r>
            <a:r>
              <a:rPr lang="en-US" sz="1600" b="1" dirty="0"/>
              <a:t>2</a:t>
            </a:r>
          </a:p>
          <a:p>
            <a:pPr marL="0" indent="0">
              <a:buClrTx/>
              <a:buNone/>
            </a:pPr>
            <a:r>
              <a:rPr lang="en-US" sz="1600" dirty="0"/>
              <a:t>A person commits a Category 2 offence </a:t>
            </a:r>
            <a:r>
              <a:rPr lang="en-US" sz="1600" dirty="0" smtClean="0"/>
              <a:t>if -</a:t>
            </a:r>
            <a:endParaRPr lang="en-US" sz="1600" dirty="0"/>
          </a:p>
          <a:p>
            <a:pPr marL="800100" lvl="1" indent="-342900">
              <a:buClrTx/>
              <a:buFont typeface="+mj-lt"/>
              <a:buAutoNum type="alphaLcParenR"/>
            </a:pPr>
            <a:r>
              <a:rPr lang="en-US" sz="1600" dirty="0"/>
              <a:t>the person has a health and safety </a:t>
            </a:r>
            <a:r>
              <a:rPr lang="en-US" sz="1600" dirty="0" smtClean="0"/>
              <a:t>duty</a:t>
            </a:r>
            <a:endParaRPr lang="en-US" sz="1600" dirty="0"/>
          </a:p>
          <a:p>
            <a:pPr marL="800100" lvl="1" indent="-342900">
              <a:buClrTx/>
              <a:buFont typeface="+mj-lt"/>
              <a:buAutoNum type="alphaLcParenR"/>
            </a:pPr>
            <a:r>
              <a:rPr lang="en-US" sz="1600" dirty="0"/>
              <a:t>the person fails to comply with that </a:t>
            </a:r>
            <a:r>
              <a:rPr lang="en-US" sz="1600" dirty="0" smtClean="0"/>
              <a:t>duty</a:t>
            </a:r>
            <a:endParaRPr lang="en-US" sz="1600" dirty="0"/>
          </a:p>
          <a:p>
            <a:pPr marL="800100" lvl="1" indent="-342900">
              <a:buClrTx/>
              <a:buFont typeface="+mj-lt"/>
              <a:buAutoNum type="alphaLcParenR"/>
            </a:pPr>
            <a:r>
              <a:rPr lang="en-US" sz="1600" dirty="0"/>
              <a:t>the failure exposes an individual to a risk of death or serious injury or illness.</a:t>
            </a: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26</a:t>
            </a:fld>
            <a:endParaRPr lang="en-AU" sz="1400">
              <a:solidFill>
                <a:srgbClr val="1D1D6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700808"/>
            <a:ext cx="64738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980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Penalties</a:t>
            </a:r>
          </a:p>
        </p:txBody>
      </p:sp>
      <p:sp>
        <p:nvSpPr>
          <p:cNvPr id="3" name="Content Placeholder 2"/>
          <p:cNvSpPr>
            <a:spLocks noGrp="1"/>
          </p:cNvSpPr>
          <p:nvPr>
            <p:ph idx="1"/>
          </p:nvPr>
        </p:nvSpPr>
        <p:spPr>
          <a:xfrm>
            <a:off x="1835696" y="1700808"/>
            <a:ext cx="7056784" cy="4776192"/>
          </a:xfrm>
        </p:spPr>
        <p:txBody>
          <a:bodyPr/>
          <a:lstStyle/>
          <a:p>
            <a:pPr marL="0" indent="0">
              <a:buNone/>
            </a:pPr>
            <a:endParaRPr lang="en-AU" sz="1600" dirty="0" smtClean="0"/>
          </a:p>
          <a:p>
            <a:pPr marL="0" indent="0">
              <a:buNone/>
            </a:pPr>
            <a:endParaRPr lang="en-AU" sz="1600" dirty="0"/>
          </a:p>
          <a:p>
            <a:pPr marL="0" indent="0">
              <a:buNone/>
            </a:pPr>
            <a:endParaRPr lang="en-AU" sz="1600" dirty="0" smtClean="0"/>
          </a:p>
          <a:p>
            <a:pPr marL="0" indent="0">
              <a:buNone/>
            </a:pPr>
            <a:endParaRPr lang="en-AU" sz="1600" dirty="0"/>
          </a:p>
          <a:p>
            <a:pPr marL="0" indent="0">
              <a:buNone/>
            </a:pPr>
            <a:r>
              <a:rPr lang="en-US" sz="1600" b="1" dirty="0" smtClean="0"/>
              <a:t>Section 33 - Failure </a:t>
            </a:r>
            <a:r>
              <a:rPr lang="en-US" sz="1600" b="1" dirty="0"/>
              <a:t>to comply with health and safety </a:t>
            </a:r>
            <a:r>
              <a:rPr lang="en-US" sz="1600" b="1" dirty="0" smtClean="0"/>
              <a:t>duty - Category </a:t>
            </a:r>
            <a:r>
              <a:rPr lang="en-US" sz="1600" b="1" dirty="0"/>
              <a:t>3</a:t>
            </a:r>
          </a:p>
          <a:p>
            <a:pPr marL="0" indent="0">
              <a:buClrTx/>
              <a:buNone/>
            </a:pPr>
            <a:r>
              <a:rPr lang="en-US" sz="1600" dirty="0"/>
              <a:t>A person commits a Category 3 offence </a:t>
            </a:r>
            <a:r>
              <a:rPr lang="en-US" sz="1600" dirty="0" smtClean="0"/>
              <a:t>if -</a:t>
            </a:r>
            <a:endParaRPr lang="en-US" sz="1600" dirty="0"/>
          </a:p>
          <a:p>
            <a:pPr lvl="1">
              <a:buClrTx/>
              <a:buFont typeface="+mj-lt"/>
              <a:buAutoNum type="alphaLcParenR"/>
            </a:pPr>
            <a:r>
              <a:rPr lang="en-US" sz="1600" dirty="0"/>
              <a:t>the person has a health and safety </a:t>
            </a:r>
            <a:r>
              <a:rPr lang="en-US" sz="1600" dirty="0" smtClean="0"/>
              <a:t>duty</a:t>
            </a:r>
            <a:endParaRPr lang="en-US" sz="1600" dirty="0"/>
          </a:p>
          <a:p>
            <a:pPr lvl="1">
              <a:buClrTx/>
              <a:buFont typeface="+mj-lt"/>
              <a:buAutoNum type="alphaLcParenR"/>
            </a:pPr>
            <a:r>
              <a:rPr lang="en-US" sz="1600" dirty="0"/>
              <a:t>the person fails to comply with that duty.</a:t>
            </a:r>
          </a:p>
          <a:p>
            <a:pPr marL="0" indent="0">
              <a:buNone/>
            </a:pPr>
            <a:endParaRPr lang="en-US" sz="1600"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27</a:t>
            </a:fld>
            <a:endParaRPr lang="en-AU" sz="1400">
              <a:solidFill>
                <a:srgbClr val="1D1D6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081" y="1700808"/>
            <a:ext cx="693737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059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Personal Liability</a:t>
            </a:r>
          </a:p>
        </p:txBody>
      </p:sp>
      <p:sp>
        <p:nvSpPr>
          <p:cNvPr id="3" name="Content Placeholder 2"/>
          <p:cNvSpPr>
            <a:spLocks noGrp="1"/>
          </p:cNvSpPr>
          <p:nvPr>
            <p:ph idx="1"/>
          </p:nvPr>
        </p:nvSpPr>
        <p:spPr/>
        <p:txBody>
          <a:bodyPr/>
          <a:lstStyle/>
          <a:p>
            <a:pPr marL="0" indent="0">
              <a:buNone/>
            </a:pPr>
            <a:r>
              <a:rPr lang="en-US" sz="1800" b="1" dirty="0"/>
              <a:t>How do the </a:t>
            </a:r>
            <a:r>
              <a:rPr lang="en-US" sz="1800" b="1" dirty="0" smtClean="0"/>
              <a:t>provisions </a:t>
            </a:r>
            <a:r>
              <a:rPr lang="en-US" sz="1800" b="1" dirty="0"/>
              <a:t>affect </a:t>
            </a:r>
            <a:r>
              <a:rPr lang="en-US" sz="1800" b="1" dirty="0" smtClean="0"/>
              <a:t>personal liability</a:t>
            </a:r>
            <a:r>
              <a:rPr lang="en-US" sz="1800" b="1" dirty="0"/>
              <a:t>?</a:t>
            </a:r>
          </a:p>
          <a:p>
            <a:pPr marL="0" indent="0">
              <a:buNone/>
            </a:pPr>
            <a:endParaRPr lang="en-AU" sz="1800" dirty="0"/>
          </a:p>
          <a:p>
            <a:pPr marL="0" indent="0">
              <a:buNone/>
            </a:pPr>
            <a:r>
              <a:rPr lang="en-US" sz="1800" dirty="0"/>
              <a:t>As a criminal penalty, the personal penalty is not covered by </a:t>
            </a:r>
            <a:r>
              <a:rPr lang="en-US" sz="1800" dirty="0" smtClean="0"/>
              <a:t>directors and officers </a:t>
            </a:r>
            <a:r>
              <a:rPr lang="en-US" sz="1800" dirty="0"/>
              <a:t>insurance policy.</a:t>
            </a:r>
          </a:p>
          <a:p>
            <a:pPr marL="0" indent="0">
              <a:buNone/>
            </a:pPr>
            <a:endParaRPr lang="en-US" sz="1800" dirty="0"/>
          </a:p>
          <a:p>
            <a:pPr marL="0" indent="0">
              <a:buNone/>
            </a:pPr>
            <a:r>
              <a:rPr lang="en-US" sz="1800" dirty="0"/>
              <a:t>The company may not be able to indemnify directors and managers in relation to the penalty and/or legal costs.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28</a:t>
            </a:fld>
            <a:endParaRPr lang="en-AU" sz="1400">
              <a:solidFill>
                <a:srgbClr val="1D1D60"/>
              </a:solidFill>
            </a:endParaRPr>
          </a:p>
        </p:txBody>
      </p:sp>
    </p:spTree>
    <p:extLst>
      <p:ext uri="{BB962C8B-B14F-4D97-AF65-F5344CB8AC3E}">
        <p14:creationId xmlns:p14="http://schemas.microsoft.com/office/powerpoint/2010/main" val="2357127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Further Assistance</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4776192"/>
          </a:xfrm>
        </p:spPr>
        <p:txBody>
          <a:bodyPr/>
          <a:lstStyle/>
          <a:p>
            <a:pPr marL="0" lvl="0" indent="0" defTabSz="914400">
              <a:spcBef>
                <a:spcPct val="0"/>
              </a:spcBef>
              <a:buClrTx/>
              <a:buSzTx/>
              <a:buNone/>
            </a:pPr>
            <a:endParaRPr lang="en-AU" sz="1800" dirty="0" smtClean="0">
              <a:solidFill>
                <a:prstClr val="black"/>
              </a:solidFill>
            </a:endParaRPr>
          </a:p>
          <a:p>
            <a:pPr marL="0" lvl="0" indent="0" defTabSz="914400">
              <a:spcBef>
                <a:spcPct val="0"/>
              </a:spcBef>
              <a:buClrTx/>
              <a:buSzTx/>
              <a:buNone/>
            </a:pPr>
            <a:r>
              <a:rPr lang="en-AU" sz="1800" dirty="0" smtClean="0">
                <a:solidFill>
                  <a:prstClr val="black"/>
                </a:solidFill>
              </a:rPr>
              <a:t>MAQOHSC </a:t>
            </a:r>
            <a:r>
              <a:rPr lang="en-AU" sz="1800" dirty="0">
                <a:solidFill>
                  <a:prstClr val="black"/>
                </a:solidFill>
              </a:rPr>
              <a:t>Work Health and Safety Specialists are available to provide further </a:t>
            </a:r>
            <a:r>
              <a:rPr lang="en-AU" sz="1800" dirty="0" smtClean="0">
                <a:solidFill>
                  <a:prstClr val="black"/>
                </a:solidFill>
              </a:rPr>
              <a:t>on-site support </a:t>
            </a:r>
            <a:r>
              <a:rPr lang="en-AU" sz="1800" dirty="0">
                <a:solidFill>
                  <a:prstClr val="black"/>
                </a:solidFill>
              </a:rPr>
              <a:t>and assistance on all Work Health and Safety matters.</a:t>
            </a:r>
          </a:p>
          <a:p>
            <a:pPr marL="0" lvl="0" indent="0" defTabSz="914400">
              <a:spcBef>
                <a:spcPct val="0"/>
              </a:spcBef>
              <a:buClrTx/>
              <a:buSzTx/>
              <a:buNone/>
            </a:pPr>
            <a:endParaRPr lang="en-AU" sz="1800" dirty="0">
              <a:solidFill>
                <a:prstClr val="black"/>
              </a:solidFill>
            </a:endParaRPr>
          </a:p>
          <a:p>
            <a:pPr marL="0" lvl="0" indent="0" defTabSz="914400">
              <a:spcBef>
                <a:spcPct val="0"/>
              </a:spcBef>
              <a:buClrTx/>
              <a:buSzTx/>
              <a:buNone/>
            </a:pPr>
            <a:r>
              <a:rPr lang="en-AU" sz="1800" dirty="0">
                <a:solidFill>
                  <a:prstClr val="black"/>
                </a:solidFill>
              </a:rPr>
              <a:t>MAQOHSC Work Health and Safety Specialists </a:t>
            </a:r>
            <a:r>
              <a:rPr lang="en-AU" sz="1800" dirty="0" smtClean="0">
                <a:solidFill>
                  <a:prstClr val="black"/>
                </a:solidFill>
              </a:rPr>
              <a:t>can be </a:t>
            </a:r>
            <a:r>
              <a:rPr lang="en-AU" sz="1800" dirty="0">
                <a:solidFill>
                  <a:prstClr val="black"/>
                </a:solidFill>
              </a:rPr>
              <a:t>contacted via our </a:t>
            </a:r>
            <a:r>
              <a:rPr lang="en-AU" sz="1800" dirty="0" smtClean="0">
                <a:solidFill>
                  <a:prstClr val="black"/>
                </a:solidFill>
                <a:hlinkClick r:id="rId3"/>
              </a:rPr>
              <a:t>online support request form</a:t>
            </a:r>
            <a:r>
              <a:rPr lang="en-AU" sz="1800" dirty="0" smtClean="0">
                <a:solidFill>
                  <a:prstClr val="black"/>
                </a:solidFill>
              </a:rPr>
              <a:t> available on our website </a:t>
            </a:r>
            <a:r>
              <a:rPr lang="en-AU" sz="1800" dirty="0">
                <a:solidFill>
                  <a:prstClr val="black"/>
                </a:solidFill>
              </a:rPr>
              <a:t>at </a:t>
            </a:r>
            <a:r>
              <a:rPr lang="en-AU" sz="1800" dirty="0">
                <a:solidFill>
                  <a:prstClr val="black"/>
                </a:solidFill>
                <a:hlinkClick r:id="rId4"/>
              </a:rPr>
              <a:t>www.maqohsc.sa.gov.au</a:t>
            </a:r>
            <a:r>
              <a:rPr lang="en-AU" sz="1800" dirty="0">
                <a:solidFill>
                  <a:prstClr val="black"/>
                </a:solidFill>
              </a:rPr>
              <a:t> or email </a:t>
            </a:r>
            <a:r>
              <a:rPr lang="en-AU" sz="1800" dirty="0" smtClean="0">
                <a:solidFill>
                  <a:prstClr val="black"/>
                </a:solidFill>
                <a:hlinkClick r:id="rId5"/>
              </a:rPr>
              <a:t>maqohsc@sa.gov.au</a:t>
            </a:r>
            <a:r>
              <a:rPr lang="en-AU" sz="1800" dirty="0" smtClean="0">
                <a:solidFill>
                  <a:prstClr val="black"/>
                </a:solidFill>
              </a:rPr>
              <a:t>.</a:t>
            </a:r>
            <a:endParaRPr lang="en-AU" sz="1800" dirty="0">
              <a:solidFill>
                <a:prstClr val="black"/>
              </a:solidFill>
            </a:endParaRPr>
          </a:p>
          <a:p>
            <a:pPr marL="0" lvl="0" indent="0" defTabSz="914400">
              <a:spcBef>
                <a:spcPct val="0"/>
              </a:spcBef>
              <a:buClrTx/>
              <a:buSzTx/>
              <a:buNone/>
            </a:pPr>
            <a:endParaRPr lang="en-AU" sz="1800" dirty="0">
              <a:solidFill>
                <a:prstClr val="black"/>
              </a:solidFill>
            </a:endParaRPr>
          </a:p>
          <a:p>
            <a:pPr marL="0" indent="0" hangingPunct="0">
              <a:buNone/>
            </a:pPr>
            <a:r>
              <a:rPr lang="en-US" sz="1800" dirty="0"/>
              <a:t>Work Health and Safety Legislation, Codes of Practice, fact sheets, Health and Safety Representatives (HSR) information and guides can be found at the following websites: </a:t>
            </a:r>
            <a:endParaRPr lang="en-AU" sz="1800" b="1" dirty="0"/>
          </a:p>
          <a:p>
            <a:pPr marL="0" indent="0" hangingPunct="0">
              <a:buNone/>
            </a:pPr>
            <a:r>
              <a:rPr lang="en-US" sz="1800" dirty="0" err="1"/>
              <a:t>SafeWork</a:t>
            </a:r>
            <a:r>
              <a:rPr lang="en-US" sz="1800" dirty="0"/>
              <a:t> SA – </a:t>
            </a:r>
            <a:r>
              <a:rPr lang="en-US" sz="1800" u="sng" dirty="0">
                <a:hlinkClick r:id="rId6"/>
              </a:rPr>
              <a:t>www.safework.sa.gov.au</a:t>
            </a:r>
            <a:r>
              <a:rPr lang="en-US" sz="1800" dirty="0"/>
              <a:t> or call 1300 365 255</a:t>
            </a:r>
            <a:endParaRPr lang="en-AU" sz="1800" dirty="0"/>
          </a:p>
          <a:p>
            <a:pPr marL="0" indent="0" hangingPunct="0">
              <a:buNone/>
            </a:pPr>
            <a:r>
              <a:rPr lang="en-US" sz="1800" dirty="0"/>
              <a:t>Safe Work Australia – </a:t>
            </a:r>
            <a:r>
              <a:rPr lang="en-US" sz="1800" u="sng" dirty="0">
                <a:hlinkClick r:id="rId7"/>
              </a:rPr>
              <a:t>www.safeworkaustralia.gov.au</a:t>
            </a:r>
            <a:r>
              <a:rPr lang="en-US" sz="1800" dirty="0"/>
              <a:t> or </a:t>
            </a:r>
            <a:r>
              <a:rPr lang="en-US" sz="1800" dirty="0" smtClean="0"/>
              <a:t>call   1300 551 </a:t>
            </a:r>
            <a:r>
              <a:rPr lang="en-US" sz="1800" dirty="0"/>
              <a:t>832</a:t>
            </a:r>
            <a:endParaRPr lang="en-AU" sz="1800" dirty="0"/>
          </a:p>
          <a:p>
            <a:pPr marL="0" indent="0">
              <a:buNone/>
            </a:pP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29</a:t>
            </a:fld>
            <a:endParaRPr lang="en-AU" dirty="0"/>
          </a:p>
        </p:txBody>
      </p:sp>
    </p:spTree>
    <p:extLst>
      <p:ext uri="{BB962C8B-B14F-4D97-AF65-F5344CB8AC3E}">
        <p14:creationId xmlns:p14="http://schemas.microsoft.com/office/powerpoint/2010/main" val="301071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a:solidFill>
                  <a:srgbClr val="FF8200"/>
                </a:solidFill>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a:xfrm>
            <a:off x="1835696" y="1412776"/>
            <a:ext cx="6851104" cy="4776192"/>
          </a:xfrm>
        </p:spPr>
        <p:txBody>
          <a:bodyPr/>
          <a:lstStyle/>
          <a:p>
            <a:r>
              <a:rPr lang="en-US" sz="1800" b="1" dirty="0" smtClean="0"/>
              <a:t>IMPORTANT:</a:t>
            </a:r>
            <a:r>
              <a:rPr lang="en-US" sz="1800" dirty="0" smtClean="0"/>
              <a:t> The information in this presentation is of a general nature, and should not be relied upon as individual professional advice. If necessary, legal advice should be obtained from a legal practitioner with expertise in the field of Work Health and Safety law (SA).</a:t>
            </a:r>
          </a:p>
          <a:p>
            <a:r>
              <a:rPr lang="en-US" sz="1800" dirty="0" smtClean="0"/>
              <a:t>Although every effort has been made to ensure that the information in this presentation is complete, current and accurate, the Mining and Quarrying Occupational Health and Safety Committee, any agent, author, contributor or the South Australian Government, does not guarantee that it is so, and the Committee accepts no responsibility for any loss, damage or personal injury that may result from the use of any material which is not complete, current and accurate.</a:t>
            </a:r>
          </a:p>
          <a:p>
            <a:r>
              <a:rPr lang="en-AU" sz="1800" dirty="0" smtClean="0"/>
              <a:t>Users should always verify historical material by making and relying upon their own separate inquiries prior to making any important decisions or taking any action on the basis of this information.</a:t>
            </a:r>
            <a:endParaRPr lang="en-AU" sz="1800" dirty="0"/>
          </a:p>
        </p:txBody>
      </p:sp>
      <p:sp>
        <p:nvSpPr>
          <p:cNvPr id="4" name="Slide Number Placeholder 3"/>
          <p:cNvSpPr>
            <a:spLocks noGrp="1"/>
          </p:cNvSpPr>
          <p:nvPr>
            <p:ph type="sldNum" sz="quarter" idx="10"/>
          </p:nvPr>
        </p:nvSpPr>
        <p:spPr/>
        <p:txBody>
          <a:bodyPr/>
          <a:lstStyle/>
          <a:p>
            <a:fld id="{5B1B3FAE-BC05-4C54-B68F-0E1A88C46634}" type="slidenum">
              <a:rPr lang="en-AU" smtClean="0"/>
              <a:pPr/>
              <a:t>3</a:t>
            </a:fld>
            <a:endParaRPr lang="en-AU" dirty="0"/>
          </a:p>
        </p:txBody>
      </p:sp>
    </p:spTree>
    <p:extLst>
      <p:ext uri="{BB962C8B-B14F-4D97-AF65-F5344CB8AC3E}">
        <p14:creationId xmlns:p14="http://schemas.microsoft.com/office/powerpoint/2010/main" val="180252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kern="1200" dirty="0" smtClean="0">
                <a:solidFill>
                  <a:srgbClr val="FF8200"/>
                </a:solidFill>
                <a:latin typeface="Arial" panose="020B0604020202020204" pitchFamily="34" charset="0"/>
                <a:cs typeface="Arial" panose="020B0604020202020204" pitchFamily="34" charset="0"/>
              </a:rPr>
              <a:t>Creative Commons</a:t>
            </a:r>
            <a:endParaRPr lang="en-AU"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35696" y="1412776"/>
            <a:ext cx="6851104" cy="1440160"/>
          </a:xfrm>
        </p:spPr>
        <p:txBody>
          <a:bodyPr/>
          <a:lstStyle/>
          <a:p>
            <a:endParaRPr lang="en-AU" sz="1800" dirty="0" smtClean="0"/>
          </a:p>
          <a:p>
            <a:endParaRPr lang="en-AU" sz="1800" dirty="0"/>
          </a:p>
          <a:p>
            <a:endParaRPr lang="en-AU" sz="1800" dirty="0" smtClean="0"/>
          </a:p>
          <a:p>
            <a:pPr marL="0" indent="0">
              <a:buNone/>
            </a:pPr>
            <a:r>
              <a:rPr lang="en-AU" sz="1800" dirty="0" smtClean="0"/>
              <a:t>This </a:t>
            </a:r>
            <a:r>
              <a:rPr lang="en-AU" sz="1800" dirty="0"/>
              <a:t>creative commons licence allows you to copy, communicate </a:t>
            </a:r>
            <a:r>
              <a:rPr lang="en-AU" sz="1800" dirty="0" smtClean="0"/>
              <a:t>and or </a:t>
            </a:r>
            <a:r>
              <a:rPr lang="en-AU" sz="1800" dirty="0"/>
              <a:t>adapt </a:t>
            </a:r>
            <a:r>
              <a:rPr lang="en-AU" sz="1800" dirty="0" smtClean="0"/>
              <a:t>our </a:t>
            </a:r>
            <a:r>
              <a:rPr lang="en-AU" sz="1800" dirty="0"/>
              <a:t>work for non-commercial </a:t>
            </a:r>
            <a:r>
              <a:rPr lang="en-AU" sz="1800" dirty="0" smtClean="0"/>
              <a:t>purposes only, </a:t>
            </a:r>
            <a:r>
              <a:rPr lang="en-AU" sz="1800" dirty="0"/>
              <a:t>as long as you attribute the work to Mining and Quarrying Occupational Health and Safety Committee and abide by all the other licence terms </a:t>
            </a:r>
            <a:r>
              <a:rPr lang="en-AU" sz="1800" dirty="0" smtClean="0"/>
              <a:t>therein.</a:t>
            </a:r>
          </a:p>
          <a:p>
            <a:pPr marL="0" indent="0">
              <a:buNone/>
            </a:pPr>
            <a:endParaRPr lang="en-AU" sz="1800" dirty="0" smtClean="0"/>
          </a:p>
          <a:p>
            <a:pPr marL="0" indent="0">
              <a:buNone/>
            </a:pPr>
            <a:endParaRPr lang="en-AU" sz="1800" dirty="0"/>
          </a:p>
          <a:p>
            <a:pPr marL="0" indent="0" algn="r">
              <a:buNone/>
            </a:pPr>
            <a:endParaRPr lang="en-AU" sz="1800" dirty="0" smtClean="0"/>
          </a:p>
        </p:txBody>
      </p:sp>
      <p:sp>
        <p:nvSpPr>
          <p:cNvPr id="4" name="Slide Number Placeholder 3"/>
          <p:cNvSpPr>
            <a:spLocks noGrp="1"/>
          </p:cNvSpPr>
          <p:nvPr>
            <p:ph type="sldNum" sz="quarter" idx="10"/>
          </p:nvPr>
        </p:nvSpPr>
        <p:spPr/>
        <p:txBody>
          <a:bodyPr/>
          <a:lstStyle/>
          <a:p>
            <a:fld id="{5B1B3FAE-BC05-4C54-B68F-0E1A88C46634}" type="slidenum">
              <a:rPr lang="en-AU" smtClean="0"/>
              <a:pPr/>
              <a:t>4</a:t>
            </a:fld>
            <a:endParaRPr lang="en-A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628800"/>
            <a:ext cx="6135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41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p:txBody>
          <a:bodyPr/>
          <a:lstStyle/>
          <a:p>
            <a:pPr marL="0" indent="0">
              <a:buNone/>
            </a:pPr>
            <a:r>
              <a:rPr lang="en-US" sz="1800" dirty="0"/>
              <a:t>This presentation provides an overview of the obligations of an </a:t>
            </a:r>
            <a:r>
              <a:rPr lang="en-US" sz="1800" dirty="0" smtClean="0"/>
              <a:t>officer and person conducing a business or undertaking (PCBU) under </a:t>
            </a:r>
            <a:r>
              <a:rPr lang="en-US" sz="1800" dirty="0"/>
              <a:t>the </a:t>
            </a:r>
            <a:r>
              <a:rPr lang="en-US" sz="1800" i="1" dirty="0" smtClean="0"/>
              <a:t>Work </a:t>
            </a:r>
            <a:r>
              <a:rPr lang="en-US" sz="1800" i="1" dirty="0"/>
              <a:t>Health and Safety Act </a:t>
            </a:r>
            <a:r>
              <a:rPr lang="en-US" sz="1800" i="1" dirty="0" smtClean="0"/>
              <a:t>2012</a:t>
            </a:r>
            <a:r>
              <a:rPr lang="en-US" sz="1800" dirty="0" smtClean="0"/>
              <a:t> (SA). </a:t>
            </a:r>
            <a:endParaRPr lang="en-US" sz="1800" dirty="0"/>
          </a:p>
          <a:p>
            <a:pPr marL="0" indent="0">
              <a:buNone/>
            </a:pPr>
            <a:endParaRPr lang="en-US" sz="1800" dirty="0"/>
          </a:p>
          <a:p>
            <a:pPr marL="0" indent="0">
              <a:buNone/>
            </a:pPr>
            <a:r>
              <a:rPr lang="en-US" sz="1800" dirty="0"/>
              <a:t>It is designed to help you understand your Health and Safety obligations in the workplace</a:t>
            </a:r>
            <a:r>
              <a:rPr lang="en-US" sz="1800" dirty="0" smtClean="0"/>
              <a:t>.</a:t>
            </a:r>
          </a:p>
          <a:p>
            <a:pPr marL="0" indent="0">
              <a:buNone/>
            </a:pPr>
            <a:endParaRPr lang="en-US" sz="1600" dirty="0"/>
          </a:p>
          <a:p>
            <a:pPr marL="0" indent="0">
              <a:buNone/>
            </a:pPr>
            <a:endParaRPr lang="en-US" sz="1600"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5</a:t>
            </a:fld>
            <a:endParaRPr lang="en-AU" sz="1400" dirty="0">
              <a:solidFill>
                <a:srgbClr val="1D1D60"/>
              </a:solidFill>
            </a:endParaRPr>
          </a:p>
        </p:txBody>
      </p:sp>
    </p:spTree>
    <p:extLst>
      <p:ext uri="{BB962C8B-B14F-4D97-AF65-F5344CB8AC3E}">
        <p14:creationId xmlns:p14="http://schemas.microsoft.com/office/powerpoint/2010/main" val="1269409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kern="1200" dirty="0" smtClean="0">
                <a:solidFill>
                  <a:srgbClr val="FF8200"/>
                </a:solidFill>
                <a:latin typeface="Arial" panose="020B0604020202020204" pitchFamily="34" charset="0"/>
                <a:cs typeface="Arial" panose="020B0604020202020204" pitchFamily="34" charset="0"/>
              </a:rPr>
              <a:t>Work Health and Safety Act </a:t>
            </a:r>
            <a:r>
              <a:rPr lang="en-US" i="1" kern="1200" dirty="0">
                <a:solidFill>
                  <a:srgbClr val="FF8200"/>
                </a:solidFill>
                <a:latin typeface="Arial" panose="020B0604020202020204" pitchFamily="34" charset="0"/>
                <a:cs typeface="Arial" panose="020B0604020202020204" pitchFamily="34" charset="0"/>
              </a:rPr>
              <a:t>2012 </a:t>
            </a:r>
            <a:r>
              <a:rPr lang="en-US" kern="1200" dirty="0" smtClean="0">
                <a:solidFill>
                  <a:srgbClr val="FF8200"/>
                </a:solidFill>
                <a:latin typeface="Arial" panose="020B0604020202020204" pitchFamily="34" charset="0"/>
                <a:cs typeface="Arial" panose="020B0604020202020204" pitchFamily="34" charset="0"/>
              </a:rPr>
              <a:t>(SA) Outline</a:t>
            </a:r>
            <a:endParaRPr lang="en-US" kern="1200" dirty="0">
              <a:solidFill>
                <a:srgbClr val="FF82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lvl="0" indent="0" eaLnBrk="0" hangingPunct="0">
              <a:spcBef>
                <a:spcPct val="20000"/>
              </a:spcBef>
              <a:buClr>
                <a:srgbClr val="FF0000"/>
              </a:buClr>
              <a:buNone/>
            </a:pPr>
            <a:r>
              <a:rPr lang="en-US" sz="1600" dirty="0"/>
              <a:t>The </a:t>
            </a:r>
            <a:r>
              <a:rPr lang="en-US" sz="1600" i="1" dirty="0"/>
              <a:t>Work Health and Safety Act 2012 </a:t>
            </a:r>
            <a:r>
              <a:rPr lang="en-US" sz="1600" dirty="0" smtClean="0"/>
              <a:t>(SA) (the </a:t>
            </a:r>
            <a:r>
              <a:rPr lang="en-US" sz="1600" dirty="0"/>
              <a:t>Act) has been developed under the Inter-Governmental Agreement (IGA) for Regulatory and Operational Reform in Occupational Health and Safety to underpin the </a:t>
            </a:r>
            <a:r>
              <a:rPr lang="en-US" sz="1600" dirty="0" err="1" smtClean="0"/>
              <a:t>harmonised</a:t>
            </a:r>
            <a:r>
              <a:rPr lang="en-US" sz="1600" dirty="0" smtClean="0"/>
              <a:t> </a:t>
            </a:r>
            <a:r>
              <a:rPr lang="en-US" sz="1600" dirty="0"/>
              <a:t>W</a:t>
            </a:r>
            <a:r>
              <a:rPr lang="en-US" sz="1600" dirty="0" smtClean="0"/>
              <a:t>ork </a:t>
            </a:r>
            <a:r>
              <a:rPr lang="en-US" sz="1600" dirty="0"/>
              <a:t>H</a:t>
            </a:r>
            <a:r>
              <a:rPr lang="en-US" sz="1600" dirty="0" smtClean="0"/>
              <a:t>ealth </a:t>
            </a:r>
            <a:r>
              <a:rPr lang="en-US" sz="1600" dirty="0"/>
              <a:t>and S</a:t>
            </a:r>
            <a:r>
              <a:rPr lang="en-US" sz="1600" dirty="0" smtClean="0"/>
              <a:t>afety </a:t>
            </a:r>
            <a:r>
              <a:rPr lang="en-US" sz="1600" dirty="0"/>
              <a:t>F</a:t>
            </a:r>
            <a:r>
              <a:rPr lang="en-US" sz="1600" dirty="0" smtClean="0"/>
              <a:t>ramework </a:t>
            </a:r>
            <a:r>
              <a:rPr lang="en-US" sz="1600" dirty="0"/>
              <a:t>in Australia.</a:t>
            </a:r>
          </a:p>
          <a:p>
            <a:pPr marL="0" lvl="0" indent="0" eaLnBrk="0" hangingPunct="0">
              <a:spcBef>
                <a:spcPct val="20000"/>
              </a:spcBef>
              <a:buClr>
                <a:srgbClr val="FF0000"/>
              </a:buClr>
              <a:buNone/>
            </a:pPr>
            <a:endParaRPr lang="en-US" sz="1600" dirty="0"/>
          </a:p>
          <a:p>
            <a:pPr marL="0" lvl="0" indent="0" eaLnBrk="0" hangingPunct="0">
              <a:spcBef>
                <a:spcPct val="20000"/>
              </a:spcBef>
              <a:buClr>
                <a:srgbClr val="FF0000"/>
              </a:buClr>
              <a:buNone/>
            </a:pPr>
            <a:r>
              <a:rPr lang="en-US" sz="1600" dirty="0"/>
              <a:t>The </a:t>
            </a:r>
            <a:r>
              <a:rPr lang="en-US" sz="1600" dirty="0" err="1"/>
              <a:t>harmonisation</a:t>
            </a:r>
            <a:r>
              <a:rPr lang="en-US" sz="1600" dirty="0"/>
              <a:t> of </a:t>
            </a:r>
            <a:r>
              <a:rPr lang="en-US" sz="1600" dirty="0" smtClean="0"/>
              <a:t>Work </a:t>
            </a:r>
            <a:r>
              <a:rPr lang="en-US" sz="1600" dirty="0"/>
              <a:t>H</a:t>
            </a:r>
            <a:r>
              <a:rPr lang="en-US" sz="1600" dirty="0" smtClean="0"/>
              <a:t>ealth </a:t>
            </a:r>
            <a:r>
              <a:rPr lang="en-US" sz="1600" dirty="0"/>
              <a:t>and </a:t>
            </a:r>
            <a:r>
              <a:rPr lang="en-US" sz="1600" dirty="0" smtClean="0"/>
              <a:t>Safety </a:t>
            </a:r>
            <a:r>
              <a:rPr lang="en-US" sz="1600" dirty="0"/>
              <a:t>laws is part of the Council of Australian Governments’ National Reform Agenda aiming to reduce regulatory burdens and create a seamless national economy.</a:t>
            </a:r>
          </a:p>
          <a:p>
            <a:pPr marL="0" lvl="0" indent="0" eaLnBrk="0" hangingPunct="0">
              <a:spcBef>
                <a:spcPct val="20000"/>
              </a:spcBef>
              <a:buClr>
                <a:srgbClr val="FF0000"/>
              </a:buClr>
              <a:buNone/>
            </a:pPr>
            <a:endParaRPr lang="en-US" sz="1600" dirty="0"/>
          </a:p>
          <a:p>
            <a:pPr marL="0" lvl="0" indent="0" eaLnBrk="0" hangingPunct="0">
              <a:spcBef>
                <a:spcPct val="20000"/>
              </a:spcBef>
              <a:buClr>
                <a:srgbClr val="FF0000"/>
              </a:buClr>
              <a:buNone/>
            </a:pPr>
            <a:r>
              <a:rPr lang="en-US" sz="1600" dirty="0"/>
              <a:t>The objects of </a:t>
            </a:r>
            <a:r>
              <a:rPr lang="en-US" sz="1600" dirty="0" err="1"/>
              <a:t>harmonising</a:t>
            </a:r>
            <a:r>
              <a:rPr lang="en-US" sz="1600" dirty="0"/>
              <a:t> </a:t>
            </a:r>
            <a:r>
              <a:rPr lang="en-US" sz="1600" dirty="0" smtClean="0"/>
              <a:t>Work </a:t>
            </a:r>
            <a:r>
              <a:rPr lang="en-US" sz="1600" dirty="0"/>
              <a:t>H</a:t>
            </a:r>
            <a:r>
              <a:rPr lang="en-US" sz="1600" dirty="0" smtClean="0"/>
              <a:t>ealth and Safety </a:t>
            </a:r>
            <a:r>
              <a:rPr lang="en-US" sz="1600" dirty="0"/>
              <a:t>laws through a model framework are:</a:t>
            </a:r>
          </a:p>
          <a:p>
            <a:r>
              <a:rPr lang="en-US" sz="1600" dirty="0"/>
              <a:t>to protect the health and safety of workers</a:t>
            </a:r>
          </a:p>
          <a:p>
            <a:r>
              <a:rPr lang="en-US" sz="1600" dirty="0"/>
              <a:t>to improve safety outcomes in workplaces</a:t>
            </a:r>
          </a:p>
          <a:p>
            <a:r>
              <a:rPr lang="en-US" sz="1600" dirty="0"/>
              <a:t>to reduce compliance costs for </a:t>
            </a:r>
            <a:r>
              <a:rPr lang="en-US" sz="1600" dirty="0" smtClean="0"/>
              <a:t>business</a:t>
            </a:r>
            <a:endParaRPr lang="en-US" sz="1600" dirty="0"/>
          </a:p>
          <a:p>
            <a:r>
              <a:rPr lang="en-US" sz="1600" dirty="0"/>
              <a:t>to improve efficiency for regulator agencies.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6</a:t>
            </a:fld>
            <a:endParaRPr lang="en-AU" sz="1400">
              <a:solidFill>
                <a:srgbClr val="1D1D60"/>
              </a:solidFill>
            </a:endParaRPr>
          </a:p>
        </p:txBody>
      </p:sp>
    </p:spTree>
    <p:extLst>
      <p:ext uri="{BB962C8B-B14F-4D97-AF65-F5344CB8AC3E}">
        <p14:creationId xmlns:p14="http://schemas.microsoft.com/office/powerpoint/2010/main" val="2259408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kern="1200" dirty="0">
                <a:solidFill>
                  <a:srgbClr val="FF8200"/>
                </a:solidFill>
                <a:latin typeface="Arial" panose="020B0604020202020204" pitchFamily="34" charset="0"/>
                <a:cs typeface="Arial" panose="020B0604020202020204" pitchFamily="34" charset="0"/>
              </a:rPr>
              <a:t>Work Health and Safety Act 2012 </a:t>
            </a:r>
            <a:r>
              <a:rPr lang="en-US" kern="1200" dirty="0">
                <a:solidFill>
                  <a:srgbClr val="FF8200"/>
                </a:solidFill>
                <a:latin typeface="Arial" panose="020B0604020202020204" pitchFamily="34" charset="0"/>
                <a:cs typeface="Arial" panose="020B0604020202020204" pitchFamily="34" charset="0"/>
              </a:rPr>
              <a:t>(SA) Outline continued</a:t>
            </a:r>
          </a:p>
        </p:txBody>
      </p:sp>
      <p:sp>
        <p:nvSpPr>
          <p:cNvPr id="3" name="Content Placeholder 2"/>
          <p:cNvSpPr>
            <a:spLocks noGrp="1"/>
          </p:cNvSpPr>
          <p:nvPr>
            <p:ph idx="1"/>
          </p:nvPr>
        </p:nvSpPr>
        <p:spPr/>
        <p:txBody>
          <a:bodyPr/>
          <a:lstStyle/>
          <a:p>
            <a:pPr marL="0" lvl="0" indent="0" eaLnBrk="0" hangingPunct="0">
              <a:spcBef>
                <a:spcPct val="20000"/>
              </a:spcBef>
              <a:buClr>
                <a:srgbClr val="FF0000"/>
              </a:buClr>
              <a:buNone/>
            </a:pPr>
            <a:r>
              <a:rPr lang="en-US" sz="1600" dirty="0"/>
              <a:t>The Act includes the following key elements:</a:t>
            </a:r>
          </a:p>
          <a:p>
            <a:pPr lvl="0"/>
            <a:r>
              <a:rPr lang="en-US" sz="1600" dirty="0"/>
              <a:t>a primary duty of care requiring </a:t>
            </a:r>
            <a:r>
              <a:rPr lang="en-US" sz="1600" dirty="0" smtClean="0"/>
              <a:t>PCBUs </a:t>
            </a:r>
            <a:r>
              <a:rPr lang="en-US" sz="1600" dirty="0"/>
              <a:t>to, so far as is reasonably practicable, ensure the health and safety of workers and others who may be affected by the carrying out of work</a:t>
            </a:r>
          </a:p>
          <a:p>
            <a:pPr lvl="0"/>
            <a:r>
              <a:rPr lang="en-US" sz="1600" dirty="0"/>
              <a:t>duties of care for persons who influence the way work is carried out, as well as the integrity of products used for work</a:t>
            </a:r>
          </a:p>
          <a:p>
            <a:pPr lvl="0"/>
            <a:r>
              <a:rPr lang="en-US" sz="1600" dirty="0"/>
              <a:t>a requirement that ‘officers’ exercise ‘due diligence’ to ensure compliance </a:t>
            </a:r>
          </a:p>
          <a:p>
            <a:pPr lvl="0"/>
            <a:r>
              <a:rPr lang="en-US" sz="1600" dirty="0"/>
              <a:t>reporting requirements for ‘notifiable incidents’ such as the serious illness, injury or death of persons and dangerous incidents arising out of the conduct of a business or undertaking</a:t>
            </a:r>
          </a:p>
          <a:p>
            <a:pPr lvl="0"/>
            <a:r>
              <a:rPr lang="en-US" sz="1600" dirty="0"/>
              <a:t>a framework to establish a general scheme for </a:t>
            </a:r>
            <a:r>
              <a:rPr lang="en-US" sz="1600" dirty="0" err="1" smtClean="0"/>
              <a:t>authorisations</a:t>
            </a:r>
            <a:r>
              <a:rPr lang="en-US" sz="1600" dirty="0" smtClean="0"/>
              <a:t>, </a:t>
            </a:r>
            <a:r>
              <a:rPr lang="en-US" sz="1600" dirty="0"/>
              <a:t>such as </a:t>
            </a:r>
            <a:r>
              <a:rPr lang="en-US" sz="1600" dirty="0" err="1"/>
              <a:t>licences</a:t>
            </a:r>
            <a:r>
              <a:rPr lang="en-US" sz="1600" dirty="0"/>
              <a:t>, permits and registrations (e.g. for persons engaged in high risk work or users of certain plant or substances)</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7</a:t>
            </a:fld>
            <a:endParaRPr lang="en-AU" sz="1400">
              <a:solidFill>
                <a:srgbClr val="1D1D60"/>
              </a:solidFill>
            </a:endParaRPr>
          </a:p>
        </p:txBody>
      </p:sp>
    </p:spTree>
    <p:extLst>
      <p:ext uri="{BB962C8B-B14F-4D97-AF65-F5344CB8AC3E}">
        <p14:creationId xmlns:p14="http://schemas.microsoft.com/office/powerpoint/2010/main" val="791844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kern="1200" dirty="0">
                <a:solidFill>
                  <a:srgbClr val="FF8200"/>
                </a:solidFill>
                <a:latin typeface="Arial" panose="020B0604020202020204" pitchFamily="34" charset="0"/>
                <a:cs typeface="Arial" panose="020B0604020202020204" pitchFamily="34" charset="0"/>
              </a:rPr>
              <a:t>Work Health and Safety Act 2012 </a:t>
            </a:r>
            <a:r>
              <a:rPr lang="en-US" kern="1200" dirty="0">
                <a:solidFill>
                  <a:srgbClr val="FF8200"/>
                </a:solidFill>
                <a:latin typeface="Arial" panose="020B0604020202020204" pitchFamily="34" charset="0"/>
                <a:cs typeface="Arial" panose="020B0604020202020204" pitchFamily="34" charset="0"/>
              </a:rPr>
              <a:t>(SA) Outline continued</a:t>
            </a:r>
          </a:p>
        </p:txBody>
      </p:sp>
      <p:sp>
        <p:nvSpPr>
          <p:cNvPr id="3" name="Content Placeholder 2"/>
          <p:cNvSpPr>
            <a:spLocks noGrp="1"/>
          </p:cNvSpPr>
          <p:nvPr>
            <p:ph idx="1"/>
          </p:nvPr>
        </p:nvSpPr>
        <p:spPr/>
        <p:txBody>
          <a:bodyPr/>
          <a:lstStyle/>
          <a:p>
            <a:r>
              <a:rPr lang="en-US" sz="1600" dirty="0"/>
              <a:t>provision for consultation on w</a:t>
            </a:r>
            <a:r>
              <a:rPr lang="en-US" sz="1600" dirty="0" smtClean="0"/>
              <a:t>ork </a:t>
            </a:r>
            <a:r>
              <a:rPr lang="en-US" sz="1600" dirty="0"/>
              <a:t>h</a:t>
            </a:r>
            <a:r>
              <a:rPr lang="en-US" sz="1600" dirty="0" smtClean="0"/>
              <a:t>ealth and safety </a:t>
            </a:r>
            <a:r>
              <a:rPr lang="en-US" sz="1600" dirty="0"/>
              <a:t>matters, participation and representation provisions</a:t>
            </a:r>
          </a:p>
          <a:p>
            <a:r>
              <a:rPr lang="en-US" sz="1600" dirty="0"/>
              <a:t>provision for the resolution of </a:t>
            </a:r>
            <a:r>
              <a:rPr lang="en-US" sz="1600" dirty="0" smtClean="0"/>
              <a:t>work </a:t>
            </a:r>
            <a:r>
              <a:rPr lang="en-US" sz="1600" dirty="0"/>
              <a:t>h</a:t>
            </a:r>
            <a:r>
              <a:rPr lang="en-US" sz="1600" dirty="0" smtClean="0"/>
              <a:t>ealth </a:t>
            </a:r>
            <a:r>
              <a:rPr lang="en-US" sz="1600" dirty="0"/>
              <a:t>and </a:t>
            </a:r>
            <a:r>
              <a:rPr lang="en-US" sz="1600" dirty="0" smtClean="0"/>
              <a:t>safety </a:t>
            </a:r>
            <a:r>
              <a:rPr lang="en-US" sz="1600" dirty="0"/>
              <a:t>issues</a:t>
            </a:r>
          </a:p>
          <a:p>
            <a:r>
              <a:rPr lang="en-US" sz="1600" dirty="0"/>
              <a:t>protection against discrimination for those who exercise or perform or seek to exercise or perform powers, functions or rights under the Act</a:t>
            </a:r>
          </a:p>
          <a:p>
            <a:r>
              <a:rPr lang="en-US" sz="1600" dirty="0"/>
              <a:t>an entry permit scheme that allows </a:t>
            </a:r>
            <a:r>
              <a:rPr lang="en-US" sz="1600" dirty="0" err="1"/>
              <a:t>authorised</a:t>
            </a:r>
            <a:r>
              <a:rPr lang="en-US" sz="1600" dirty="0"/>
              <a:t> permit holders to: inquire into suspected contraventions of w</a:t>
            </a:r>
            <a:r>
              <a:rPr lang="en-US" sz="1600" dirty="0" smtClean="0"/>
              <a:t>ork </a:t>
            </a:r>
            <a:r>
              <a:rPr lang="en-US" sz="1600" dirty="0"/>
              <a:t>health and safety laws affecting workers who are members, or eligible to be members of the relevant union and whose interests the union is entitled to represent, and consult and advise such workers about work health and safety </a:t>
            </a:r>
            <a:r>
              <a:rPr lang="en-US" sz="1600" dirty="0" smtClean="0"/>
              <a:t>matters.</a:t>
            </a:r>
            <a:endParaRPr lang="en-US" sz="1600" dirty="0"/>
          </a:p>
          <a:p>
            <a:r>
              <a:rPr lang="en-US" sz="1600" dirty="0"/>
              <a:t>provision for enforcement and compliance including a compliance role for work health and safety </a:t>
            </a:r>
            <a:r>
              <a:rPr lang="en-US" sz="1600" dirty="0" smtClean="0"/>
              <a:t>inspectors</a:t>
            </a:r>
            <a:endParaRPr lang="en-US" sz="1600" dirty="0"/>
          </a:p>
          <a:p>
            <a:r>
              <a:rPr lang="en-US" sz="1600" dirty="0"/>
              <a:t>regulation-making powers and administrative processes including mechanisms for improving cross-jurisdictional cooperation.</a:t>
            </a:r>
          </a:p>
          <a:p>
            <a:endParaRPr lang="en-US" dirty="0"/>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8</a:t>
            </a:fld>
            <a:endParaRPr lang="en-AU" sz="1400">
              <a:solidFill>
                <a:srgbClr val="1D1D60"/>
              </a:solidFill>
            </a:endParaRPr>
          </a:p>
        </p:txBody>
      </p:sp>
    </p:spTree>
    <p:extLst>
      <p:ext uri="{BB962C8B-B14F-4D97-AF65-F5344CB8AC3E}">
        <p14:creationId xmlns:p14="http://schemas.microsoft.com/office/powerpoint/2010/main" val="3796772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solidFill>
                  <a:srgbClr val="FF8200"/>
                </a:solidFill>
                <a:latin typeface="Arial" panose="020B0604020202020204" pitchFamily="34" charset="0"/>
                <a:cs typeface="Arial" panose="020B0604020202020204" pitchFamily="34" charset="0"/>
              </a:rPr>
              <a:t>Key Changes</a:t>
            </a:r>
          </a:p>
        </p:txBody>
      </p:sp>
      <p:sp>
        <p:nvSpPr>
          <p:cNvPr id="4" name="Slide Number Placeholder 3"/>
          <p:cNvSpPr>
            <a:spLocks noGrp="1"/>
          </p:cNvSpPr>
          <p:nvPr>
            <p:ph type="sldNum" sz="quarter" idx="10"/>
          </p:nvPr>
        </p:nvSpPr>
        <p:spPr/>
        <p:txBody>
          <a:bodyPr/>
          <a:lstStyle/>
          <a:p>
            <a:pPr>
              <a:defRPr/>
            </a:pPr>
            <a:fld id="{65DB8DF4-6AFD-4037-92D2-C390D3177DD7}" type="slidenum">
              <a:rPr lang="en-AU" smtClean="0"/>
              <a:pPr>
                <a:defRPr/>
              </a:pPr>
              <a:t>9</a:t>
            </a:fld>
            <a:endParaRPr lang="en-AU" sz="1400">
              <a:solidFill>
                <a:srgbClr val="1D1D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3" y="1772815"/>
            <a:ext cx="5291137"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026050"/>
      </p:ext>
    </p:extLst>
  </p:cSld>
  <p:clrMapOvr>
    <a:masterClrMapping/>
  </p:clrMapOvr>
  <p:timing>
    <p:tnLst>
      <p:par>
        <p:cTn id="1" dur="indefinite" restart="never" nodeType="tmRoot"/>
      </p:par>
    </p:tnLst>
  </p:timing>
</p:sld>
</file>

<file path=ppt/theme/theme1.xml><?xml version="1.0" encoding="utf-8"?>
<a:theme xmlns:a="http://schemas.openxmlformats.org/drawingml/2006/main" name="MQ PowerPoint Template Aug2014">
  <a:themeElements>
    <a:clrScheme name="MQ">
      <a:dk1>
        <a:sysClr val="windowText" lastClr="000000"/>
      </a:dk1>
      <a:lt1>
        <a:srgbClr val="FFFFFF"/>
      </a:lt1>
      <a:dk2>
        <a:srgbClr val="000000"/>
      </a:dk2>
      <a:lt2>
        <a:srgbClr val="F2F2F2"/>
      </a:lt2>
      <a:accent1>
        <a:srgbClr val="FF8200"/>
      </a:accent1>
      <a:accent2>
        <a:srgbClr val="FF9900"/>
      </a:accent2>
      <a:accent3>
        <a:srgbClr val="92D050"/>
      </a:accent3>
      <a:accent4>
        <a:srgbClr val="FFC000"/>
      </a:accent4>
      <a:accent5>
        <a:srgbClr val="FF0000"/>
      </a:accent5>
      <a:accent6>
        <a:srgbClr val="00B0F0"/>
      </a:accent6>
      <a:hlink>
        <a:srgbClr val="FF8200"/>
      </a:hlink>
      <a:folHlink>
        <a:srgbClr val="FF9900"/>
      </a:folHlink>
    </a:clrScheme>
    <a:fontScheme name="0510-MAQOHSC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B8516"/>
        </a:solidFill>
        <a:ln w="12700"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Arial" charset="0"/>
          </a:defRPr>
        </a:defPPr>
      </a:lstStyle>
    </a:lnDef>
  </a:objectDefaults>
  <a:extraClrSchemeLst>
    <a:extraClrScheme>
      <a:clrScheme name="0510-MAQOHSC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510-MAQOHSC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510-MAQOHSC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510-MAQOHSC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510-MAQOHSC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510-MAQOHSC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510-MAQOHSC PPT TEMPLATE 8">
        <a:dk1>
          <a:srgbClr val="000000"/>
        </a:dk1>
        <a:lt1>
          <a:srgbClr val="FFFFFF"/>
        </a:lt1>
        <a:dk2>
          <a:srgbClr val="2A2B7F"/>
        </a:dk2>
        <a:lt2>
          <a:srgbClr val="DDDDDD"/>
        </a:lt2>
        <a:accent1>
          <a:srgbClr val="FF0000"/>
        </a:accent1>
        <a:accent2>
          <a:srgbClr val="FFB30D"/>
        </a:accent2>
        <a:accent3>
          <a:srgbClr val="FFFFFF"/>
        </a:accent3>
        <a:accent4>
          <a:srgbClr val="000000"/>
        </a:accent4>
        <a:accent5>
          <a:srgbClr val="FFAAAA"/>
        </a:accent5>
        <a:accent6>
          <a:srgbClr val="E7A20B"/>
        </a:accent6>
        <a:hlink>
          <a:srgbClr val="EDE4B0"/>
        </a:hlink>
        <a:folHlink>
          <a:srgbClr val="CEC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5706FEFD-EF6A-44B0-997C-BB362B679E99}" vid="{B85E1F05-F16D-4821-85B6-5A926B88AA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MQ PowerPoint Template Aug2014</Template>
  <TotalTime>1110</TotalTime>
  <Pages>1</Pages>
  <Words>3510</Words>
  <Application>Microsoft Office PowerPoint</Application>
  <PresentationFormat>On-screen Show (4:3)</PresentationFormat>
  <Paragraphs>290</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MQ PowerPoint Template Aug2014</vt:lpstr>
      <vt:lpstr>PowerPoint Presentation</vt:lpstr>
      <vt:lpstr>           The Mining and Quarrying Occupational Health and Safety Committee</vt:lpstr>
      <vt:lpstr>Disclaimer</vt:lpstr>
      <vt:lpstr>Creative Commons</vt:lpstr>
      <vt:lpstr>Introduction</vt:lpstr>
      <vt:lpstr>Work Health and Safety Act 2012 (SA) Outline</vt:lpstr>
      <vt:lpstr>Work Health and Safety Act 2012 (SA) Outline continued</vt:lpstr>
      <vt:lpstr>Work Health and Safety Act 2012 (SA) Outline continued</vt:lpstr>
      <vt:lpstr>Key Changes</vt:lpstr>
      <vt:lpstr>Key Elements of Work Health and Safety Act 2012 (SA) </vt:lpstr>
      <vt:lpstr>The PCBU</vt:lpstr>
      <vt:lpstr>Obligations of a PCBU</vt:lpstr>
      <vt:lpstr>Obligations of a PCBU - Consultation</vt:lpstr>
      <vt:lpstr>Determining an Officer</vt:lpstr>
      <vt:lpstr>What is meant by ‘Participate in Making Decisions’?</vt:lpstr>
      <vt:lpstr>What must an Officer do?</vt:lpstr>
      <vt:lpstr>Examples of duties or obligations</vt:lpstr>
      <vt:lpstr>What is meant by ‘Reasonable Steps’</vt:lpstr>
      <vt:lpstr>What is ‘Due Diligence’?</vt:lpstr>
      <vt:lpstr>Demonstrating Due Diligence</vt:lpstr>
      <vt:lpstr>Demonstrating Due Diligence</vt:lpstr>
      <vt:lpstr>Demonstrating Due Diligence</vt:lpstr>
      <vt:lpstr>Demonstrating Due Diligence</vt:lpstr>
      <vt:lpstr>Demonstrating Due Diligence</vt:lpstr>
      <vt:lpstr>Penalties</vt:lpstr>
      <vt:lpstr>Penalties</vt:lpstr>
      <vt:lpstr>Penalties</vt:lpstr>
      <vt:lpstr>Personal Liability</vt:lpstr>
      <vt:lpstr>Further Assistance</vt:lpstr>
    </vt:vector>
  </TitlesOfParts>
  <Company>SA Government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Health &amp; Safety (WHS) Obligations and Due Diligence</dc:title>
  <dc:subject>Powerpoint TEMPLATE</dc:subject>
  <dc:creator>Les Allen</dc:creator>
  <cp:keywords>presentation,powerpoint,slide,template</cp:keywords>
  <cp:lastModifiedBy>Melissa Michell</cp:lastModifiedBy>
  <cp:revision>53</cp:revision>
  <cp:lastPrinted>2014-03-13T01:05:31Z</cp:lastPrinted>
  <dcterms:created xsi:type="dcterms:W3CDTF">2014-08-21T01:15:41Z</dcterms:created>
  <dcterms:modified xsi:type="dcterms:W3CDTF">2017-04-07T06:45:51Z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Operation">
    <vt:lpwstr>SavedAs</vt:lpwstr>
  </property>
</Properties>
</file>