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4.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677" r:id="rId2"/>
    <p:sldMasterId id="2147483691" r:id="rId3"/>
    <p:sldMasterId id="2147483705" r:id="rId4"/>
    <p:sldMasterId id="2147483719" r:id="rId5"/>
  </p:sldMasterIdLst>
  <p:notesMasterIdLst>
    <p:notesMasterId r:id="rId65"/>
  </p:notesMasterIdLst>
  <p:handoutMasterIdLst>
    <p:handoutMasterId r:id="rId66"/>
  </p:handoutMasterIdLst>
  <p:sldIdLst>
    <p:sldId id="256" r:id="rId6"/>
    <p:sldId id="329" r:id="rId7"/>
    <p:sldId id="369" r:id="rId8"/>
    <p:sldId id="331" r:id="rId9"/>
    <p:sldId id="332" r:id="rId10"/>
    <p:sldId id="333" r:id="rId11"/>
    <p:sldId id="353" r:id="rId12"/>
    <p:sldId id="335" r:id="rId13"/>
    <p:sldId id="336" r:id="rId14"/>
    <p:sldId id="412" r:id="rId15"/>
    <p:sldId id="337" r:id="rId16"/>
    <p:sldId id="338" r:id="rId17"/>
    <p:sldId id="356" r:id="rId18"/>
    <p:sldId id="396" r:id="rId19"/>
    <p:sldId id="397" r:id="rId20"/>
    <p:sldId id="386" r:id="rId21"/>
    <p:sldId id="428" r:id="rId22"/>
    <p:sldId id="424" r:id="rId23"/>
    <p:sldId id="425" r:id="rId24"/>
    <p:sldId id="381" r:id="rId25"/>
    <p:sldId id="383" r:id="rId26"/>
    <p:sldId id="399" r:id="rId27"/>
    <p:sldId id="400" r:id="rId28"/>
    <p:sldId id="398" r:id="rId29"/>
    <p:sldId id="407" r:id="rId30"/>
    <p:sldId id="340" r:id="rId31"/>
    <p:sldId id="341" r:id="rId32"/>
    <p:sldId id="357" r:id="rId33"/>
    <p:sldId id="342" r:id="rId34"/>
    <p:sldId id="435" r:id="rId35"/>
    <p:sldId id="364" r:id="rId36"/>
    <p:sldId id="365" r:id="rId37"/>
    <p:sldId id="404" r:id="rId38"/>
    <p:sldId id="426" r:id="rId39"/>
    <p:sldId id="427" r:id="rId40"/>
    <p:sldId id="344" r:id="rId41"/>
    <p:sldId id="418" r:id="rId42"/>
    <p:sldId id="436" r:id="rId43"/>
    <p:sldId id="437" r:id="rId44"/>
    <p:sldId id="438" r:id="rId45"/>
    <p:sldId id="439" r:id="rId46"/>
    <p:sldId id="440" r:id="rId47"/>
    <p:sldId id="419" r:id="rId48"/>
    <p:sldId id="429" r:id="rId49"/>
    <p:sldId id="441" r:id="rId50"/>
    <p:sldId id="350" r:id="rId51"/>
    <p:sldId id="431" r:id="rId52"/>
    <p:sldId id="351" r:id="rId53"/>
    <p:sldId id="432" r:id="rId54"/>
    <p:sldId id="433" r:id="rId55"/>
    <p:sldId id="434" r:id="rId56"/>
    <p:sldId id="370" r:id="rId57"/>
    <p:sldId id="371" r:id="rId58"/>
    <p:sldId id="372" r:id="rId59"/>
    <p:sldId id="373" r:id="rId60"/>
    <p:sldId id="375" r:id="rId61"/>
    <p:sldId id="417" r:id="rId62"/>
    <p:sldId id="410" r:id="rId63"/>
    <p:sldId id="411" r:id="rId64"/>
  </p:sldIdLst>
  <p:sldSz cx="9144000" cy="6858000" type="screen4x3"/>
  <p:notesSz cx="6797675" cy="9926638"/>
  <p:defaultTextStyle>
    <a:defPPr>
      <a:defRPr lang="en-AU"/>
    </a:defPPr>
    <a:lvl1pPr algn="l" rtl="0" eaLnBrk="0" fontAlgn="base" hangingPunct="0">
      <a:spcBef>
        <a:spcPct val="0"/>
      </a:spcBef>
      <a:spcAft>
        <a:spcPct val="0"/>
      </a:spcAft>
      <a:defRPr sz="2400"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mn-ea"/>
        <a:cs typeface="+mn-cs"/>
      </a:defRPr>
    </a:lvl5pPr>
    <a:lvl6pPr marL="2286000" algn="l" defTabSz="914400" rtl="0" eaLnBrk="1" latinLnBrk="0" hangingPunct="1">
      <a:defRPr sz="2400" kern="1200">
        <a:solidFill>
          <a:schemeClr val="tx1"/>
        </a:solidFill>
        <a:latin typeface="Arial" pitchFamily="34" charset="0"/>
        <a:ea typeface="+mn-ea"/>
        <a:cs typeface="+mn-cs"/>
      </a:defRPr>
    </a:lvl6pPr>
    <a:lvl7pPr marL="2743200" algn="l" defTabSz="914400" rtl="0" eaLnBrk="1" latinLnBrk="0" hangingPunct="1">
      <a:defRPr sz="2400" kern="1200">
        <a:solidFill>
          <a:schemeClr val="tx1"/>
        </a:solidFill>
        <a:latin typeface="Arial" pitchFamily="34" charset="0"/>
        <a:ea typeface="+mn-ea"/>
        <a:cs typeface="+mn-cs"/>
      </a:defRPr>
    </a:lvl7pPr>
    <a:lvl8pPr marL="3200400" algn="l" defTabSz="914400" rtl="0" eaLnBrk="1" latinLnBrk="0" hangingPunct="1">
      <a:defRPr sz="2400" kern="1200">
        <a:solidFill>
          <a:schemeClr val="tx1"/>
        </a:solidFill>
        <a:latin typeface="Arial" pitchFamily="34" charset="0"/>
        <a:ea typeface="+mn-ea"/>
        <a:cs typeface="+mn-cs"/>
      </a:defRPr>
    </a:lvl8pPr>
    <a:lvl9pPr marL="3657600" algn="l" defTabSz="914400" rtl="0" eaLnBrk="1" latinLnBrk="0" hangingPunct="1">
      <a:defRPr sz="2400"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CC"/>
    <a:srgbClr val="1D1D60"/>
    <a:srgbClr val="FF3300"/>
    <a:srgbClr val="00CC99"/>
    <a:srgbClr val="EDE4B0"/>
    <a:srgbClr val="F1D2A9"/>
    <a:srgbClr val="211A60"/>
    <a:srgbClr val="1D1762"/>
    <a:srgbClr val="4B8516"/>
    <a:srgbClr val="7DC2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81" autoAdjust="0"/>
    <p:restoredTop sz="96395" autoAdjust="0"/>
  </p:normalViewPr>
  <p:slideViewPr>
    <p:cSldViewPr>
      <p:cViewPr>
        <p:scale>
          <a:sx n="100" d="100"/>
          <a:sy n="100" d="100"/>
        </p:scale>
        <p:origin x="1788" y="36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3" d="100"/>
          <a:sy n="73" d="100"/>
        </p:scale>
        <p:origin x="-2148" y="-10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slide" Target="slides/slide56.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presProps" Target="presProp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7FFA16-94CE-44A5-B67B-1A2078E0F57D}" type="doc">
      <dgm:prSet loTypeId="urn:microsoft.com/office/officeart/2005/8/layout/radial4" loCatId="relationship" qsTypeId="urn:microsoft.com/office/officeart/2005/8/quickstyle/simple5" qsCatId="simple" csTypeId="urn:microsoft.com/office/officeart/2005/8/colors/accent4_2" csCatId="accent4" phldr="1"/>
      <dgm:spPr/>
      <dgm:t>
        <a:bodyPr/>
        <a:lstStyle/>
        <a:p>
          <a:endParaRPr lang="en-AU"/>
        </a:p>
      </dgm:t>
    </dgm:pt>
    <dgm:pt modelId="{FAE3F5E0-3A06-4A51-B4D4-2C50549385D2}">
      <dgm:prSet phldrT="[Text]" custT="1"/>
      <dgm:spPr>
        <a:solidFill>
          <a:srgbClr val="FF9900"/>
        </a:solidFill>
      </dgm:spPr>
      <dgm:t>
        <a:bodyPr/>
        <a:lstStyle/>
        <a:p>
          <a:r>
            <a:rPr lang="en-AU" sz="1200" b="1" dirty="0" smtClean="0">
              <a:solidFill>
                <a:schemeClr val="tx1"/>
              </a:solidFill>
              <a:latin typeface="GillSans"/>
            </a:rPr>
            <a:t>Safety Management System         R.621</a:t>
          </a:r>
          <a:endParaRPr lang="en-AU" sz="1200" b="1" dirty="0">
            <a:solidFill>
              <a:schemeClr val="tx1"/>
            </a:solidFill>
            <a:latin typeface="GillSans"/>
          </a:endParaRPr>
        </a:p>
      </dgm:t>
    </dgm:pt>
    <dgm:pt modelId="{756F9054-DC27-4635-81A5-4353C8E83B3A}" type="parTrans" cxnId="{484A2AE6-4780-4818-B2EB-AE91008243EA}">
      <dgm:prSet/>
      <dgm:spPr/>
      <dgm:t>
        <a:bodyPr/>
        <a:lstStyle/>
        <a:p>
          <a:endParaRPr lang="en-AU" sz="900">
            <a:latin typeface="GillSans"/>
          </a:endParaRPr>
        </a:p>
      </dgm:t>
    </dgm:pt>
    <dgm:pt modelId="{D69BC581-F8BF-4382-9B99-A275DE187BD3}" type="sibTrans" cxnId="{484A2AE6-4780-4818-B2EB-AE91008243EA}">
      <dgm:prSet/>
      <dgm:spPr/>
      <dgm:t>
        <a:bodyPr/>
        <a:lstStyle/>
        <a:p>
          <a:endParaRPr lang="en-AU" sz="900">
            <a:latin typeface="GillSans"/>
          </a:endParaRPr>
        </a:p>
      </dgm:t>
    </dgm:pt>
    <dgm:pt modelId="{3178E2DF-B713-4584-9F76-6E9CD6FFA78C}">
      <dgm:prSet phldrT="[Text]" custT="1"/>
      <dgm:spPr>
        <a:solidFill>
          <a:schemeClr val="accent1">
            <a:lumMod val="75000"/>
          </a:schemeClr>
        </a:solidFill>
      </dgm:spPr>
      <dgm:t>
        <a:bodyPr/>
        <a:lstStyle/>
        <a:p>
          <a:r>
            <a:rPr lang="en-AU" sz="1000" dirty="0" smtClean="0">
              <a:latin typeface="GillSans"/>
            </a:rPr>
            <a:t>Comprehensive &amp; integrated</a:t>
          </a:r>
        </a:p>
      </dgm:t>
    </dgm:pt>
    <dgm:pt modelId="{2861C61B-1855-4C7E-8086-4AF0623AC553}" type="parTrans" cxnId="{FE954BF0-B946-40E0-86F8-F6798EEBF1A2}">
      <dgm:prSet/>
      <dgm:spPr>
        <a:solidFill>
          <a:schemeClr val="accent1">
            <a:lumMod val="60000"/>
            <a:lumOff val="40000"/>
          </a:schemeClr>
        </a:solidFill>
      </dgm:spPr>
      <dgm:t>
        <a:bodyPr/>
        <a:lstStyle/>
        <a:p>
          <a:endParaRPr lang="en-AU" sz="900">
            <a:latin typeface="GillSans"/>
          </a:endParaRPr>
        </a:p>
      </dgm:t>
    </dgm:pt>
    <dgm:pt modelId="{715D6AFC-F3A3-4DAB-9AC0-689D28E964A2}" type="sibTrans" cxnId="{FE954BF0-B946-40E0-86F8-F6798EEBF1A2}">
      <dgm:prSet/>
      <dgm:spPr/>
      <dgm:t>
        <a:bodyPr/>
        <a:lstStyle/>
        <a:p>
          <a:endParaRPr lang="en-AU" sz="900">
            <a:latin typeface="GillSans"/>
          </a:endParaRPr>
        </a:p>
      </dgm:t>
    </dgm:pt>
    <dgm:pt modelId="{6A0D4C01-CE75-4BA6-9423-CBBDF0A431C6}">
      <dgm:prSet phldrT="[Text]" custT="1"/>
      <dgm:spPr>
        <a:solidFill>
          <a:schemeClr val="accent1">
            <a:lumMod val="75000"/>
          </a:schemeClr>
        </a:solidFill>
      </dgm:spPr>
      <dgm:t>
        <a:bodyPr/>
        <a:lstStyle/>
        <a:p>
          <a:r>
            <a:rPr lang="en-AU" sz="1000" dirty="0" smtClean="0">
              <a:latin typeface="GillSans"/>
            </a:rPr>
            <a:t>Used as primary means of ensuring health &amp; safety or workers &amp; others</a:t>
          </a:r>
          <a:endParaRPr lang="en-AU" sz="1000" dirty="0">
            <a:latin typeface="GillSans"/>
          </a:endParaRPr>
        </a:p>
      </dgm:t>
    </dgm:pt>
    <dgm:pt modelId="{DEE06AD9-A439-4848-AED1-F55D1D39CEBE}" type="parTrans" cxnId="{035B4698-59D0-422C-84E1-2A82DB6C7F94}">
      <dgm:prSet/>
      <dgm:spPr>
        <a:solidFill>
          <a:schemeClr val="accent1">
            <a:lumMod val="60000"/>
            <a:lumOff val="40000"/>
          </a:schemeClr>
        </a:solidFill>
      </dgm:spPr>
      <dgm:t>
        <a:bodyPr/>
        <a:lstStyle/>
        <a:p>
          <a:endParaRPr lang="en-AU" sz="900">
            <a:latin typeface="GillSans"/>
          </a:endParaRPr>
        </a:p>
      </dgm:t>
    </dgm:pt>
    <dgm:pt modelId="{01682DB2-64AB-4E17-9CCE-727A7298EE7E}" type="sibTrans" cxnId="{035B4698-59D0-422C-84E1-2A82DB6C7F94}">
      <dgm:prSet/>
      <dgm:spPr/>
      <dgm:t>
        <a:bodyPr/>
        <a:lstStyle/>
        <a:p>
          <a:endParaRPr lang="en-AU" sz="900">
            <a:latin typeface="GillSans"/>
          </a:endParaRPr>
        </a:p>
      </dgm:t>
    </dgm:pt>
    <dgm:pt modelId="{95039B95-64FD-4604-B6E5-DCAF9470177D}">
      <dgm:prSet phldrT="[Text]" custT="1"/>
      <dgm:spPr>
        <a:solidFill>
          <a:schemeClr val="accent1">
            <a:lumMod val="75000"/>
          </a:schemeClr>
        </a:solidFill>
      </dgm:spPr>
      <dgm:t>
        <a:bodyPr/>
        <a:lstStyle/>
        <a:p>
          <a:pPr>
            <a:lnSpc>
              <a:spcPct val="100000"/>
            </a:lnSpc>
            <a:spcAft>
              <a:spcPts val="0"/>
            </a:spcAft>
          </a:pPr>
          <a:r>
            <a:rPr lang="en-AU" sz="1000" dirty="0" smtClean="0">
              <a:latin typeface="GillSans"/>
            </a:rPr>
            <a:t>Documented readily </a:t>
          </a:r>
          <a:br>
            <a:rPr lang="en-AU" sz="1000" dirty="0" smtClean="0">
              <a:latin typeface="GillSans"/>
            </a:rPr>
          </a:br>
          <a:r>
            <a:rPr lang="en-AU" sz="1000" dirty="0" smtClean="0">
              <a:latin typeface="GillSans"/>
            </a:rPr>
            <a:t>available &amp; </a:t>
          </a:r>
        </a:p>
        <a:p>
          <a:pPr>
            <a:lnSpc>
              <a:spcPct val="90000"/>
            </a:lnSpc>
            <a:spcAft>
              <a:spcPct val="35000"/>
            </a:spcAft>
          </a:pPr>
          <a:r>
            <a:rPr lang="en-AU" sz="1000" dirty="0" smtClean="0">
              <a:latin typeface="GillSans"/>
            </a:rPr>
            <a:t>understandable</a:t>
          </a:r>
        </a:p>
      </dgm:t>
    </dgm:pt>
    <dgm:pt modelId="{0FC123E4-CB2E-4B34-8F18-DE12A8DE5CC0}" type="parTrans" cxnId="{C16101C6-B325-4C87-8BF8-6AAB8F7F73BA}">
      <dgm:prSet/>
      <dgm:spPr>
        <a:solidFill>
          <a:schemeClr val="accent1">
            <a:lumMod val="60000"/>
            <a:lumOff val="40000"/>
          </a:schemeClr>
        </a:solidFill>
      </dgm:spPr>
      <dgm:t>
        <a:bodyPr/>
        <a:lstStyle/>
        <a:p>
          <a:endParaRPr lang="en-AU" sz="900">
            <a:latin typeface="GillSans"/>
          </a:endParaRPr>
        </a:p>
      </dgm:t>
    </dgm:pt>
    <dgm:pt modelId="{C8C7BADF-28AA-46BF-A4E8-8B0FDD87BF6A}" type="sibTrans" cxnId="{C16101C6-B325-4C87-8BF8-6AAB8F7F73BA}">
      <dgm:prSet/>
      <dgm:spPr/>
      <dgm:t>
        <a:bodyPr/>
        <a:lstStyle/>
        <a:p>
          <a:endParaRPr lang="en-AU" sz="900">
            <a:latin typeface="GillSans"/>
          </a:endParaRPr>
        </a:p>
      </dgm:t>
    </dgm:pt>
    <dgm:pt modelId="{8A71735C-14F0-4210-8BAE-02C321468094}">
      <dgm:prSet phldrT="[Text]" custT="1"/>
      <dgm:spPr>
        <a:solidFill>
          <a:schemeClr val="accent1">
            <a:lumMod val="75000"/>
          </a:schemeClr>
        </a:solidFill>
      </dgm:spPr>
      <dgm:t>
        <a:bodyPr/>
        <a:lstStyle/>
        <a:p>
          <a:r>
            <a:rPr lang="en-AU" sz="1000" dirty="0" smtClean="0">
              <a:latin typeface="GillSans"/>
            </a:rPr>
            <a:t>Contents as specified in 622</a:t>
          </a:r>
        </a:p>
      </dgm:t>
    </dgm:pt>
    <dgm:pt modelId="{C03F8565-4A8A-426D-B7D8-658CF1F4FFCA}" type="parTrans" cxnId="{25829114-A7CE-4E73-BB75-B40AD378A5F3}">
      <dgm:prSet/>
      <dgm:spPr>
        <a:solidFill>
          <a:schemeClr val="accent1">
            <a:lumMod val="60000"/>
            <a:lumOff val="40000"/>
          </a:schemeClr>
        </a:solidFill>
      </dgm:spPr>
      <dgm:t>
        <a:bodyPr/>
        <a:lstStyle/>
        <a:p>
          <a:endParaRPr lang="en-AU" sz="900">
            <a:latin typeface="GillSans"/>
          </a:endParaRPr>
        </a:p>
      </dgm:t>
    </dgm:pt>
    <dgm:pt modelId="{8D6EC781-7A21-4C72-96E0-5D290468455A}" type="sibTrans" cxnId="{25829114-A7CE-4E73-BB75-B40AD378A5F3}">
      <dgm:prSet/>
      <dgm:spPr/>
      <dgm:t>
        <a:bodyPr/>
        <a:lstStyle/>
        <a:p>
          <a:endParaRPr lang="en-AU" sz="900">
            <a:latin typeface="GillSans"/>
          </a:endParaRPr>
        </a:p>
      </dgm:t>
    </dgm:pt>
    <dgm:pt modelId="{51B71AFA-6ABC-4340-A08F-46BD38629E08}">
      <dgm:prSet phldrT="[Text]" custT="1"/>
      <dgm:spPr>
        <a:solidFill>
          <a:schemeClr val="accent1">
            <a:lumMod val="75000"/>
          </a:schemeClr>
        </a:solidFill>
      </dgm:spPr>
      <dgm:t>
        <a:bodyPr/>
        <a:lstStyle/>
        <a:p>
          <a:r>
            <a:rPr lang="en-AU" sz="1000" dirty="0" smtClean="0">
              <a:latin typeface="GillSans"/>
            </a:rPr>
            <a:t>Maintained to ensure  effectiveness</a:t>
          </a:r>
          <a:endParaRPr lang="en-AU" sz="1000" dirty="0">
            <a:latin typeface="GillSans"/>
          </a:endParaRPr>
        </a:p>
      </dgm:t>
    </dgm:pt>
    <dgm:pt modelId="{098DB8A2-2D66-4BCA-89B4-31045BFF9DCB}" type="parTrans" cxnId="{C594F732-4911-45E8-8EB1-B527B25FB543}">
      <dgm:prSet/>
      <dgm:spPr>
        <a:solidFill>
          <a:schemeClr val="accent1">
            <a:lumMod val="60000"/>
            <a:lumOff val="40000"/>
          </a:schemeClr>
        </a:solidFill>
      </dgm:spPr>
      <dgm:t>
        <a:bodyPr/>
        <a:lstStyle/>
        <a:p>
          <a:endParaRPr lang="en-AU" sz="900">
            <a:latin typeface="GillSans"/>
          </a:endParaRPr>
        </a:p>
      </dgm:t>
    </dgm:pt>
    <dgm:pt modelId="{4C0F6131-C0AD-4902-9E25-A65A5493BBE8}" type="sibTrans" cxnId="{C594F732-4911-45E8-8EB1-B527B25FB543}">
      <dgm:prSet/>
      <dgm:spPr/>
      <dgm:t>
        <a:bodyPr/>
        <a:lstStyle/>
        <a:p>
          <a:endParaRPr lang="en-AU" sz="900">
            <a:latin typeface="GillSans"/>
          </a:endParaRPr>
        </a:p>
      </dgm:t>
    </dgm:pt>
    <dgm:pt modelId="{98C668A9-58DC-4288-AFF2-A283C838EA5D}">
      <dgm:prSet phldrT="[Text]" custT="1"/>
      <dgm:spPr>
        <a:solidFill>
          <a:schemeClr val="accent1">
            <a:lumMod val="75000"/>
          </a:schemeClr>
        </a:solidFill>
      </dgm:spPr>
      <dgm:t>
        <a:bodyPr/>
        <a:lstStyle/>
        <a:p>
          <a:r>
            <a:rPr lang="en-AU" sz="1000" dirty="0" smtClean="0">
              <a:latin typeface="GillSans"/>
            </a:rPr>
            <a:t>Mine operator must establish &amp; implement an SMS</a:t>
          </a:r>
          <a:endParaRPr lang="en-AU" sz="1000" dirty="0">
            <a:latin typeface="GillSans"/>
          </a:endParaRPr>
        </a:p>
      </dgm:t>
    </dgm:pt>
    <dgm:pt modelId="{751A83A6-7B04-4DD7-A727-9937E49CD076}" type="parTrans" cxnId="{E1BBA6E9-D53D-463B-AC93-934450EBFFBA}">
      <dgm:prSet/>
      <dgm:spPr>
        <a:solidFill>
          <a:schemeClr val="accent1">
            <a:lumMod val="60000"/>
            <a:lumOff val="40000"/>
          </a:schemeClr>
        </a:solidFill>
      </dgm:spPr>
      <dgm:t>
        <a:bodyPr/>
        <a:lstStyle/>
        <a:p>
          <a:endParaRPr lang="en-AU" sz="900">
            <a:latin typeface="GillSans"/>
          </a:endParaRPr>
        </a:p>
      </dgm:t>
    </dgm:pt>
    <dgm:pt modelId="{BB09682F-7BE3-4B35-851A-BCEC23CE97A0}" type="sibTrans" cxnId="{E1BBA6E9-D53D-463B-AC93-934450EBFFBA}">
      <dgm:prSet/>
      <dgm:spPr/>
      <dgm:t>
        <a:bodyPr/>
        <a:lstStyle/>
        <a:p>
          <a:endParaRPr lang="en-AU" sz="900">
            <a:latin typeface="GillSans"/>
          </a:endParaRPr>
        </a:p>
      </dgm:t>
    </dgm:pt>
    <dgm:pt modelId="{5D65F2D3-1760-4904-8D2F-3D3EA3A9247F}">
      <dgm:prSet phldrT="[Text]" custT="1"/>
      <dgm:spPr>
        <a:solidFill>
          <a:schemeClr val="accent1">
            <a:lumMod val="75000"/>
          </a:schemeClr>
        </a:solidFill>
      </dgm:spPr>
      <dgm:t>
        <a:bodyPr/>
        <a:lstStyle/>
        <a:p>
          <a:r>
            <a:rPr lang="en-AU" sz="1000" dirty="0" smtClean="0">
              <a:latin typeface="GillSans"/>
            </a:rPr>
            <a:t>Reviewed at least every 3 years &amp; sooner to remain effective</a:t>
          </a:r>
          <a:endParaRPr lang="en-AU" sz="1000" dirty="0">
            <a:latin typeface="GillSans"/>
          </a:endParaRPr>
        </a:p>
      </dgm:t>
    </dgm:pt>
    <dgm:pt modelId="{0E6DF790-9E23-49D7-B9A1-EB35ABA35DCD}" type="parTrans" cxnId="{91CD19AA-A696-4CED-8178-1E2B6087B4DA}">
      <dgm:prSet/>
      <dgm:spPr>
        <a:solidFill>
          <a:schemeClr val="accent1">
            <a:lumMod val="60000"/>
            <a:lumOff val="40000"/>
          </a:schemeClr>
        </a:solidFill>
      </dgm:spPr>
      <dgm:t>
        <a:bodyPr/>
        <a:lstStyle/>
        <a:p>
          <a:endParaRPr lang="en-AU" sz="900">
            <a:latin typeface="GillSans"/>
          </a:endParaRPr>
        </a:p>
      </dgm:t>
    </dgm:pt>
    <dgm:pt modelId="{32C18073-2DF8-4B0E-9C8C-8F28F87FF4BB}" type="sibTrans" cxnId="{91CD19AA-A696-4CED-8178-1E2B6087B4DA}">
      <dgm:prSet/>
      <dgm:spPr/>
      <dgm:t>
        <a:bodyPr/>
        <a:lstStyle/>
        <a:p>
          <a:endParaRPr lang="en-AU" sz="900">
            <a:latin typeface="GillSans"/>
          </a:endParaRPr>
        </a:p>
      </dgm:t>
    </dgm:pt>
    <dgm:pt modelId="{BCCD39AC-17A4-41E1-AA76-19FB2FBDEE05}">
      <dgm:prSet phldrT="[Text]" custT="1"/>
      <dgm:spPr>
        <a:solidFill>
          <a:schemeClr val="accent1">
            <a:lumMod val="75000"/>
          </a:schemeClr>
        </a:solidFill>
      </dgm:spPr>
      <dgm:t>
        <a:bodyPr/>
        <a:lstStyle/>
        <a:p>
          <a:r>
            <a:rPr lang="en-AU" sz="1000" dirty="0" smtClean="0">
              <a:latin typeface="GillSans"/>
            </a:rPr>
            <a:t>Sufficient to refer to a plan/ document if already addressed</a:t>
          </a:r>
          <a:endParaRPr lang="en-AU" sz="1000" dirty="0">
            <a:latin typeface="GillSans"/>
          </a:endParaRPr>
        </a:p>
      </dgm:t>
    </dgm:pt>
    <dgm:pt modelId="{7109E43B-2C6A-4F65-851F-B67DF0F7775E}" type="parTrans" cxnId="{D64D62FF-B175-43D9-93AE-96E742AEA91A}">
      <dgm:prSet/>
      <dgm:spPr>
        <a:solidFill>
          <a:schemeClr val="accent1">
            <a:lumMod val="60000"/>
            <a:lumOff val="40000"/>
          </a:schemeClr>
        </a:solidFill>
      </dgm:spPr>
      <dgm:t>
        <a:bodyPr/>
        <a:lstStyle/>
        <a:p>
          <a:endParaRPr lang="en-AU" sz="900">
            <a:latin typeface="GillSans"/>
          </a:endParaRPr>
        </a:p>
      </dgm:t>
    </dgm:pt>
    <dgm:pt modelId="{3EB20D9C-9B03-4B2C-98EA-CB8EF4BDEBA9}" type="sibTrans" cxnId="{D64D62FF-B175-43D9-93AE-96E742AEA91A}">
      <dgm:prSet/>
      <dgm:spPr/>
      <dgm:t>
        <a:bodyPr/>
        <a:lstStyle/>
        <a:p>
          <a:endParaRPr lang="en-AU" sz="900">
            <a:latin typeface="GillSans"/>
          </a:endParaRPr>
        </a:p>
      </dgm:t>
    </dgm:pt>
    <dgm:pt modelId="{0D7CAAF0-2546-41E6-818F-2B41DCEA6E81}">
      <dgm:prSet phldrT="[Text]" custT="1"/>
      <dgm:spPr>
        <a:solidFill>
          <a:schemeClr val="accent1">
            <a:lumMod val="75000"/>
          </a:schemeClr>
        </a:solidFill>
      </dgm:spPr>
      <dgm:t>
        <a:bodyPr/>
        <a:lstStyle/>
        <a:p>
          <a:r>
            <a:rPr lang="en-AU" sz="1000" dirty="0" smtClean="0">
              <a:latin typeface="GillSans"/>
            </a:rPr>
            <a:t>Part of overall management system</a:t>
          </a:r>
          <a:endParaRPr lang="en-AU" sz="1000" dirty="0">
            <a:latin typeface="GillSans"/>
          </a:endParaRPr>
        </a:p>
      </dgm:t>
    </dgm:pt>
    <dgm:pt modelId="{B73A09BA-0F08-4DC8-92D4-4CF46A816FB7}" type="parTrans" cxnId="{E13AB0EE-AEC3-46E4-882E-4683891374B1}">
      <dgm:prSet/>
      <dgm:spPr>
        <a:solidFill>
          <a:schemeClr val="accent1">
            <a:lumMod val="60000"/>
            <a:lumOff val="40000"/>
          </a:schemeClr>
        </a:solidFill>
      </dgm:spPr>
      <dgm:t>
        <a:bodyPr/>
        <a:lstStyle/>
        <a:p>
          <a:endParaRPr lang="en-AU" sz="900">
            <a:latin typeface="GillSans"/>
          </a:endParaRPr>
        </a:p>
      </dgm:t>
    </dgm:pt>
    <dgm:pt modelId="{B8290755-66F3-47B4-A6C1-A8E4F7ED8586}" type="sibTrans" cxnId="{E13AB0EE-AEC3-46E4-882E-4683891374B1}">
      <dgm:prSet/>
      <dgm:spPr/>
      <dgm:t>
        <a:bodyPr/>
        <a:lstStyle/>
        <a:p>
          <a:endParaRPr lang="en-AU" sz="900">
            <a:latin typeface="GillSans"/>
          </a:endParaRPr>
        </a:p>
      </dgm:t>
    </dgm:pt>
    <dgm:pt modelId="{09486234-4F31-4571-93D3-1EA681B1E1DD}">
      <dgm:prSet phldrT="[Text]" custT="1"/>
      <dgm:spPr>
        <a:solidFill>
          <a:schemeClr val="accent1">
            <a:lumMod val="75000"/>
          </a:schemeClr>
        </a:solidFill>
      </dgm:spPr>
      <dgm:t>
        <a:bodyPr/>
        <a:lstStyle/>
        <a:p>
          <a:r>
            <a:rPr lang="en-AU" sz="1000" dirty="0" smtClean="0">
              <a:latin typeface="GillSans"/>
            </a:rPr>
            <a:t>Appropriate to nature &amp; complexity of the mine </a:t>
          </a:r>
        </a:p>
      </dgm:t>
    </dgm:pt>
    <dgm:pt modelId="{60335AF2-D222-409B-AE23-0566DDF19288}" type="parTrans" cxnId="{93B80BB4-BBA3-4653-BAD8-3B9057251A78}">
      <dgm:prSet/>
      <dgm:spPr>
        <a:solidFill>
          <a:schemeClr val="accent1">
            <a:lumMod val="60000"/>
            <a:lumOff val="40000"/>
          </a:schemeClr>
        </a:solidFill>
      </dgm:spPr>
      <dgm:t>
        <a:bodyPr/>
        <a:lstStyle/>
        <a:p>
          <a:endParaRPr lang="en-AU" sz="900">
            <a:latin typeface="GillSans"/>
          </a:endParaRPr>
        </a:p>
      </dgm:t>
    </dgm:pt>
    <dgm:pt modelId="{89A2516A-DB1F-4B62-8417-F9F88817BC0F}" type="sibTrans" cxnId="{93B80BB4-BBA3-4653-BAD8-3B9057251A78}">
      <dgm:prSet/>
      <dgm:spPr/>
      <dgm:t>
        <a:bodyPr/>
        <a:lstStyle/>
        <a:p>
          <a:endParaRPr lang="en-AU" sz="900">
            <a:latin typeface="GillSans"/>
          </a:endParaRPr>
        </a:p>
      </dgm:t>
    </dgm:pt>
    <dgm:pt modelId="{42C9E36D-1F00-4D4B-89E4-D399C6BC1D70}" type="pres">
      <dgm:prSet presAssocID="{8F7FFA16-94CE-44A5-B67B-1A2078E0F57D}" presName="cycle" presStyleCnt="0">
        <dgm:presLayoutVars>
          <dgm:chMax val="1"/>
          <dgm:dir/>
          <dgm:animLvl val="ctr"/>
          <dgm:resizeHandles val="exact"/>
        </dgm:presLayoutVars>
      </dgm:prSet>
      <dgm:spPr/>
      <dgm:t>
        <a:bodyPr/>
        <a:lstStyle/>
        <a:p>
          <a:endParaRPr lang="en-AU"/>
        </a:p>
      </dgm:t>
    </dgm:pt>
    <dgm:pt modelId="{B9164D02-718D-45FA-8728-C3067EFB4E31}" type="pres">
      <dgm:prSet presAssocID="{FAE3F5E0-3A06-4A51-B4D4-2C50549385D2}" presName="centerShape" presStyleLbl="node0" presStyleIdx="0" presStyleCnt="1" custScaleX="115872" custScaleY="95922" custLinFactNeighborX="2017"/>
      <dgm:spPr/>
      <dgm:t>
        <a:bodyPr/>
        <a:lstStyle/>
        <a:p>
          <a:endParaRPr lang="en-AU"/>
        </a:p>
      </dgm:t>
    </dgm:pt>
    <dgm:pt modelId="{EAE249E8-3759-4045-B3C7-6A0ADC0F47FF}" type="pres">
      <dgm:prSet presAssocID="{751A83A6-7B04-4DD7-A727-9937E49CD076}" presName="parTrans" presStyleLbl="bgSibTrans2D1" presStyleIdx="0" presStyleCnt="10"/>
      <dgm:spPr/>
      <dgm:t>
        <a:bodyPr/>
        <a:lstStyle/>
        <a:p>
          <a:endParaRPr lang="en-AU"/>
        </a:p>
      </dgm:t>
    </dgm:pt>
    <dgm:pt modelId="{021D3771-312B-4A24-B3BF-55C33B53B576}" type="pres">
      <dgm:prSet presAssocID="{98C668A9-58DC-4288-AFF2-A283C838EA5D}" presName="node" presStyleLbl="node1" presStyleIdx="0" presStyleCnt="10" custScaleX="126913" custRadScaleRad="92702">
        <dgm:presLayoutVars>
          <dgm:bulletEnabled val="1"/>
        </dgm:presLayoutVars>
      </dgm:prSet>
      <dgm:spPr/>
      <dgm:t>
        <a:bodyPr/>
        <a:lstStyle/>
        <a:p>
          <a:endParaRPr lang="en-AU"/>
        </a:p>
      </dgm:t>
    </dgm:pt>
    <dgm:pt modelId="{572EFB26-E3CB-4AFD-A8F4-F481C377DB0D}" type="pres">
      <dgm:prSet presAssocID="{2861C61B-1855-4C7E-8086-4AF0623AC553}" presName="parTrans" presStyleLbl="bgSibTrans2D1" presStyleIdx="1" presStyleCnt="10"/>
      <dgm:spPr/>
      <dgm:t>
        <a:bodyPr/>
        <a:lstStyle/>
        <a:p>
          <a:endParaRPr lang="en-AU"/>
        </a:p>
      </dgm:t>
    </dgm:pt>
    <dgm:pt modelId="{E5A28E2A-4CD8-4C0C-9879-7C51BE5C9F1F}" type="pres">
      <dgm:prSet presAssocID="{3178E2DF-B713-4584-9F76-6E9CD6FFA78C}" presName="node" presStyleLbl="node1" presStyleIdx="1" presStyleCnt="10" custScaleX="129743" custRadScaleRad="90330" custRadScaleInc="-4121">
        <dgm:presLayoutVars>
          <dgm:bulletEnabled val="1"/>
        </dgm:presLayoutVars>
      </dgm:prSet>
      <dgm:spPr/>
      <dgm:t>
        <a:bodyPr/>
        <a:lstStyle/>
        <a:p>
          <a:endParaRPr lang="en-AU"/>
        </a:p>
      </dgm:t>
    </dgm:pt>
    <dgm:pt modelId="{7D24AFC7-66F1-408B-838D-1B36DE923B15}" type="pres">
      <dgm:prSet presAssocID="{60335AF2-D222-409B-AE23-0566DDF19288}" presName="parTrans" presStyleLbl="bgSibTrans2D1" presStyleIdx="2" presStyleCnt="10"/>
      <dgm:spPr/>
      <dgm:t>
        <a:bodyPr/>
        <a:lstStyle/>
        <a:p>
          <a:endParaRPr lang="en-AU"/>
        </a:p>
      </dgm:t>
    </dgm:pt>
    <dgm:pt modelId="{3F1DE3CE-B5D3-4EC5-81FE-6C683E164757}" type="pres">
      <dgm:prSet presAssocID="{09486234-4F31-4571-93D3-1EA681B1E1DD}" presName="node" presStyleLbl="node1" presStyleIdx="2" presStyleCnt="10" custScaleX="120787" custRadScaleRad="93724" custRadScaleInc="-8943">
        <dgm:presLayoutVars>
          <dgm:bulletEnabled val="1"/>
        </dgm:presLayoutVars>
      </dgm:prSet>
      <dgm:spPr/>
      <dgm:t>
        <a:bodyPr/>
        <a:lstStyle/>
        <a:p>
          <a:endParaRPr lang="en-AU"/>
        </a:p>
      </dgm:t>
    </dgm:pt>
    <dgm:pt modelId="{1A3D933E-F349-4231-9DFF-B162C66113C6}" type="pres">
      <dgm:prSet presAssocID="{B73A09BA-0F08-4DC8-92D4-4CF46A816FB7}" presName="parTrans" presStyleLbl="bgSibTrans2D1" presStyleIdx="3" presStyleCnt="10"/>
      <dgm:spPr/>
      <dgm:t>
        <a:bodyPr/>
        <a:lstStyle/>
        <a:p>
          <a:endParaRPr lang="en-AU"/>
        </a:p>
      </dgm:t>
    </dgm:pt>
    <dgm:pt modelId="{752162E7-F4C1-4BE7-B4F2-030CCB4B51B5}" type="pres">
      <dgm:prSet presAssocID="{0D7CAAF0-2546-41E6-818F-2B41DCEA6E81}" presName="node" presStyleLbl="node1" presStyleIdx="3" presStyleCnt="10" custScaleX="125637" custRadScaleRad="101203" custRadScaleInc="-6434">
        <dgm:presLayoutVars>
          <dgm:bulletEnabled val="1"/>
        </dgm:presLayoutVars>
      </dgm:prSet>
      <dgm:spPr/>
      <dgm:t>
        <a:bodyPr/>
        <a:lstStyle/>
        <a:p>
          <a:endParaRPr lang="en-AU"/>
        </a:p>
      </dgm:t>
    </dgm:pt>
    <dgm:pt modelId="{475E3FC4-36D8-48E7-8F8E-5C7DC95F2CD6}" type="pres">
      <dgm:prSet presAssocID="{DEE06AD9-A439-4848-AED1-F55D1D39CEBE}" presName="parTrans" presStyleLbl="bgSibTrans2D1" presStyleIdx="4" presStyleCnt="10"/>
      <dgm:spPr/>
      <dgm:t>
        <a:bodyPr/>
        <a:lstStyle/>
        <a:p>
          <a:endParaRPr lang="en-AU"/>
        </a:p>
      </dgm:t>
    </dgm:pt>
    <dgm:pt modelId="{D0440BB1-9473-42C5-908F-27325A4EEC36}" type="pres">
      <dgm:prSet presAssocID="{6A0D4C01-CE75-4BA6-9423-CBBDF0A431C6}" presName="node" presStyleLbl="node1" presStyleIdx="4" presStyleCnt="10" custScaleX="120447" custRadScaleRad="102229" custRadScaleInc="3037">
        <dgm:presLayoutVars>
          <dgm:bulletEnabled val="1"/>
        </dgm:presLayoutVars>
      </dgm:prSet>
      <dgm:spPr/>
      <dgm:t>
        <a:bodyPr/>
        <a:lstStyle/>
        <a:p>
          <a:endParaRPr lang="en-AU"/>
        </a:p>
      </dgm:t>
    </dgm:pt>
    <dgm:pt modelId="{D3E79DDE-8B5F-44CE-B0DE-12554425C0B7}" type="pres">
      <dgm:prSet presAssocID="{0FC123E4-CB2E-4B34-8F18-DE12A8DE5CC0}" presName="parTrans" presStyleLbl="bgSibTrans2D1" presStyleIdx="5" presStyleCnt="10"/>
      <dgm:spPr/>
      <dgm:t>
        <a:bodyPr/>
        <a:lstStyle/>
        <a:p>
          <a:endParaRPr lang="en-AU"/>
        </a:p>
      </dgm:t>
    </dgm:pt>
    <dgm:pt modelId="{AC2F888F-E617-4E9B-B1F0-B04633454C2A}" type="pres">
      <dgm:prSet presAssocID="{95039B95-64FD-4604-B6E5-DCAF9470177D}" presName="node" presStyleLbl="node1" presStyleIdx="5" presStyleCnt="10" custScaleX="122103" custRadScaleRad="103277" custRadScaleInc="13723">
        <dgm:presLayoutVars>
          <dgm:bulletEnabled val="1"/>
        </dgm:presLayoutVars>
      </dgm:prSet>
      <dgm:spPr/>
      <dgm:t>
        <a:bodyPr/>
        <a:lstStyle/>
        <a:p>
          <a:endParaRPr lang="en-AU"/>
        </a:p>
      </dgm:t>
    </dgm:pt>
    <dgm:pt modelId="{F2D9E134-026B-4E4A-9365-6335B940BAA1}" type="pres">
      <dgm:prSet presAssocID="{C03F8565-4A8A-426D-B7D8-658CF1F4FFCA}" presName="parTrans" presStyleLbl="bgSibTrans2D1" presStyleIdx="6" presStyleCnt="10"/>
      <dgm:spPr/>
      <dgm:t>
        <a:bodyPr/>
        <a:lstStyle/>
        <a:p>
          <a:endParaRPr lang="en-AU"/>
        </a:p>
      </dgm:t>
    </dgm:pt>
    <dgm:pt modelId="{76EF8EC8-B60A-49A9-A75E-54BE20A83658}" type="pres">
      <dgm:prSet presAssocID="{8A71735C-14F0-4210-8BAE-02C321468094}" presName="node" presStyleLbl="node1" presStyleIdx="6" presStyleCnt="10" custScaleX="120913" custRadScaleRad="104165" custRadScaleInc="20878">
        <dgm:presLayoutVars>
          <dgm:bulletEnabled val="1"/>
        </dgm:presLayoutVars>
      </dgm:prSet>
      <dgm:spPr/>
      <dgm:t>
        <a:bodyPr/>
        <a:lstStyle/>
        <a:p>
          <a:endParaRPr lang="en-AU"/>
        </a:p>
      </dgm:t>
    </dgm:pt>
    <dgm:pt modelId="{49A44EA2-DD64-4C3A-8F7A-AF0BA3549770}" type="pres">
      <dgm:prSet presAssocID="{098DB8A2-2D66-4BCA-89B4-31045BFF9DCB}" presName="parTrans" presStyleLbl="bgSibTrans2D1" presStyleIdx="7" presStyleCnt="10"/>
      <dgm:spPr/>
      <dgm:t>
        <a:bodyPr/>
        <a:lstStyle/>
        <a:p>
          <a:endParaRPr lang="en-AU"/>
        </a:p>
      </dgm:t>
    </dgm:pt>
    <dgm:pt modelId="{EF2798DC-6591-4567-B75F-142DBD452EC8}" type="pres">
      <dgm:prSet presAssocID="{51B71AFA-6ABC-4340-A08F-46BD38629E08}" presName="node" presStyleLbl="node1" presStyleIdx="7" presStyleCnt="10" custScaleX="129519" custRadScaleRad="96342" custRadScaleInc="15735">
        <dgm:presLayoutVars>
          <dgm:bulletEnabled val="1"/>
        </dgm:presLayoutVars>
      </dgm:prSet>
      <dgm:spPr/>
      <dgm:t>
        <a:bodyPr/>
        <a:lstStyle/>
        <a:p>
          <a:endParaRPr lang="en-AU"/>
        </a:p>
      </dgm:t>
    </dgm:pt>
    <dgm:pt modelId="{241C0C1A-7C01-420B-8784-BB90E935087D}" type="pres">
      <dgm:prSet presAssocID="{0E6DF790-9E23-49D7-B9A1-EB35ABA35DCD}" presName="parTrans" presStyleLbl="bgSibTrans2D1" presStyleIdx="8" presStyleCnt="10"/>
      <dgm:spPr/>
      <dgm:t>
        <a:bodyPr/>
        <a:lstStyle/>
        <a:p>
          <a:endParaRPr lang="en-AU"/>
        </a:p>
      </dgm:t>
    </dgm:pt>
    <dgm:pt modelId="{7126C38A-CE1C-4EEF-8EC9-F9C0D76D7461}" type="pres">
      <dgm:prSet presAssocID="{5D65F2D3-1760-4904-8D2F-3D3EA3A9247F}" presName="node" presStyleLbl="node1" presStyleIdx="8" presStyleCnt="10" custScaleX="137554" custScaleY="101409" custRadScaleRad="99532" custRadScaleInc="13860">
        <dgm:presLayoutVars>
          <dgm:bulletEnabled val="1"/>
        </dgm:presLayoutVars>
      </dgm:prSet>
      <dgm:spPr/>
      <dgm:t>
        <a:bodyPr/>
        <a:lstStyle/>
        <a:p>
          <a:endParaRPr lang="en-AU"/>
        </a:p>
      </dgm:t>
    </dgm:pt>
    <dgm:pt modelId="{A2525F23-48E0-4384-B213-A9D6BD11C3CA}" type="pres">
      <dgm:prSet presAssocID="{7109E43B-2C6A-4F65-851F-B67DF0F7775E}" presName="parTrans" presStyleLbl="bgSibTrans2D1" presStyleIdx="9" presStyleCnt="10"/>
      <dgm:spPr/>
      <dgm:t>
        <a:bodyPr/>
        <a:lstStyle/>
        <a:p>
          <a:endParaRPr lang="en-AU"/>
        </a:p>
      </dgm:t>
    </dgm:pt>
    <dgm:pt modelId="{A8693E93-00D2-48C4-A99C-DCFF95C8F157}" type="pres">
      <dgm:prSet presAssocID="{BCCD39AC-17A4-41E1-AA76-19FB2FBDEE05}" presName="node" presStyleLbl="node1" presStyleIdx="9" presStyleCnt="10" custScaleX="125273" custRadScaleRad="101081">
        <dgm:presLayoutVars>
          <dgm:bulletEnabled val="1"/>
        </dgm:presLayoutVars>
      </dgm:prSet>
      <dgm:spPr/>
      <dgm:t>
        <a:bodyPr/>
        <a:lstStyle/>
        <a:p>
          <a:endParaRPr lang="en-AU"/>
        </a:p>
      </dgm:t>
    </dgm:pt>
  </dgm:ptLst>
  <dgm:cxnLst>
    <dgm:cxn modelId="{BFDE9FEB-7F77-4ADD-9FF2-69717B195114}" type="presOf" srcId="{6A0D4C01-CE75-4BA6-9423-CBBDF0A431C6}" destId="{D0440BB1-9473-42C5-908F-27325A4EEC36}" srcOrd="0" destOrd="0" presId="urn:microsoft.com/office/officeart/2005/8/layout/radial4"/>
    <dgm:cxn modelId="{D64D62FF-B175-43D9-93AE-96E742AEA91A}" srcId="{FAE3F5E0-3A06-4A51-B4D4-2C50549385D2}" destId="{BCCD39AC-17A4-41E1-AA76-19FB2FBDEE05}" srcOrd="9" destOrd="0" parTransId="{7109E43B-2C6A-4F65-851F-B67DF0F7775E}" sibTransId="{3EB20D9C-9B03-4B2C-98EA-CB8EF4BDEBA9}"/>
    <dgm:cxn modelId="{37D51871-325B-4FDC-84B0-A743B51FFCC1}" type="presOf" srcId="{98C668A9-58DC-4288-AFF2-A283C838EA5D}" destId="{021D3771-312B-4A24-B3BF-55C33B53B576}" srcOrd="0" destOrd="0" presId="urn:microsoft.com/office/officeart/2005/8/layout/radial4"/>
    <dgm:cxn modelId="{93B80BB4-BBA3-4653-BAD8-3B9057251A78}" srcId="{FAE3F5E0-3A06-4A51-B4D4-2C50549385D2}" destId="{09486234-4F31-4571-93D3-1EA681B1E1DD}" srcOrd="2" destOrd="0" parTransId="{60335AF2-D222-409B-AE23-0566DDF19288}" sibTransId="{89A2516A-DB1F-4B62-8417-F9F88817BC0F}"/>
    <dgm:cxn modelId="{2A19D45E-49FA-4846-B01C-C86E44AFFE90}" type="presOf" srcId="{51B71AFA-6ABC-4340-A08F-46BD38629E08}" destId="{EF2798DC-6591-4567-B75F-142DBD452EC8}" srcOrd="0" destOrd="0" presId="urn:microsoft.com/office/officeart/2005/8/layout/radial4"/>
    <dgm:cxn modelId="{5F43F05D-D5A1-414A-B075-56EAC1EBD802}" type="presOf" srcId="{DEE06AD9-A439-4848-AED1-F55D1D39CEBE}" destId="{475E3FC4-36D8-48E7-8F8E-5C7DC95F2CD6}" srcOrd="0" destOrd="0" presId="urn:microsoft.com/office/officeart/2005/8/layout/radial4"/>
    <dgm:cxn modelId="{F4E255C5-41F6-4304-9428-081ADB4C202A}" type="presOf" srcId="{C03F8565-4A8A-426D-B7D8-658CF1F4FFCA}" destId="{F2D9E134-026B-4E4A-9365-6335B940BAA1}" srcOrd="0" destOrd="0" presId="urn:microsoft.com/office/officeart/2005/8/layout/radial4"/>
    <dgm:cxn modelId="{C16101C6-B325-4C87-8BF8-6AAB8F7F73BA}" srcId="{FAE3F5E0-3A06-4A51-B4D4-2C50549385D2}" destId="{95039B95-64FD-4604-B6E5-DCAF9470177D}" srcOrd="5" destOrd="0" parTransId="{0FC123E4-CB2E-4B34-8F18-DE12A8DE5CC0}" sibTransId="{C8C7BADF-28AA-46BF-A4E8-8B0FDD87BF6A}"/>
    <dgm:cxn modelId="{E13AB0EE-AEC3-46E4-882E-4683891374B1}" srcId="{FAE3F5E0-3A06-4A51-B4D4-2C50549385D2}" destId="{0D7CAAF0-2546-41E6-818F-2B41DCEA6E81}" srcOrd="3" destOrd="0" parTransId="{B73A09BA-0F08-4DC8-92D4-4CF46A816FB7}" sibTransId="{B8290755-66F3-47B4-A6C1-A8E4F7ED8586}"/>
    <dgm:cxn modelId="{71F93FAA-4A2F-4920-BF8F-982A90E4E90C}" type="presOf" srcId="{3178E2DF-B713-4584-9F76-6E9CD6FFA78C}" destId="{E5A28E2A-4CD8-4C0C-9879-7C51BE5C9F1F}" srcOrd="0" destOrd="0" presId="urn:microsoft.com/office/officeart/2005/8/layout/radial4"/>
    <dgm:cxn modelId="{4699DB08-B2E5-433F-8387-92B50162EF86}" type="presOf" srcId="{0FC123E4-CB2E-4B34-8F18-DE12A8DE5CC0}" destId="{D3E79DDE-8B5F-44CE-B0DE-12554425C0B7}" srcOrd="0" destOrd="0" presId="urn:microsoft.com/office/officeart/2005/8/layout/radial4"/>
    <dgm:cxn modelId="{23A12D7C-9D9B-44CC-9AF8-4AD7E6EA98A1}" type="presOf" srcId="{09486234-4F31-4571-93D3-1EA681B1E1DD}" destId="{3F1DE3CE-B5D3-4EC5-81FE-6C683E164757}" srcOrd="0" destOrd="0" presId="urn:microsoft.com/office/officeart/2005/8/layout/radial4"/>
    <dgm:cxn modelId="{0B07C88E-6CFD-4065-AECC-A2BEA5B68B82}" type="presOf" srcId="{5D65F2D3-1760-4904-8D2F-3D3EA3A9247F}" destId="{7126C38A-CE1C-4EEF-8EC9-F9C0D76D7461}" srcOrd="0" destOrd="0" presId="urn:microsoft.com/office/officeart/2005/8/layout/radial4"/>
    <dgm:cxn modelId="{C594F732-4911-45E8-8EB1-B527B25FB543}" srcId="{FAE3F5E0-3A06-4A51-B4D4-2C50549385D2}" destId="{51B71AFA-6ABC-4340-A08F-46BD38629E08}" srcOrd="7" destOrd="0" parTransId="{098DB8A2-2D66-4BCA-89B4-31045BFF9DCB}" sibTransId="{4C0F6131-C0AD-4902-9E25-A65A5493BBE8}"/>
    <dgm:cxn modelId="{E1BBA6E9-D53D-463B-AC93-934450EBFFBA}" srcId="{FAE3F5E0-3A06-4A51-B4D4-2C50549385D2}" destId="{98C668A9-58DC-4288-AFF2-A283C838EA5D}" srcOrd="0" destOrd="0" parTransId="{751A83A6-7B04-4DD7-A727-9937E49CD076}" sibTransId="{BB09682F-7BE3-4B35-851A-BCEC23CE97A0}"/>
    <dgm:cxn modelId="{11F460E5-653F-4CB0-83BF-EC807CC06DA2}" type="presOf" srcId="{8F7FFA16-94CE-44A5-B67B-1A2078E0F57D}" destId="{42C9E36D-1F00-4D4B-89E4-D399C6BC1D70}" srcOrd="0" destOrd="0" presId="urn:microsoft.com/office/officeart/2005/8/layout/radial4"/>
    <dgm:cxn modelId="{60660CFE-0509-47A1-BFCE-391B9810CAFB}" type="presOf" srcId="{7109E43B-2C6A-4F65-851F-B67DF0F7775E}" destId="{A2525F23-48E0-4384-B213-A9D6BD11C3CA}" srcOrd="0" destOrd="0" presId="urn:microsoft.com/office/officeart/2005/8/layout/radial4"/>
    <dgm:cxn modelId="{758DD2CC-6615-4DCC-948E-F2C73368A057}" type="presOf" srcId="{098DB8A2-2D66-4BCA-89B4-31045BFF9DCB}" destId="{49A44EA2-DD64-4C3A-8F7A-AF0BA3549770}" srcOrd="0" destOrd="0" presId="urn:microsoft.com/office/officeart/2005/8/layout/radial4"/>
    <dgm:cxn modelId="{FE954BF0-B946-40E0-86F8-F6798EEBF1A2}" srcId="{FAE3F5E0-3A06-4A51-B4D4-2C50549385D2}" destId="{3178E2DF-B713-4584-9F76-6E9CD6FFA78C}" srcOrd="1" destOrd="0" parTransId="{2861C61B-1855-4C7E-8086-4AF0623AC553}" sibTransId="{715D6AFC-F3A3-4DAB-9AC0-689D28E964A2}"/>
    <dgm:cxn modelId="{DFDAD557-1DB0-4B1A-B0D0-9CAAB118B64E}" type="presOf" srcId="{751A83A6-7B04-4DD7-A727-9937E49CD076}" destId="{EAE249E8-3759-4045-B3C7-6A0ADC0F47FF}" srcOrd="0" destOrd="0" presId="urn:microsoft.com/office/officeart/2005/8/layout/radial4"/>
    <dgm:cxn modelId="{484A2AE6-4780-4818-B2EB-AE91008243EA}" srcId="{8F7FFA16-94CE-44A5-B67B-1A2078E0F57D}" destId="{FAE3F5E0-3A06-4A51-B4D4-2C50549385D2}" srcOrd="0" destOrd="0" parTransId="{756F9054-DC27-4635-81A5-4353C8E83B3A}" sibTransId="{D69BC581-F8BF-4382-9B99-A275DE187BD3}"/>
    <dgm:cxn modelId="{C9F6568A-A1EA-4C83-93C3-526B2B576A43}" type="presOf" srcId="{B73A09BA-0F08-4DC8-92D4-4CF46A816FB7}" destId="{1A3D933E-F349-4231-9DFF-B162C66113C6}" srcOrd="0" destOrd="0" presId="urn:microsoft.com/office/officeart/2005/8/layout/radial4"/>
    <dgm:cxn modelId="{4EF26689-5C5B-4BF5-9D85-84AF06EEA2EB}" type="presOf" srcId="{8A71735C-14F0-4210-8BAE-02C321468094}" destId="{76EF8EC8-B60A-49A9-A75E-54BE20A83658}" srcOrd="0" destOrd="0" presId="urn:microsoft.com/office/officeart/2005/8/layout/radial4"/>
    <dgm:cxn modelId="{91CD19AA-A696-4CED-8178-1E2B6087B4DA}" srcId="{FAE3F5E0-3A06-4A51-B4D4-2C50549385D2}" destId="{5D65F2D3-1760-4904-8D2F-3D3EA3A9247F}" srcOrd="8" destOrd="0" parTransId="{0E6DF790-9E23-49D7-B9A1-EB35ABA35DCD}" sibTransId="{32C18073-2DF8-4B0E-9C8C-8F28F87FF4BB}"/>
    <dgm:cxn modelId="{A9FC431E-3D5C-4FD3-9004-2126B8881C77}" type="presOf" srcId="{BCCD39AC-17A4-41E1-AA76-19FB2FBDEE05}" destId="{A8693E93-00D2-48C4-A99C-DCFF95C8F157}" srcOrd="0" destOrd="0" presId="urn:microsoft.com/office/officeart/2005/8/layout/radial4"/>
    <dgm:cxn modelId="{939348C7-B81A-4A9F-83B5-3344030E99B8}" type="presOf" srcId="{2861C61B-1855-4C7E-8086-4AF0623AC553}" destId="{572EFB26-E3CB-4AFD-A8F4-F481C377DB0D}" srcOrd="0" destOrd="0" presId="urn:microsoft.com/office/officeart/2005/8/layout/radial4"/>
    <dgm:cxn modelId="{5C69D557-341C-4D3C-8F41-B205EC3CEDFB}" type="presOf" srcId="{95039B95-64FD-4604-B6E5-DCAF9470177D}" destId="{AC2F888F-E617-4E9B-B1F0-B04633454C2A}" srcOrd="0" destOrd="0" presId="urn:microsoft.com/office/officeart/2005/8/layout/radial4"/>
    <dgm:cxn modelId="{25829114-A7CE-4E73-BB75-B40AD378A5F3}" srcId="{FAE3F5E0-3A06-4A51-B4D4-2C50549385D2}" destId="{8A71735C-14F0-4210-8BAE-02C321468094}" srcOrd="6" destOrd="0" parTransId="{C03F8565-4A8A-426D-B7D8-658CF1F4FFCA}" sibTransId="{8D6EC781-7A21-4C72-96E0-5D290468455A}"/>
    <dgm:cxn modelId="{035B4698-59D0-422C-84E1-2A82DB6C7F94}" srcId="{FAE3F5E0-3A06-4A51-B4D4-2C50549385D2}" destId="{6A0D4C01-CE75-4BA6-9423-CBBDF0A431C6}" srcOrd="4" destOrd="0" parTransId="{DEE06AD9-A439-4848-AED1-F55D1D39CEBE}" sibTransId="{01682DB2-64AB-4E17-9CCE-727A7298EE7E}"/>
    <dgm:cxn modelId="{3D2CDF96-A57A-451F-986D-2698B33721C0}" type="presOf" srcId="{0E6DF790-9E23-49D7-B9A1-EB35ABA35DCD}" destId="{241C0C1A-7C01-420B-8784-BB90E935087D}" srcOrd="0" destOrd="0" presId="urn:microsoft.com/office/officeart/2005/8/layout/radial4"/>
    <dgm:cxn modelId="{744F8A56-6413-4549-9C99-65F297E8A0B5}" type="presOf" srcId="{FAE3F5E0-3A06-4A51-B4D4-2C50549385D2}" destId="{B9164D02-718D-45FA-8728-C3067EFB4E31}" srcOrd="0" destOrd="0" presId="urn:microsoft.com/office/officeart/2005/8/layout/radial4"/>
    <dgm:cxn modelId="{92D6CF12-4FA4-43E3-B57B-6FB48EBFE97F}" type="presOf" srcId="{0D7CAAF0-2546-41E6-818F-2B41DCEA6E81}" destId="{752162E7-F4C1-4BE7-B4F2-030CCB4B51B5}" srcOrd="0" destOrd="0" presId="urn:microsoft.com/office/officeart/2005/8/layout/radial4"/>
    <dgm:cxn modelId="{6C181001-DBFE-4E3C-8449-5CBE67F13AF8}" type="presOf" srcId="{60335AF2-D222-409B-AE23-0566DDF19288}" destId="{7D24AFC7-66F1-408B-838D-1B36DE923B15}" srcOrd="0" destOrd="0" presId="urn:microsoft.com/office/officeart/2005/8/layout/radial4"/>
    <dgm:cxn modelId="{FB29DD65-4B7E-40B1-8DE6-3056E1ACED02}" type="presParOf" srcId="{42C9E36D-1F00-4D4B-89E4-D399C6BC1D70}" destId="{B9164D02-718D-45FA-8728-C3067EFB4E31}" srcOrd="0" destOrd="0" presId="urn:microsoft.com/office/officeart/2005/8/layout/radial4"/>
    <dgm:cxn modelId="{EA8F92FA-4987-4079-B623-9DE92A522C14}" type="presParOf" srcId="{42C9E36D-1F00-4D4B-89E4-D399C6BC1D70}" destId="{EAE249E8-3759-4045-B3C7-6A0ADC0F47FF}" srcOrd="1" destOrd="0" presId="urn:microsoft.com/office/officeart/2005/8/layout/radial4"/>
    <dgm:cxn modelId="{FB6C5F31-807D-4561-9681-8812B9A17033}" type="presParOf" srcId="{42C9E36D-1F00-4D4B-89E4-D399C6BC1D70}" destId="{021D3771-312B-4A24-B3BF-55C33B53B576}" srcOrd="2" destOrd="0" presId="urn:microsoft.com/office/officeart/2005/8/layout/radial4"/>
    <dgm:cxn modelId="{A2A14722-5A20-4BE0-A9FA-CE8162449D10}" type="presParOf" srcId="{42C9E36D-1F00-4D4B-89E4-D399C6BC1D70}" destId="{572EFB26-E3CB-4AFD-A8F4-F481C377DB0D}" srcOrd="3" destOrd="0" presId="urn:microsoft.com/office/officeart/2005/8/layout/radial4"/>
    <dgm:cxn modelId="{DE14CBBF-30CC-4A6E-8F36-51124F514C3E}" type="presParOf" srcId="{42C9E36D-1F00-4D4B-89E4-D399C6BC1D70}" destId="{E5A28E2A-4CD8-4C0C-9879-7C51BE5C9F1F}" srcOrd="4" destOrd="0" presId="urn:microsoft.com/office/officeart/2005/8/layout/radial4"/>
    <dgm:cxn modelId="{D2959140-2954-444B-A9BD-9D738B0F9805}" type="presParOf" srcId="{42C9E36D-1F00-4D4B-89E4-D399C6BC1D70}" destId="{7D24AFC7-66F1-408B-838D-1B36DE923B15}" srcOrd="5" destOrd="0" presId="urn:microsoft.com/office/officeart/2005/8/layout/radial4"/>
    <dgm:cxn modelId="{369EFD1F-B3EB-4A43-85EF-3CDB9A85C5C3}" type="presParOf" srcId="{42C9E36D-1F00-4D4B-89E4-D399C6BC1D70}" destId="{3F1DE3CE-B5D3-4EC5-81FE-6C683E164757}" srcOrd="6" destOrd="0" presId="urn:microsoft.com/office/officeart/2005/8/layout/radial4"/>
    <dgm:cxn modelId="{85CFF313-B0BA-4E11-9A09-7DC5D55E6CEA}" type="presParOf" srcId="{42C9E36D-1F00-4D4B-89E4-D399C6BC1D70}" destId="{1A3D933E-F349-4231-9DFF-B162C66113C6}" srcOrd="7" destOrd="0" presId="urn:microsoft.com/office/officeart/2005/8/layout/radial4"/>
    <dgm:cxn modelId="{882D1D00-03F9-43C4-934D-66461042108A}" type="presParOf" srcId="{42C9E36D-1F00-4D4B-89E4-D399C6BC1D70}" destId="{752162E7-F4C1-4BE7-B4F2-030CCB4B51B5}" srcOrd="8" destOrd="0" presId="urn:microsoft.com/office/officeart/2005/8/layout/radial4"/>
    <dgm:cxn modelId="{1E952AF2-164C-4510-8A54-A35311408FC1}" type="presParOf" srcId="{42C9E36D-1F00-4D4B-89E4-D399C6BC1D70}" destId="{475E3FC4-36D8-48E7-8F8E-5C7DC95F2CD6}" srcOrd="9" destOrd="0" presId="urn:microsoft.com/office/officeart/2005/8/layout/radial4"/>
    <dgm:cxn modelId="{6BE4A7A7-2F13-45CC-A2C4-36B7BF1CE76A}" type="presParOf" srcId="{42C9E36D-1F00-4D4B-89E4-D399C6BC1D70}" destId="{D0440BB1-9473-42C5-908F-27325A4EEC36}" srcOrd="10" destOrd="0" presId="urn:microsoft.com/office/officeart/2005/8/layout/radial4"/>
    <dgm:cxn modelId="{2F1BBBBE-7BFB-4773-A7E1-F1C10FD28A7D}" type="presParOf" srcId="{42C9E36D-1F00-4D4B-89E4-D399C6BC1D70}" destId="{D3E79DDE-8B5F-44CE-B0DE-12554425C0B7}" srcOrd="11" destOrd="0" presId="urn:microsoft.com/office/officeart/2005/8/layout/radial4"/>
    <dgm:cxn modelId="{34234EC9-C975-4433-AA27-E68D53C71EFF}" type="presParOf" srcId="{42C9E36D-1F00-4D4B-89E4-D399C6BC1D70}" destId="{AC2F888F-E617-4E9B-B1F0-B04633454C2A}" srcOrd="12" destOrd="0" presId="urn:microsoft.com/office/officeart/2005/8/layout/radial4"/>
    <dgm:cxn modelId="{89E947C9-AF7F-4419-AEC3-C5D1F8B4FD62}" type="presParOf" srcId="{42C9E36D-1F00-4D4B-89E4-D399C6BC1D70}" destId="{F2D9E134-026B-4E4A-9365-6335B940BAA1}" srcOrd="13" destOrd="0" presId="urn:microsoft.com/office/officeart/2005/8/layout/radial4"/>
    <dgm:cxn modelId="{897455BC-BBD6-4D71-9444-5BE4D91C0A8D}" type="presParOf" srcId="{42C9E36D-1F00-4D4B-89E4-D399C6BC1D70}" destId="{76EF8EC8-B60A-49A9-A75E-54BE20A83658}" srcOrd="14" destOrd="0" presId="urn:microsoft.com/office/officeart/2005/8/layout/radial4"/>
    <dgm:cxn modelId="{A5B55D32-7A90-4562-AD46-551BF2E569EE}" type="presParOf" srcId="{42C9E36D-1F00-4D4B-89E4-D399C6BC1D70}" destId="{49A44EA2-DD64-4C3A-8F7A-AF0BA3549770}" srcOrd="15" destOrd="0" presId="urn:microsoft.com/office/officeart/2005/8/layout/radial4"/>
    <dgm:cxn modelId="{AFF9E739-6299-47B8-A140-8E937BAA7C7A}" type="presParOf" srcId="{42C9E36D-1F00-4D4B-89E4-D399C6BC1D70}" destId="{EF2798DC-6591-4567-B75F-142DBD452EC8}" srcOrd="16" destOrd="0" presId="urn:microsoft.com/office/officeart/2005/8/layout/radial4"/>
    <dgm:cxn modelId="{5828574F-A2A5-4BE8-A654-F2CEC0EE31F0}" type="presParOf" srcId="{42C9E36D-1F00-4D4B-89E4-D399C6BC1D70}" destId="{241C0C1A-7C01-420B-8784-BB90E935087D}" srcOrd="17" destOrd="0" presId="urn:microsoft.com/office/officeart/2005/8/layout/radial4"/>
    <dgm:cxn modelId="{2B1A341C-3534-46D5-B175-4B8B1F90E64D}" type="presParOf" srcId="{42C9E36D-1F00-4D4B-89E4-D399C6BC1D70}" destId="{7126C38A-CE1C-4EEF-8EC9-F9C0D76D7461}" srcOrd="18" destOrd="0" presId="urn:microsoft.com/office/officeart/2005/8/layout/radial4"/>
    <dgm:cxn modelId="{D67BD9E9-81C0-43D5-A736-7CD6D71D4BC3}" type="presParOf" srcId="{42C9E36D-1F00-4D4B-89E4-D399C6BC1D70}" destId="{A2525F23-48E0-4384-B213-A9D6BD11C3CA}" srcOrd="19" destOrd="0" presId="urn:microsoft.com/office/officeart/2005/8/layout/radial4"/>
    <dgm:cxn modelId="{91D70E8E-8CEC-4124-B3AD-95B3DB7441A8}" type="presParOf" srcId="{42C9E36D-1F00-4D4B-89E4-D399C6BC1D70}" destId="{A8693E93-00D2-48C4-A99C-DCFF95C8F157}" srcOrd="20"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F7FFA16-94CE-44A5-B67B-1A2078E0F57D}" type="doc">
      <dgm:prSet loTypeId="urn:microsoft.com/office/officeart/2005/8/layout/radial4" loCatId="relationship" qsTypeId="urn:microsoft.com/office/officeart/2005/8/quickstyle/simple5" qsCatId="simple" csTypeId="urn:microsoft.com/office/officeart/2005/8/colors/accent6_2" csCatId="accent6" phldr="1"/>
      <dgm:spPr/>
      <dgm:t>
        <a:bodyPr/>
        <a:lstStyle/>
        <a:p>
          <a:endParaRPr lang="en-AU"/>
        </a:p>
      </dgm:t>
    </dgm:pt>
    <dgm:pt modelId="{FAE3F5E0-3A06-4A51-B4D4-2C50549385D2}">
      <dgm:prSet phldrT="[Text]"/>
      <dgm:spPr>
        <a:xfrm>
          <a:off x="3903921" y="4202770"/>
          <a:ext cx="1482464" cy="1482464"/>
        </a:xfrm>
        <a:solidFill>
          <a:srgbClr val="FF9900"/>
        </a:solidFill>
        <a:ln>
          <a:solidFill>
            <a:schemeClr val="accent1"/>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en-AU" b="1" dirty="0" smtClean="0">
              <a:solidFill>
                <a:schemeClr val="tx1"/>
              </a:solidFill>
              <a:latin typeface="GillSans"/>
              <a:ea typeface="+mn-ea"/>
              <a:cs typeface="+mn-cs"/>
            </a:rPr>
            <a:t>Safety Management System </a:t>
          </a:r>
          <a:endParaRPr lang="en-AU" b="1" dirty="0">
            <a:solidFill>
              <a:schemeClr val="tx1"/>
            </a:solidFill>
            <a:latin typeface="GillSans"/>
            <a:ea typeface="+mn-ea"/>
            <a:cs typeface="+mn-cs"/>
          </a:endParaRPr>
        </a:p>
      </dgm:t>
    </dgm:pt>
    <dgm:pt modelId="{756F9054-DC27-4635-81A5-4353C8E83B3A}" type="parTrans" cxnId="{484A2AE6-4780-4818-B2EB-AE91008243EA}">
      <dgm:prSet/>
      <dgm:spPr/>
      <dgm:t>
        <a:bodyPr/>
        <a:lstStyle/>
        <a:p>
          <a:endParaRPr lang="en-AU"/>
        </a:p>
      </dgm:t>
    </dgm:pt>
    <dgm:pt modelId="{D69BC581-F8BF-4382-9B99-A275DE187BD3}" type="sibTrans" cxnId="{484A2AE6-4780-4818-B2EB-AE91008243EA}">
      <dgm:prSet/>
      <dgm:spPr/>
      <dgm:t>
        <a:bodyPr/>
        <a:lstStyle/>
        <a:p>
          <a:endParaRPr lang="en-AU"/>
        </a:p>
      </dgm:t>
    </dgm:pt>
    <dgm:pt modelId="{6A0D4C01-CE75-4BA6-9423-CBBDF0A431C6}">
      <dgm:prSet phldrT="[Text]"/>
      <dgm:spPr>
        <a:xfrm>
          <a:off x="819985" y="2126740"/>
          <a:ext cx="1037725" cy="830180"/>
        </a:xfr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en-AU" dirty="0" smtClean="0">
              <a:solidFill>
                <a:srgbClr val="FFFFFF"/>
              </a:solidFill>
              <a:latin typeface="GillSans"/>
              <a:ea typeface="+mn-ea"/>
              <a:cs typeface="+mn-cs"/>
            </a:rPr>
            <a:t>Emergency Plan</a:t>
          </a:r>
          <a:endParaRPr lang="en-AU" dirty="0">
            <a:solidFill>
              <a:srgbClr val="FFFFFF"/>
            </a:solidFill>
            <a:latin typeface="GillSans"/>
            <a:ea typeface="+mn-ea"/>
            <a:cs typeface="+mn-cs"/>
          </a:endParaRPr>
        </a:p>
      </dgm:t>
    </dgm:pt>
    <dgm:pt modelId="{DEE06AD9-A439-4848-AED1-F55D1D39CEBE}" type="parTrans" cxnId="{035B4698-59D0-422C-84E1-2A82DB6C7F94}">
      <dgm:prSet/>
      <dgm:spPr>
        <a:xfrm rot="12960000">
          <a:off x="1036943" y="3259744"/>
          <a:ext cx="3161579" cy="422502"/>
        </a:xfr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AU"/>
        </a:p>
      </dgm:t>
    </dgm:pt>
    <dgm:pt modelId="{01682DB2-64AB-4E17-9CCE-727A7298EE7E}" type="sibTrans" cxnId="{035B4698-59D0-422C-84E1-2A82DB6C7F94}">
      <dgm:prSet/>
      <dgm:spPr/>
      <dgm:t>
        <a:bodyPr/>
        <a:lstStyle/>
        <a:p>
          <a:endParaRPr lang="en-AU"/>
        </a:p>
      </dgm:t>
    </dgm:pt>
    <dgm:pt modelId="{95039B95-64FD-4604-B6E5-DCAF9470177D}">
      <dgm:prSet phldrT="[Text]"/>
      <dgm:spPr>
        <a:xfrm>
          <a:off x="2863394" y="642116"/>
          <a:ext cx="1037725" cy="830180"/>
        </a:xfr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en-AU" dirty="0" smtClean="0">
              <a:solidFill>
                <a:srgbClr val="FFFFFF"/>
              </a:solidFill>
              <a:latin typeface="GillSans"/>
              <a:ea typeface="+mn-ea"/>
              <a:cs typeface="+mn-cs"/>
            </a:rPr>
            <a:t>Ventilation Control Plan &amp; Ventilation Plan</a:t>
          </a:r>
        </a:p>
      </dgm:t>
    </dgm:pt>
    <dgm:pt modelId="{0FC123E4-CB2E-4B34-8F18-DE12A8DE5CC0}" type="parTrans" cxnId="{C16101C6-B325-4C87-8BF8-6AAB8F7F73BA}">
      <dgm:prSet/>
      <dgm:spPr>
        <a:xfrm rot="15120000">
          <a:off x="2289958" y="2349375"/>
          <a:ext cx="3161579" cy="422502"/>
        </a:xfr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AU"/>
        </a:p>
      </dgm:t>
    </dgm:pt>
    <dgm:pt modelId="{C8C7BADF-28AA-46BF-A4E8-8B0FDD87BF6A}" type="sibTrans" cxnId="{C16101C6-B325-4C87-8BF8-6AAB8F7F73BA}">
      <dgm:prSet/>
      <dgm:spPr/>
      <dgm:t>
        <a:bodyPr/>
        <a:lstStyle/>
        <a:p>
          <a:endParaRPr lang="en-AU"/>
        </a:p>
      </dgm:t>
    </dgm:pt>
    <dgm:pt modelId="{0BE744EE-DDF0-42C0-82FC-42849B2E12D1}">
      <dgm:prSet phldrT="[Text]"/>
      <dgm:spPr>
        <a:xfrm>
          <a:off x="5389187" y="642116"/>
          <a:ext cx="1037725" cy="830180"/>
        </a:xfr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en-AU" dirty="0" smtClean="0">
              <a:solidFill>
                <a:srgbClr val="FFFFFF"/>
              </a:solidFill>
              <a:latin typeface="GillSans"/>
              <a:ea typeface="+mn-ea"/>
              <a:cs typeface="+mn-cs"/>
            </a:rPr>
            <a:t>Specific Control Measures</a:t>
          </a:r>
          <a:endParaRPr lang="en-AU" dirty="0">
            <a:solidFill>
              <a:srgbClr val="FFFFFF"/>
            </a:solidFill>
            <a:latin typeface="GillSans"/>
            <a:ea typeface="+mn-ea"/>
            <a:cs typeface="+mn-cs"/>
          </a:endParaRPr>
        </a:p>
      </dgm:t>
    </dgm:pt>
    <dgm:pt modelId="{C058F472-37A1-48F9-A065-8DAD6B160549}" type="parTrans" cxnId="{E6565D90-2074-4B52-94F4-0374763A4EDB}">
      <dgm:prSet/>
      <dgm:spPr>
        <a:xfrm rot="17280000">
          <a:off x="3838769" y="2349375"/>
          <a:ext cx="3161579" cy="422502"/>
        </a:xfr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AU"/>
        </a:p>
      </dgm:t>
    </dgm:pt>
    <dgm:pt modelId="{C551AD01-92B8-4A34-9DDB-120995F6D308}" type="sibTrans" cxnId="{E6565D90-2074-4B52-94F4-0374763A4EDB}">
      <dgm:prSet/>
      <dgm:spPr/>
      <dgm:t>
        <a:bodyPr/>
        <a:lstStyle/>
        <a:p>
          <a:endParaRPr lang="en-AU"/>
        </a:p>
      </dgm:t>
    </dgm:pt>
    <dgm:pt modelId="{8A71735C-14F0-4210-8BAE-02C321468094}">
      <dgm:prSet phldrT="[Text]" custT="1"/>
      <dgm:spPr>
        <a:xfrm>
          <a:off x="4126291" y="442093"/>
          <a:ext cx="1037725" cy="830180"/>
        </a:xfr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en-AU" sz="1000" b="0" dirty="0" smtClean="0">
              <a:solidFill>
                <a:srgbClr val="FFFFFF"/>
              </a:solidFill>
              <a:latin typeface="GillSans"/>
              <a:ea typeface="+mn-ea"/>
              <a:cs typeface="+mn-cs"/>
            </a:rPr>
            <a:t>Principal Mining Hazard Management Plans</a:t>
          </a:r>
        </a:p>
      </dgm:t>
    </dgm:pt>
    <dgm:pt modelId="{C03F8565-4A8A-426D-B7D8-658CF1F4FFCA}" type="parTrans" cxnId="{25829114-A7CE-4E73-BB75-B40AD378A5F3}">
      <dgm:prSet/>
      <dgm:spPr>
        <a:xfrm rot="16200000">
          <a:off x="3064364" y="2226721"/>
          <a:ext cx="3161579" cy="422502"/>
        </a:xfr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AU"/>
        </a:p>
      </dgm:t>
    </dgm:pt>
    <dgm:pt modelId="{8D6EC781-7A21-4C72-96E0-5D290468455A}" type="sibTrans" cxnId="{25829114-A7CE-4E73-BB75-B40AD378A5F3}">
      <dgm:prSet/>
      <dgm:spPr/>
      <dgm:t>
        <a:bodyPr/>
        <a:lstStyle/>
        <a:p>
          <a:endParaRPr lang="en-AU"/>
        </a:p>
      </dgm:t>
    </dgm:pt>
    <dgm:pt modelId="{51B71AFA-6ABC-4340-A08F-46BD38629E08}">
      <dgm:prSet phldrT="[Text]"/>
      <dgm:spPr>
        <a:xfrm>
          <a:off x="6528463" y="1222606"/>
          <a:ext cx="1037725" cy="830180"/>
        </a:xfr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en-AU" dirty="0" smtClean="0">
              <a:solidFill>
                <a:srgbClr val="FFFFFF"/>
              </a:solidFill>
              <a:latin typeface="GillSans"/>
              <a:ea typeface="+mn-ea"/>
              <a:cs typeface="+mn-cs"/>
            </a:rPr>
            <a:t>Withdrawal situations</a:t>
          </a:r>
          <a:endParaRPr lang="en-AU" dirty="0">
            <a:solidFill>
              <a:srgbClr val="FFFFFF"/>
            </a:solidFill>
            <a:latin typeface="GillSans"/>
            <a:ea typeface="+mn-ea"/>
            <a:cs typeface="+mn-cs"/>
          </a:endParaRPr>
        </a:p>
      </dgm:t>
    </dgm:pt>
    <dgm:pt modelId="{098DB8A2-2D66-4BCA-89B4-31045BFF9DCB}" type="parTrans" cxnId="{C594F732-4911-45E8-8EB1-B527B25FB543}">
      <dgm:prSet/>
      <dgm:spPr>
        <a:xfrm rot="18360000">
          <a:off x="4537371" y="2705330"/>
          <a:ext cx="3161579" cy="422502"/>
        </a:xfr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AU"/>
        </a:p>
      </dgm:t>
    </dgm:pt>
    <dgm:pt modelId="{4C0F6131-C0AD-4902-9E25-A65A5493BBE8}" type="sibTrans" cxnId="{C594F732-4911-45E8-8EB1-B527B25FB543}">
      <dgm:prSet/>
      <dgm:spPr/>
      <dgm:t>
        <a:bodyPr/>
        <a:lstStyle/>
        <a:p>
          <a:endParaRPr lang="en-AU"/>
        </a:p>
      </dgm:t>
    </dgm:pt>
    <dgm:pt modelId="{76DFA37E-6B8E-4D8F-9F09-6ED497FF7052}">
      <dgm:prSet phldrT="[Text]"/>
      <dgm:spPr>
        <a:xfrm>
          <a:off x="-33811" y="4528912"/>
          <a:ext cx="1184293" cy="830180"/>
        </a:xfr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en-AU" dirty="0" smtClean="0">
              <a:solidFill>
                <a:srgbClr val="FFFFFF"/>
              </a:solidFill>
              <a:latin typeface="GillSans"/>
              <a:ea typeface="+mn-ea"/>
              <a:cs typeface="+mn-cs"/>
            </a:rPr>
            <a:t>Health &amp; Safety Policy</a:t>
          </a:r>
          <a:endParaRPr lang="en-AU" dirty="0">
            <a:solidFill>
              <a:srgbClr val="FFFFFF"/>
            </a:solidFill>
            <a:latin typeface="GillSans"/>
            <a:ea typeface="+mn-ea"/>
            <a:cs typeface="+mn-cs"/>
          </a:endParaRPr>
        </a:p>
      </dgm:t>
    </dgm:pt>
    <dgm:pt modelId="{E566301B-30E7-4013-8D52-12B8813D4D53}" type="parTrans" cxnId="{071F9AB6-2DD8-4DCA-AEC6-743519EFAC47}">
      <dgm:prSet/>
      <dgm:spPr>
        <a:xfrm rot="10800000">
          <a:off x="558334" y="4732751"/>
          <a:ext cx="3161579" cy="422502"/>
        </a:xfr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AU"/>
        </a:p>
      </dgm:t>
    </dgm:pt>
    <dgm:pt modelId="{68899055-FE83-4CFF-B694-F78C2A3DDAA6}" type="sibTrans" cxnId="{071F9AB6-2DD8-4DCA-AEC6-743519EFAC47}">
      <dgm:prSet/>
      <dgm:spPr/>
      <dgm:t>
        <a:bodyPr/>
        <a:lstStyle/>
        <a:p>
          <a:endParaRPr lang="en-AU"/>
        </a:p>
      </dgm:t>
    </dgm:pt>
    <dgm:pt modelId="{331CFAE3-3337-4838-AA2F-BE0B12C3FBE2}">
      <dgm:prSet phldrT="[Text]"/>
      <dgm:spPr>
        <a:xfrm>
          <a:off x="1724119" y="1222606"/>
          <a:ext cx="1037725" cy="830180"/>
        </a:xfr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en-AU" dirty="0" smtClean="0">
              <a:solidFill>
                <a:srgbClr val="FFFFFF"/>
              </a:solidFill>
              <a:latin typeface="GillSans"/>
              <a:ea typeface="+mn-ea"/>
              <a:cs typeface="+mn-cs"/>
            </a:rPr>
            <a:t>Mine Survey Plan</a:t>
          </a:r>
          <a:endParaRPr lang="en-AU" dirty="0">
            <a:solidFill>
              <a:srgbClr val="FFFFFF"/>
            </a:solidFill>
            <a:latin typeface="GillSans"/>
            <a:ea typeface="+mn-ea"/>
            <a:cs typeface="+mn-cs"/>
          </a:endParaRPr>
        </a:p>
      </dgm:t>
    </dgm:pt>
    <dgm:pt modelId="{25355A5D-E556-46A7-961E-3B8426B11915}" type="parTrans" cxnId="{E0B2B31B-2080-4D04-82CC-BB6B8EB65FEF}">
      <dgm:prSet/>
      <dgm:spPr>
        <a:xfrm rot="14040000">
          <a:off x="1591357" y="2705330"/>
          <a:ext cx="3161579" cy="422502"/>
        </a:xfr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AU"/>
        </a:p>
      </dgm:t>
    </dgm:pt>
    <dgm:pt modelId="{1BB82182-A3BE-4336-8279-97855AFDAD3D}" type="sibTrans" cxnId="{E0B2B31B-2080-4D04-82CC-BB6B8EB65FEF}">
      <dgm:prSet/>
      <dgm:spPr/>
      <dgm:t>
        <a:bodyPr/>
        <a:lstStyle/>
        <a:p>
          <a:endParaRPr lang="en-AU"/>
        </a:p>
      </dgm:t>
    </dgm:pt>
    <dgm:pt modelId="{DCB6BE06-FAB9-48CF-9D59-ABB4A6C635EB}">
      <dgm:prSet phldrT="[Text]"/>
      <dgm:spPr>
        <a:xfrm>
          <a:off x="239495" y="3266015"/>
          <a:ext cx="1037725" cy="830180"/>
        </a:xfr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en-AU" dirty="0" smtClean="0">
              <a:solidFill>
                <a:srgbClr val="FFFFFF"/>
              </a:solidFill>
              <a:latin typeface="GillSans"/>
              <a:ea typeface="+mn-ea"/>
              <a:cs typeface="+mn-cs"/>
            </a:rPr>
            <a:t>Risk Management</a:t>
          </a:r>
          <a:endParaRPr lang="en-AU" dirty="0">
            <a:solidFill>
              <a:srgbClr val="FFFFFF"/>
            </a:solidFill>
            <a:latin typeface="GillSans"/>
            <a:ea typeface="+mn-ea"/>
            <a:cs typeface="+mn-cs"/>
          </a:endParaRPr>
        </a:p>
      </dgm:t>
    </dgm:pt>
    <dgm:pt modelId="{5627D6B8-DBE1-40E4-99A6-0EAB9A0710D2}" type="parTrans" cxnId="{E4C19CDA-0052-4DFE-98D5-D2307DC5DECC}">
      <dgm:prSet/>
      <dgm:spPr>
        <a:xfrm rot="11880000">
          <a:off x="680988" y="3958345"/>
          <a:ext cx="3161579" cy="422502"/>
        </a:xfr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AU"/>
        </a:p>
      </dgm:t>
    </dgm:pt>
    <dgm:pt modelId="{79A9A545-8C35-47F3-9227-ED805A1B8AC3}" type="sibTrans" cxnId="{E4C19CDA-0052-4DFE-98D5-D2307DC5DECC}">
      <dgm:prSet/>
      <dgm:spPr/>
      <dgm:t>
        <a:bodyPr/>
        <a:lstStyle/>
        <a:p>
          <a:endParaRPr lang="en-AU"/>
        </a:p>
      </dgm:t>
    </dgm:pt>
    <dgm:pt modelId="{BECC2C60-979F-4534-9246-1109443D0116}">
      <dgm:prSet phldrT="[Text]"/>
      <dgm:spPr>
        <a:xfrm>
          <a:off x="7432597" y="2126740"/>
          <a:ext cx="1037725" cy="830180"/>
        </a:xfr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en-AU" dirty="0" smtClean="0">
              <a:solidFill>
                <a:srgbClr val="FFFFFF"/>
              </a:solidFill>
              <a:latin typeface="GillSans"/>
              <a:ea typeface="+mn-ea"/>
              <a:cs typeface="+mn-cs"/>
            </a:rPr>
            <a:t>Notifications</a:t>
          </a:r>
          <a:endParaRPr lang="en-AU" dirty="0">
            <a:solidFill>
              <a:srgbClr val="FFFFFF"/>
            </a:solidFill>
            <a:latin typeface="GillSans"/>
            <a:ea typeface="+mn-ea"/>
            <a:cs typeface="+mn-cs"/>
          </a:endParaRPr>
        </a:p>
      </dgm:t>
    </dgm:pt>
    <dgm:pt modelId="{DAD253C8-955A-4D33-B896-4894787F7CF5}" type="parTrans" cxnId="{D5130047-9778-4FED-87A9-7D6A003C58B0}">
      <dgm:prSet/>
      <dgm:spPr>
        <a:xfrm rot="19440000">
          <a:off x="5091784" y="3259744"/>
          <a:ext cx="3161579" cy="422502"/>
        </a:xfr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AU"/>
        </a:p>
      </dgm:t>
    </dgm:pt>
    <dgm:pt modelId="{9F436D2B-C644-4252-9694-B084637797DA}" type="sibTrans" cxnId="{D5130047-9778-4FED-87A9-7D6A003C58B0}">
      <dgm:prSet/>
      <dgm:spPr/>
      <dgm:t>
        <a:bodyPr/>
        <a:lstStyle/>
        <a:p>
          <a:endParaRPr lang="en-AU"/>
        </a:p>
      </dgm:t>
    </dgm:pt>
    <dgm:pt modelId="{15473030-D7A3-4172-9379-2627C22E36CF}">
      <dgm:prSet phldrT="[Text]"/>
      <dgm:spPr>
        <a:xfrm>
          <a:off x="8013087" y="3266015"/>
          <a:ext cx="1037725" cy="830180"/>
        </a:xfr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en-AU" dirty="0" smtClean="0">
              <a:solidFill>
                <a:srgbClr val="FFFFFF"/>
              </a:solidFill>
              <a:latin typeface="GillSans"/>
              <a:ea typeface="+mn-ea"/>
              <a:cs typeface="+mn-cs"/>
            </a:rPr>
            <a:t>Worker &amp; Contractor Management</a:t>
          </a:r>
          <a:endParaRPr lang="en-AU" dirty="0">
            <a:solidFill>
              <a:srgbClr val="FFFFFF"/>
            </a:solidFill>
            <a:latin typeface="GillSans"/>
            <a:ea typeface="+mn-ea"/>
            <a:cs typeface="+mn-cs"/>
          </a:endParaRPr>
        </a:p>
      </dgm:t>
    </dgm:pt>
    <dgm:pt modelId="{136641DF-EFD3-4FBB-BCF1-88FA2AD4F4E2}" type="parTrans" cxnId="{B00C744A-C54E-4230-B318-CA7CBB535098}">
      <dgm:prSet/>
      <dgm:spPr>
        <a:xfrm rot="20520000">
          <a:off x="5447739" y="3958345"/>
          <a:ext cx="3161579" cy="422502"/>
        </a:xfr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AU"/>
        </a:p>
      </dgm:t>
    </dgm:pt>
    <dgm:pt modelId="{5919B36C-AF6C-4D29-B838-933995E06525}" type="sibTrans" cxnId="{B00C744A-C54E-4230-B318-CA7CBB535098}">
      <dgm:prSet/>
      <dgm:spPr/>
      <dgm:t>
        <a:bodyPr/>
        <a:lstStyle/>
        <a:p>
          <a:endParaRPr lang="en-AU"/>
        </a:p>
      </dgm:t>
    </dgm:pt>
    <dgm:pt modelId="{3FE7EF89-8056-42EE-A835-041ACA008CDE}">
      <dgm:prSet phldrT="[Text]"/>
      <dgm:spPr>
        <a:xfrm>
          <a:off x="8213110" y="4528912"/>
          <a:ext cx="1037725" cy="830180"/>
        </a:xfr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en-AU" dirty="0" smtClean="0">
              <a:solidFill>
                <a:srgbClr val="FFFFFF"/>
              </a:solidFill>
              <a:latin typeface="GillSans"/>
              <a:ea typeface="+mn-ea"/>
              <a:cs typeface="+mn-cs"/>
            </a:rPr>
            <a:t>Performance Standards &amp; Audit</a:t>
          </a:r>
          <a:endParaRPr lang="en-AU" dirty="0">
            <a:solidFill>
              <a:srgbClr val="FFFFFF"/>
            </a:solidFill>
            <a:latin typeface="GillSans"/>
            <a:ea typeface="+mn-ea"/>
            <a:cs typeface="+mn-cs"/>
          </a:endParaRPr>
        </a:p>
      </dgm:t>
    </dgm:pt>
    <dgm:pt modelId="{0D4D7D0D-7900-463E-9798-3A8B90DA3508}" type="parTrans" cxnId="{9C8D1F50-86EF-412B-BFA3-318F98452583}">
      <dgm:prSet/>
      <dgm:spPr>
        <a:xfrm>
          <a:off x="5570393" y="4732751"/>
          <a:ext cx="3161579" cy="422502"/>
        </a:xfr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AU"/>
        </a:p>
      </dgm:t>
    </dgm:pt>
    <dgm:pt modelId="{E2A5FFDC-5996-4F5F-84C7-82DE5EC663CA}" type="sibTrans" cxnId="{9C8D1F50-86EF-412B-BFA3-318F98452583}">
      <dgm:prSet/>
      <dgm:spPr/>
      <dgm:t>
        <a:bodyPr/>
        <a:lstStyle/>
        <a:p>
          <a:endParaRPr lang="en-AU"/>
        </a:p>
      </dgm:t>
    </dgm:pt>
    <dgm:pt modelId="{42C9E36D-1F00-4D4B-89E4-D399C6BC1D70}" type="pres">
      <dgm:prSet presAssocID="{8F7FFA16-94CE-44A5-B67B-1A2078E0F57D}" presName="cycle" presStyleCnt="0">
        <dgm:presLayoutVars>
          <dgm:chMax val="1"/>
          <dgm:dir/>
          <dgm:animLvl val="ctr"/>
          <dgm:resizeHandles val="exact"/>
        </dgm:presLayoutVars>
      </dgm:prSet>
      <dgm:spPr/>
      <dgm:t>
        <a:bodyPr/>
        <a:lstStyle/>
        <a:p>
          <a:endParaRPr lang="en-AU"/>
        </a:p>
      </dgm:t>
    </dgm:pt>
    <dgm:pt modelId="{B9164D02-718D-45FA-8728-C3067EFB4E31}" type="pres">
      <dgm:prSet presAssocID="{FAE3F5E0-3A06-4A51-B4D4-2C50549385D2}" presName="centerShape" presStyleLbl="node0" presStyleIdx="0" presStyleCnt="1" custLinFactNeighborX="1382"/>
      <dgm:spPr>
        <a:prstGeom prst="ellipse">
          <a:avLst/>
        </a:prstGeom>
      </dgm:spPr>
      <dgm:t>
        <a:bodyPr/>
        <a:lstStyle/>
        <a:p>
          <a:endParaRPr lang="en-AU"/>
        </a:p>
      </dgm:t>
    </dgm:pt>
    <dgm:pt modelId="{E7A80937-D575-4DBC-8957-1D6A1D359BDD}" type="pres">
      <dgm:prSet presAssocID="{E566301B-30E7-4013-8D52-12B8813D4D53}" presName="parTrans" presStyleLbl="bgSibTrans2D1" presStyleIdx="0" presStyleCnt="11"/>
      <dgm:spPr>
        <a:prstGeom prst="leftArrow">
          <a:avLst>
            <a:gd name="adj1" fmla="val 60000"/>
            <a:gd name="adj2" fmla="val 50000"/>
          </a:avLst>
        </a:prstGeom>
      </dgm:spPr>
      <dgm:t>
        <a:bodyPr/>
        <a:lstStyle/>
        <a:p>
          <a:endParaRPr lang="en-AU"/>
        </a:p>
      </dgm:t>
    </dgm:pt>
    <dgm:pt modelId="{4ADC315E-C114-46E9-B61A-43D7890AEC34}" type="pres">
      <dgm:prSet presAssocID="{76DFA37E-6B8E-4D8F-9F09-6ED497FF7052}" presName="node" presStyleLbl="node1" presStyleIdx="0" presStyleCnt="11" custScaleX="114124" custRadScaleRad="97254" custRadScaleInc="6977">
        <dgm:presLayoutVars>
          <dgm:bulletEnabled val="1"/>
        </dgm:presLayoutVars>
      </dgm:prSet>
      <dgm:spPr>
        <a:prstGeom prst="roundRect">
          <a:avLst>
            <a:gd name="adj" fmla="val 10000"/>
          </a:avLst>
        </a:prstGeom>
      </dgm:spPr>
      <dgm:t>
        <a:bodyPr/>
        <a:lstStyle/>
        <a:p>
          <a:endParaRPr lang="en-AU"/>
        </a:p>
      </dgm:t>
    </dgm:pt>
    <dgm:pt modelId="{2AD130DF-F81E-4AC9-9BAE-B826EA7E8438}" type="pres">
      <dgm:prSet presAssocID="{5627D6B8-DBE1-40E4-99A6-0EAB9A0710D2}" presName="parTrans" presStyleLbl="bgSibTrans2D1" presStyleIdx="1" presStyleCnt="11"/>
      <dgm:spPr>
        <a:prstGeom prst="leftArrow">
          <a:avLst>
            <a:gd name="adj1" fmla="val 60000"/>
            <a:gd name="adj2" fmla="val 50000"/>
          </a:avLst>
        </a:prstGeom>
      </dgm:spPr>
      <dgm:t>
        <a:bodyPr/>
        <a:lstStyle/>
        <a:p>
          <a:endParaRPr lang="en-AU"/>
        </a:p>
      </dgm:t>
    </dgm:pt>
    <dgm:pt modelId="{C30D7943-3DA0-4E15-A904-F77F0BE6EBF2}" type="pres">
      <dgm:prSet presAssocID="{DCB6BE06-FAB9-48CF-9D59-ABB4A6C635EB}" presName="node" presStyleLbl="node1" presStyleIdx="1" presStyleCnt="11" custRadScaleRad="97374" custRadScaleInc="3073">
        <dgm:presLayoutVars>
          <dgm:bulletEnabled val="1"/>
        </dgm:presLayoutVars>
      </dgm:prSet>
      <dgm:spPr>
        <a:prstGeom prst="roundRect">
          <a:avLst>
            <a:gd name="adj" fmla="val 10000"/>
          </a:avLst>
        </a:prstGeom>
      </dgm:spPr>
      <dgm:t>
        <a:bodyPr/>
        <a:lstStyle/>
        <a:p>
          <a:endParaRPr lang="en-AU"/>
        </a:p>
      </dgm:t>
    </dgm:pt>
    <dgm:pt modelId="{475E3FC4-36D8-48E7-8F8E-5C7DC95F2CD6}" type="pres">
      <dgm:prSet presAssocID="{DEE06AD9-A439-4848-AED1-F55D1D39CEBE}" presName="parTrans" presStyleLbl="bgSibTrans2D1" presStyleIdx="2" presStyleCnt="11"/>
      <dgm:spPr>
        <a:prstGeom prst="leftArrow">
          <a:avLst>
            <a:gd name="adj1" fmla="val 60000"/>
            <a:gd name="adj2" fmla="val 50000"/>
          </a:avLst>
        </a:prstGeom>
      </dgm:spPr>
      <dgm:t>
        <a:bodyPr/>
        <a:lstStyle/>
        <a:p>
          <a:endParaRPr lang="en-AU"/>
        </a:p>
      </dgm:t>
    </dgm:pt>
    <dgm:pt modelId="{D0440BB1-9473-42C5-908F-27325A4EEC36}" type="pres">
      <dgm:prSet presAssocID="{6A0D4C01-CE75-4BA6-9423-CBBDF0A431C6}" presName="node" presStyleLbl="node1" presStyleIdx="2" presStyleCnt="11" custRadScaleRad="97777" custRadScaleInc="5821">
        <dgm:presLayoutVars>
          <dgm:bulletEnabled val="1"/>
        </dgm:presLayoutVars>
      </dgm:prSet>
      <dgm:spPr>
        <a:prstGeom prst="roundRect">
          <a:avLst>
            <a:gd name="adj" fmla="val 10000"/>
          </a:avLst>
        </a:prstGeom>
      </dgm:spPr>
      <dgm:t>
        <a:bodyPr/>
        <a:lstStyle/>
        <a:p>
          <a:endParaRPr lang="en-AU"/>
        </a:p>
      </dgm:t>
    </dgm:pt>
    <dgm:pt modelId="{059FC2D9-AAEA-4E15-8539-A197A0E8939A}" type="pres">
      <dgm:prSet presAssocID="{25355A5D-E556-46A7-961E-3B8426B11915}" presName="parTrans" presStyleLbl="bgSibTrans2D1" presStyleIdx="3" presStyleCnt="11"/>
      <dgm:spPr>
        <a:prstGeom prst="leftArrow">
          <a:avLst>
            <a:gd name="adj1" fmla="val 60000"/>
            <a:gd name="adj2" fmla="val 50000"/>
          </a:avLst>
        </a:prstGeom>
      </dgm:spPr>
      <dgm:t>
        <a:bodyPr/>
        <a:lstStyle/>
        <a:p>
          <a:endParaRPr lang="en-AU"/>
        </a:p>
      </dgm:t>
    </dgm:pt>
    <dgm:pt modelId="{0CC65241-0BDC-48BF-A790-8103C15CEC03}" type="pres">
      <dgm:prSet presAssocID="{331CFAE3-3337-4838-AA2F-BE0B12C3FBE2}" presName="node" presStyleLbl="node1" presStyleIdx="3" presStyleCnt="11" custRadScaleRad="98400" custRadScaleInc="7961">
        <dgm:presLayoutVars>
          <dgm:bulletEnabled val="1"/>
        </dgm:presLayoutVars>
      </dgm:prSet>
      <dgm:spPr>
        <a:prstGeom prst="roundRect">
          <a:avLst>
            <a:gd name="adj" fmla="val 10000"/>
          </a:avLst>
        </a:prstGeom>
      </dgm:spPr>
      <dgm:t>
        <a:bodyPr/>
        <a:lstStyle/>
        <a:p>
          <a:endParaRPr lang="en-AU"/>
        </a:p>
      </dgm:t>
    </dgm:pt>
    <dgm:pt modelId="{D3E79DDE-8B5F-44CE-B0DE-12554425C0B7}" type="pres">
      <dgm:prSet presAssocID="{0FC123E4-CB2E-4B34-8F18-DE12A8DE5CC0}" presName="parTrans" presStyleLbl="bgSibTrans2D1" presStyleIdx="4" presStyleCnt="11"/>
      <dgm:spPr>
        <a:prstGeom prst="leftArrow">
          <a:avLst>
            <a:gd name="adj1" fmla="val 60000"/>
            <a:gd name="adj2" fmla="val 50000"/>
          </a:avLst>
        </a:prstGeom>
      </dgm:spPr>
      <dgm:t>
        <a:bodyPr/>
        <a:lstStyle/>
        <a:p>
          <a:endParaRPr lang="en-AU"/>
        </a:p>
      </dgm:t>
    </dgm:pt>
    <dgm:pt modelId="{AC2F888F-E617-4E9B-B1F0-B04633454C2A}" type="pres">
      <dgm:prSet presAssocID="{95039B95-64FD-4604-B6E5-DCAF9470177D}" presName="node" presStyleLbl="node1" presStyleIdx="4" presStyleCnt="11" custRadScaleRad="99180" custRadScaleInc="9286">
        <dgm:presLayoutVars>
          <dgm:bulletEnabled val="1"/>
        </dgm:presLayoutVars>
      </dgm:prSet>
      <dgm:spPr>
        <a:prstGeom prst="roundRect">
          <a:avLst>
            <a:gd name="adj" fmla="val 10000"/>
          </a:avLst>
        </a:prstGeom>
      </dgm:spPr>
      <dgm:t>
        <a:bodyPr/>
        <a:lstStyle/>
        <a:p>
          <a:endParaRPr lang="en-AU"/>
        </a:p>
      </dgm:t>
    </dgm:pt>
    <dgm:pt modelId="{F2D9E134-026B-4E4A-9365-6335B940BAA1}" type="pres">
      <dgm:prSet presAssocID="{C03F8565-4A8A-426D-B7D8-658CF1F4FFCA}" presName="parTrans" presStyleLbl="bgSibTrans2D1" presStyleIdx="5" presStyleCnt="11"/>
      <dgm:spPr>
        <a:prstGeom prst="leftArrow">
          <a:avLst>
            <a:gd name="adj1" fmla="val 60000"/>
            <a:gd name="adj2" fmla="val 50000"/>
          </a:avLst>
        </a:prstGeom>
      </dgm:spPr>
      <dgm:t>
        <a:bodyPr/>
        <a:lstStyle/>
        <a:p>
          <a:endParaRPr lang="en-AU"/>
        </a:p>
      </dgm:t>
    </dgm:pt>
    <dgm:pt modelId="{76EF8EC8-B60A-49A9-A75E-54BE20A83658}" type="pres">
      <dgm:prSet presAssocID="{8A71735C-14F0-4210-8BAE-02C321468094}" presName="node" presStyleLbl="node1" presStyleIdx="5" presStyleCnt="11" custScaleX="120220" custScaleY="103319" custRadScaleRad="100039" custRadScaleInc="9680">
        <dgm:presLayoutVars>
          <dgm:bulletEnabled val="1"/>
        </dgm:presLayoutVars>
      </dgm:prSet>
      <dgm:spPr>
        <a:prstGeom prst="roundRect">
          <a:avLst>
            <a:gd name="adj" fmla="val 10000"/>
          </a:avLst>
        </a:prstGeom>
      </dgm:spPr>
      <dgm:t>
        <a:bodyPr/>
        <a:lstStyle/>
        <a:p>
          <a:endParaRPr lang="en-AU"/>
        </a:p>
      </dgm:t>
    </dgm:pt>
    <dgm:pt modelId="{9D4FC836-DDB4-49EF-BBF4-5DF2519ED176}" type="pres">
      <dgm:prSet presAssocID="{C058F472-37A1-48F9-A065-8DAD6B160549}" presName="parTrans" presStyleLbl="bgSibTrans2D1" presStyleIdx="6" presStyleCnt="11"/>
      <dgm:spPr>
        <a:prstGeom prst="leftArrow">
          <a:avLst>
            <a:gd name="adj1" fmla="val 60000"/>
            <a:gd name="adj2" fmla="val 50000"/>
          </a:avLst>
        </a:prstGeom>
      </dgm:spPr>
      <dgm:t>
        <a:bodyPr/>
        <a:lstStyle/>
        <a:p>
          <a:endParaRPr lang="en-AU"/>
        </a:p>
      </dgm:t>
    </dgm:pt>
    <dgm:pt modelId="{DB59C361-CF42-4F14-8024-B798E6A1C0ED}" type="pres">
      <dgm:prSet presAssocID="{0BE744EE-DDF0-42C0-82FC-42849B2E12D1}" presName="node" presStyleLbl="node1" presStyleIdx="6" presStyleCnt="11" custRadScaleRad="100889" custRadScaleInc="9128">
        <dgm:presLayoutVars>
          <dgm:bulletEnabled val="1"/>
        </dgm:presLayoutVars>
      </dgm:prSet>
      <dgm:spPr>
        <a:prstGeom prst="roundRect">
          <a:avLst>
            <a:gd name="adj" fmla="val 10000"/>
          </a:avLst>
        </a:prstGeom>
      </dgm:spPr>
      <dgm:t>
        <a:bodyPr/>
        <a:lstStyle/>
        <a:p>
          <a:endParaRPr lang="en-AU"/>
        </a:p>
      </dgm:t>
    </dgm:pt>
    <dgm:pt modelId="{49A44EA2-DD64-4C3A-8F7A-AF0BA3549770}" type="pres">
      <dgm:prSet presAssocID="{098DB8A2-2D66-4BCA-89B4-31045BFF9DCB}" presName="parTrans" presStyleLbl="bgSibTrans2D1" presStyleIdx="7" presStyleCnt="11"/>
      <dgm:spPr>
        <a:prstGeom prst="leftArrow">
          <a:avLst>
            <a:gd name="adj1" fmla="val 60000"/>
            <a:gd name="adj2" fmla="val 50000"/>
          </a:avLst>
        </a:prstGeom>
      </dgm:spPr>
      <dgm:t>
        <a:bodyPr/>
        <a:lstStyle/>
        <a:p>
          <a:endParaRPr lang="en-AU"/>
        </a:p>
      </dgm:t>
    </dgm:pt>
    <dgm:pt modelId="{EF2798DC-6591-4567-B75F-142DBD452EC8}" type="pres">
      <dgm:prSet presAssocID="{51B71AFA-6ABC-4340-A08F-46BD38629E08}" presName="node" presStyleLbl="node1" presStyleIdx="7" presStyleCnt="11" custRadScaleRad="101650" custRadScaleInc="7707">
        <dgm:presLayoutVars>
          <dgm:bulletEnabled val="1"/>
        </dgm:presLayoutVars>
      </dgm:prSet>
      <dgm:spPr>
        <a:prstGeom prst="roundRect">
          <a:avLst>
            <a:gd name="adj" fmla="val 10000"/>
          </a:avLst>
        </a:prstGeom>
      </dgm:spPr>
      <dgm:t>
        <a:bodyPr/>
        <a:lstStyle/>
        <a:p>
          <a:endParaRPr lang="en-AU"/>
        </a:p>
      </dgm:t>
    </dgm:pt>
    <dgm:pt modelId="{99E537DE-06DF-4AA2-B9A2-4A26C120E170}" type="pres">
      <dgm:prSet presAssocID="{DAD253C8-955A-4D33-B896-4894787F7CF5}" presName="parTrans" presStyleLbl="bgSibTrans2D1" presStyleIdx="8" presStyleCnt="11"/>
      <dgm:spPr>
        <a:prstGeom prst="leftArrow">
          <a:avLst>
            <a:gd name="adj1" fmla="val 60000"/>
            <a:gd name="adj2" fmla="val 50000"/>
          </a:avLst>
        </a:prstGeom>
      </dgm:spPr>
      <dgm:t>
        <a:bodyPr/>
        <a:lstStyle/>
        <a:p>
          <a:endParaRPr lang="en-AU"/>
        </a:p>
      </dgm:t>
    </dgm:pt>
    <dgm:pt modelId="{EDE2F0DD-0015-4563-8B02-0C0D25876FC5}" type="pres">
      <dgm:prSet presAssocID="{BECC2C60-979F-4534-9246-1109443D0116}" presName="node" presStyleLbl="node1" presStyleIdx="8" presStyleCnt="11" custRadScaleRad="102250" custRadScaleInc="5566">
        <dgm:presLayoutVars>
          <dgm:bulletEnabled val="1"/>
        </dgm:presLayoutVars>
      </dgm:prSet>
      <dgm:spPr>
        <a:prstGeom prst="roundRect">
          <a:avLst>
            <a:gd name="adj" fmla="val 10000"/>
          </a:avLst>
        </a:prstGeom>
      </dgm:spPr>
      <dgm:t>
        <a:bodyPr/>
        <a:lstStyle/>
        <a:p>
          <a:endParaRPr lang="en-AU"/>
        </a:p>
      </dgm:t>
    </dgm:pt>
    <dgm:pt modelId="{5653B607-DA4A-49C2-9CF9-57CA8DA94979}" type="pres">
      <dgm:prSet presAssocID="{136641DF-EFD3-4FBB-BCF1-88FA2AD4F4E2}" presName="parTrans" presStyleLbl="bgSibTrans2D1" presStyleIdx="9" presStyleCnt="11"/>
      <dgm:spPr>
        <a:prstGeom prst="leftArrow">
          <a:avLst>
            <a:gd name="adj1" fmla="val 60000"/>
            <a:gd name="adj2" fmla="val 50000"/>
          </a:avLst>
        </a:prstGeom>
      </dgm:spPr>
      <dgm:t>
        <a:bodyPr/>
        <a:lstStyle/>
        <a:p>
          <a:endParaRPr lang="en-AU"/>
        </a:p>
      </dgm:t>
    </dgm:pt>
    <dgm:pt modelId="{5410B617-3793-4136-937C-9B1D6DAB62AD}" type="pres">
      <dgm:prSet presAssocID="{15473030-D7A3-4172-9379-2627C22E36CF}" presName="node" presStyleLbl="node1" presStyleIdx="9" presStyleCnt="11" custRadScaleRad="102634" custRadScaleInc="2916">
        <dgm:presLayoutVars>
          <dgm:bulletEnabled val="1"/>
        </dgm:presLayoutVars>
      </dgm:prSet>
      <dgm:spPr>
        <a:prstGeom prst="roundRect">
          <a:avLst>
            <a:gd name="adj" fmla="val 10000"/>
          </a:avLst>
        </a:prstGeom>
      </dgm:spPr>
      <dgm:t>
        <a:bodyPr/>
        <a:lstStyle/>
        <a:p>
          <a:endParaRPr lang="en-AU"/>
        </a:p>
      </dgm:t>
    </dgm:pt>
    <dgm:pt modelId="{60081883-1A45-4E0C-BC60-408D5B7F833F}" type="pres">
      <dgm:prSet presAssocID="{0D4D7D0D-7900-463E-9798-3A8B90DA3508}" presName="parTrans" presStyleLbl="bgSibTrans2D1" presStyleIdx="10" presStyleCnt="11"/>
      <dgm:spPr>
        <a:prstGeom prst="leftArrow">
          <a:avLst>
            <a:gd name="adj1" fmla="val 60000"/>
            <a:gd name="adj2" fmla="val 50000"/>
          </a:avLst>
        </a:prstGeom>
      </dgm:spPr>
      <dgm:t>
        <a:bodyPr/>
        <a:lstStyle/>
        <a:p>
          <a:endParaRPr lang="en-AU"/>
        </a:p>
      </dgm:t>
    </dgm:pt>
    <dgm:pt modelId="{C45304D3-5A42-41D3-A50F-B52F6A9CBD15}" type="pres">
      <dgm:prSet presAssocID="{3FE7EF89-8056-42EE-A835-041ACA008CDE}" presName="node" presStyleLbl="node1" presStyleIdx="10" presStyleCnt="11" custScaleX="114699" custRadScaleRad="101383">
        <dgm:presLayoutVars>
          <dgm:bulletEnabled val="1"/>
        </dgm:presLayoutVars>
      </dgm:prSet>
      <dgm:spPr>
        <a:prstGeom prst="roundRect">
          <a:avLst>
            <a:gd name="adj" fmla="val 10000"/>
          </a:avLst>
        </a:prstGeom>
      </dgm:spPr>
      <dgm:t>
        <a:bodyPr/>
        <a:lstStyle/>
        <a:p>
          <a:endParaRPr lang="en-AU"/>
        </a:p>
      </dgm:t>
    </dgm:pt>
  </dgm:ptLst>
  <dgm:cxnLst>
    <dgm:cxn modelId="{37211EF9-B75F-45D3-9B87-A5D79D428FF9}" type="presOf" srcId="{8F7FFA16-94CE-44A5-B67B-1A2078E0F57D}" destId="{42C9E36D-1F00-4D4B-89E4-D399C6BC1D70}" srcOrd="0" destOrd="0" presId="urn:microsoft.com/office/officeart/2005/8/layout/radial4"/>
    <dgm:cxn modelId="{C16101C6-B325-4C87-8BF8-6AAB8F7F73BA}" srcId="{FAE3F5E0-3A06-4A51-B4D4-2C50549385D2}" destId="{95039B95-64FD-4604-B6E5-DCAF9470177D}" srcOrd="4" destOrd="0" parTransId="{0FC123E4-CB2E-4B34-8F18-DE12A8DE5CC0}" sibTransId="{C8C7BADF-28AA-46BF-A4E8-8B0FDD87BF6A}"/>
    <dgm:cxn modelId="{53C2B3C3-C723-4ACC-B936-262285FFC111}" type="presOf" srcId="{15473030-D7A3-4172-9379-2627C22E36CF}" destId="{5410B617-3793-4136-937C-9B1D6DAB62AD}" srcOrd="0" destOrd="0" presId="urn:microsoft.com/office/officeart/2005/8/layout/radial4"/>
    <dgm:cxn modelId="{76375165-88E1-4E02-B2F9-006701253F0F}" type="presOf" srcId="{51B71AFA-6ABC-4340-A08F-46BD38629E08}" destId="{EF2798DC-6591-4567-B75F-142DBD452EC8}" srcOrd="0" destOrd="0" presId="urn:microsoft.com/office/officeart/2005/8/layout/radial4"/>
    <dgm:cxn modelId="{D657F137-4A64-4895-A13F-A2F6C69D7F14}" type="presOf" srcId="{25355A5D-E556-46A7-961E-3B8426B11915}" destId="{059FC2D9-AAEA-4E15-8539-A197A0E8939A}" srcOrd="0" destOrd="0" presId="urn:microsoft.com/office/officeart/2005/8/layout/radial4"/>
    <dgm:cxn modelId="{EFE2F8EA-E1A7-4E57-97F9-2C1FE174F6B5}" type="presOf" srcId="{76DFA37E-6B8E-4D8F-9F09-6ED497FF7052}" destId="{4ADC315E-C114-46E9-B61A-43D7890AEC34}" srcOrd="0" destOrd="0" presId="urn:microsoft.com/office/officeart/2005/8/layout/radial4"/>
    <dgm:cxn modelId="{E0B2B31B-2080-4D04-82CC-BB6B8EB65FEF}" srcId="{FAE3F5E0-3A06-4A51-B4D4-2C50549385D2}" destId="{331CFAE3-3337-4838-AA2F-BE0B12C3FBE2}" srcOrd="3" destOrd="0" parTransId="{25355A5D-E556-46A7-961E-3B8426B11915}" sibTransId="{1BB82182-A3BE-4336-8279-97855AFDAD3D}"/>
    <dgm:cxn modelId="{9C8D1F50-86EF-412B-BFA3-318F98452583}" srcId="{FAE3F5E0-3A06-4A51-B4D4-2C50549385D2}" destId="{3FE7EF89-8056-42EE-A835-041ACA008CDE}" srcOrd="10" destOrd="0" parTransId="{0D4D7D0D-7900-463E-9798-3A8B90DA3508}" sibTransId="{E2A5FFDC-5996-4F5F-84C7-82DE5EC663CA}"/>
    <dgm:cxn modelId="{1FCEE762-9BC1-4C65-9D10-6B09FF2FE3F6}" type="presOf" srcId="{BECC2C60-979F-4534-9246-1109443D0116}" destId="{EDE2F0DD-0015-4563-8B02-0C0D25876FC5}" srcOrd="0" destOrd="0" presId="urn:microsoft.com/office/officeart/2005/8/layout/radial4"/>
    <dgm:cxn modelId="{854DC551-F59F-48ED-8C04-76B591F4090D}" type="presOf" srcId="{3FE7EF89-8056-42EE-A835-041ACA008CDE}" destId="{C45304D3-5A42-41D3-A50F-B52F6A9CBD15}" srcOrd="0" destOrd="0" presId="urn:microsoft.com/office/officeart/2005/8/layout/radial4"/>
    <dgm:cxn modelId="{DA3E5201-3E49-4246-A257-4BDC25EBB218}" type="presOf" srcId="{098DB8A2-2D66-4BCA-89B4-31045BFF9DCB}" destId="{49A44EA2-DD64-4C3A-8F7A-AF0BA3549770}" srcOrd="0" destOrd="0" presId="urn:microsoft.com/office/officeart/2005/8/layout/radial4"/>
    <dgm:cxn modelId="{80CA61B4-4333-4743-8343-49AB378D8821}" type="presOf" srcId="{8A71735C-14F0-4210-8BAE-02C321468094}" destId="{76EF8EC8-B60A-49A9-A75E-54BE20A83658}" srcOrd="0" destOrd="0" presId="urn:microsoft.com/office/officeart/2005/8/layout/radial4"/>
    <dgm:cxn modelId="{2FEB3E26-B844-4EBF-B63C-58CA7D76EF99}" type="presOf" srcId="{5627D6B8-DBE1-40E4-99A6-0EAB9A0710D2}" destId="{2AD130DF-F81E-4AC9-9BAE-B826EA7E8438}" srcOrd="0" destOrd="0" presId="urn:microsoft.com/office/officeart/2005/8/layout/radial4"/>
    <dgm:cxn modelId="{DE5FD9BD-C588-49D3-8E91-C5DF1FA8CBD7}" type="presOf" srcId="{95039B95-64FD-4604-B6E5-DCAF9470177D}" destId="{AC2F888F-E617-4E9B-B1F0-B04633454C2A}" srcOrd="0" destOrd="0" presId="urn:microsoft.com/office/officeart/2005/8/layout/radial4"/>
    <dgm:cxn modelId="{C594F732-4911-45E8-8EB1-B527B25FB543}" srcId="{FAE3F5E0-3A06-4A51-B4D4-2C50549385D2}" destId="{51B71AFA-6ABC-4340-A08F-46BD38629E08}" srcOrd="7" destOrd="0" parTransId="{098DB8A2-2D66-4BCA-89B4-31045BFF9DCB}" sibTransId="{4C0F6131-C0AD-4902-9E25-A65A5493BBE8}"/>
    <dgm:cxn modelId="{C7DEA3CA-9620-49AF-A55B-49861B17D1BD}" type="presOf" srcId="{E566301B-30E7-4013-8D52-12B8813D4D53}" destId="{E7A80937-D575-4DBC-8957-1D6A1D359BDD}" srcOrd="0" destOrd="0" presId="urn:microsoft.com/office/officeart/2005/8/layout/radial4"/>
    <dgm:cxn modelId="{B00C744A-C54E-4230-B318-CA7CBB535098}" srcId="{FAE3F5E0-3A06-4A51-B4D4-2C50549385D2}" destId="{15473030-D7A3-4172-9379-2627C22E36CF}" srcOrd="9" destOrd="0" parTransId="{136641DF-EFD3-4FBB-BCF1-88FA2AD4F4E2}" sibTransId="{5919B36C-AF6C-4D29-B838-933995E06525}"/>
    <dgm:cxn modelId="{132D2843-8807-410D-AEB8-2BF39CFEEDFF}" type="presOf" srcId="{0FC123E4-CB2E-4B34-8F18-DE12A8DE5CC0}" destId="{D3E79DDE-8B5F-44CE-B0DE-12554425C0B7}" srcOrd="0" destOrd="0" presId="urn:microsoft.com/office/officeart/2005/8/layout/radial4"/>
    <dgm:cxn modelId="{F5E979EC-30C3-45E7-8F20-66DAEC191987}" type="presOf" srcId="{C03F8565-4A8A-426D-B7D8-658CF1F4FFCA}" destId="{F2D9E134-026B-4E4A-9365-6335B940BAA1}" srcOrd="0" destOrd="0" presId="urn:microsoft.com/office/officeart/2005/8/layout/radial4"/>
    <dgm:cxn modelId="{D9EBB1E5-D8CB-41F9-94D8-71B4743CF581}" type="presOf" srcId="{DCB6BE06-FAB9-48CF-9D59-ABB4A6C635EB}" destId="{C30D7943-3DA0-4E15-A904-F77F0BE6EBF2}" srcOrd="0" destOrd="0" presId="urn:microsoft.com/office/officeart/2005/8/layout/radial4"/>
    <dgm:cxn modelId="{484A2AE6-4780-4818-B2EB-AE91008243EA}" srcId="{8F7FFA16-94CE-44A5-B67B-1A2078E0F57D}" destId="{FAE3F5E0-3A06-4A51-B4D4-2C50549385D2}" srcOrd="0" destOrd="0" parTransId="{756F9054-DC27-4635-81A5-4353C8E83B3A}" sibTransId="{D69BC581-F8BF-4382-9B99-A275DE187BD3}"/>
    <dgm:cxn modelId="{0B8B5323-794C-43F2-A5D5-4417D1708C99}" type="presOf" srcId="{6A0D4C01-CE75-4BA6-9423-CBBDF0A431C6}" destId="{D0440BB1-9473-42C5-908F-27325A4EEC36}" srcOrd="0" destOrd="0" presId="urn:microsoft.com/office/officeart/2005/8/layout/radial4"/>
    <dgm:cxn modelId="{1A299B3D-FAB2-402E-9292-B33BB174D192}" type="presOf" srcId="{FAE3F5E0-3A06-4A51-B4D4-2C50549385D2}" destId="{B9164D02-718D-45FA-8728-C3067EFB4E31}" srcOrd="0" destOrd="0" presId="urn:microsoft.com/office/officeart/2005/8/layout/radial4"/>
    <dgm:cxn modelId="{43B18236-0811-48E2-8AB7-E6208028BFF0}" type="presOf" srcId="{331CFAE3-3337-4838-AA2F-BE0B12C3FBE2}" destId="{0CC65241-0BDC-48BF-A790-8103C15CEC03}" srcOrd="0" destOrd="0" presId="urn:microsoft.com/office/officeart/2005/8/layout/radial4"/>
    <dgm:cxn modelId="{50DAF60E-B280-46AD-9188-7E644C750647}" type="presOf" srcId="{0D4D7D0D-7900-463E-9798-3A8B90DA3508}" destId="{60081883-1A45-4E0C-BC60-408D5B7F833F}" srcOrd="0" destOrd="0" presId="urn:microsoft.com/office/officeart/2005/8/layout/radial4"/>
    <dgm:cxn modelId="{5D100813-FE03-4A8B-8C03-CF671B22FFFE}" type="presOf" srcId="{0BE744EE-DDF0-42C0-82FC-42849B2E12D1}" destId="{DB59C361-CF42-4F14-8024-B798E6A1C0ED}" srcOrd="0" destOrd="0" presId="urn:microsoft.com/office/officeart/2005/8/layout/radial4"/>
    <dgm:cxn modelId="{9E3D1AF1-1447-40DF-BBE8-F608B588FC83}" type="presOf" srcId="{DEE06AD9-A439-4848-AED1-F55D1D39CEBE}" destId="{475E3FC4-36D8-48E7-8F8E-5C7DC95F2CD6}" srcOrd="0" destOrd="0" presId="urn:microsoft.com/office/officeart/2005/8/layout/radial4"/>
    <dgm:cxn modelId="{D5130047-9778-4FED-87A9-7D6A003C58B0}" srcId="{FAE3F5E0-3A06-4A51-B4D4-2C50549385D2}" destId="{BECC2C60-979F-4534-9246-1109443D0116}" srcOrd="8" destOrd="0" parTransId="{DAD253C8-955A-4D33-B896-4894787F7CF5}" sibTransId="{9F436D2B-C644-4252-9694-B084637797DA}"/>
    <dgm:cxn modelId="{25829114-A7CE-4E73-BB75-B40AD378A5F3}" srcId="{FAE3F5E0-3A06-4A51-B4D4-2C50549385D2}" destId="{8A71735C-14F0-4210-8BAE-02C321468094}" srcOrd="5" destOrd="0" parTransId="{C03F8565-4A8A-426D-B7D8-658CF1F4FFCA}" sibTransId="{8D6EC781-7A21-4C72-96E0-5D290468455A}"/>
    <dgm:cxn modelId="{FC6F1BD0-7D3D-41BA-A35F-7F035BE7B38E}" type="presOf" srcId="{136641DF-EFD3-4FBB-BCF1-88FA2AD4F4E2}" destId="{5653B607-DA4A-49C2-9CF9-57CA8DA94979}" srcOrd="0" destOrd="0" presId="urn:microsoft.com/office/officeart/2005/8/layout/radial4"/>
    <dgm:cxn modelId="{035B4698-59D0-422C-84E1-2A82DB6C7F94}" srcId="{FAE3F5E0-3A06-4A51-B4D4-2C50549385D2}" destId="{6A0D4C01-CE75-4BA6-9423-CBBDF0A431C6}" srcOrd="2" destOrd="0" parTransId="{DEE06AD9-A439-4848-AED1-F55D1D39CEBE}" sibTransId="{01682DB2-64AB-4E17-9CCE-727A7298EE7E}"/>
    <dgm:cxn modelId="{071F9AB6-2DD8-4DCA-AEC6-743519EFAC47}" srcId="{FAE3F5E0-3A06-4A51-B4D4-2C50549385D2}" destId="{76DFA37E-6B8E-4D8F-9F09-6ED497FF7052}" srcOrd="0" destOrd="0" parTransId="{E566301B-30E7-4013-8D52-12B8813D4D53}" sibTransId="{68899055-FE83-4CFF-B694-F78C2A3DDAA6}"/>
    <dgm:cxn modelId="{E6565D90-2074-4B52-94F4-0374763A4EDB}" srcId="{FAE3F5E0-3A06-4A51-B4D4-2C50549385D2}" destId="{0BE744EE-DDF0-42C0-82FC-42849B2E12D1}" srcOrd="6" destOrd="0" parTransId="{C058F472-37A1-48F9-A065-8DAD6B160549}" sibTransId="{C551AD01-92B8-4A34-9DDB-120995F6D308}"/>
    <dgm:cxn modelId="{ADF47B7C-8F32-4E42-9A36-864554B33E56}" type="presOf" srcId="{DAD253C8-955A-4D33-B896-4894787F7CF5}" destId="{99E537DE-06DF-4AA2-B9A2-4A26C120E170}" srcOrd="0" destOrd="0" presId="urn:microsoft.com/office/officeart/2005/8/layout/radial4"/>
    <dgm:cxn modelId="{E4C19CDA-0052-4DFE-98D5-D2307DC5DECC}" srcId="{FAE3F5E0-3A06-4A51-B4D4-2C50549385D2}" destId="{DCB6BE06-FAB9-48CF-9D59-ABB4A6C635EB}" srcOrd="1" destOrd="0" parTransId="{5627D6B8-DBE1-40E4-99A6-0EAB9A0710D2}" sibTransId="{79A9A545-8C35-47F3-9227-ED805A1B8AC3}"/>
    <dgm:cxn modelId="{360CF046-5B14-4C93-89E3-227A7C4E04FE}" type="presOf" srcId="{C058F472-37A1-48F9-A065-8DAD6B160549}" destId="{9D4FC836-DDB4-49EF-BBF4-5DF2519ED176}" srcOrd="0" destOrd="0" presId="urn:microsoft.com/office/officeart/2005/8/layout/radial4"/>
    <dgm:cxn modelId="{A3241414-BE36-4B52-9843-0E9557B0A3B4}" type="presParOf" srcId="{42C9E36D-1F00-4D4B-89E4-D399C6BC1D70}" destId="{B9164D02-718D-45FA-8728-C3067EFB4E31}" srcOrd="0" destOrd="0" presId="urn:microsoft.com/office/officeart/2005/8/layout/radial4"/>
    <dgm:cxn modelId="{74768D91-F3EF-4323-8C84-070F13587BC8}" type="presParOf" srcId="{42C9E36D-1F00-4D4B-89E4-D399C6BC1D70}" destId="{E7A80937-D575-4DBC-8957-1D6A1D359BDD}" srcOrd="1" destOrd="0" presId="urn:microsoft.com/office/officeart/2005/8/layout/radial4"/>
    <dgm:cxn modelId="{CFE3DD7D-C76E-4406-9C9C-F05C825207B5}" type="presParOf" srcId="{42C9E36D-1F00-4D4B-89E4-D399C6BC1D70}" destId="{4ADC315E-C114-46E9-B61A-43D7890AEC34}" srcOrd="2" destOrd="0" presId="urn:microsoft.com/office/officeart/2005/8/layout/radial4"/>
    <dgm:cxn modelId="{DBA7FEA5-9B3D-42C2-B6C3-82314C81C922}" type="presParOf" srcId="{42C9E36D-1F00-4D4B-89E4-D399C6BC1D70}" destId="{2AD130DF-F81E-4AC9-9BAE-B826EA7E8438}" srcOrd="3" destOrd="0" presId="urn:microsoft.com/office/officeart/2005/8/layout/radial4"/>
    <dgm:cxn modelId="{4DCA587C-8606-4FFE-A018-C9F092168E25}" type="presParOf" srcId="{42C9E36D-1F00-4D4B-89E4-D399C6BC1D70}" destId="{C30D7943-3DA0-4E15-A904-F77F0BE6EBF2}" srcOrd="4" destOrd="0" presId="urn:microsoft.com/office/officeart/2005/8/layout/radial4"/>
    <dgm:cxn modelId="{7E1B2F32-3411-4919-AEEC-D465772A6ECD}" type="presParOf" srcId="{42C9E36D-1F00-4D4B-89E4-D399C6BC1D70}" destId="{475E3FC4-36D8-48E7-8F8E-5C7DC95F2CD6}" srcOrd="5" destOrd="0" presId="urn:microsoft.com/office/officeart/2005/8/layout/radial4"/>
    <dgm:cxn modelId="{3991CD86-A195-4548-BAFA-0CF480E1BDB8}" type="presParOf" srcId="{42C9E36D-1F00-4D4B-89E4-D399C6BC1D70}" destId="{D0440BB1-9473-42C5-908F-27325A4EEC36}" srcOrd="6" destOrd="0" presId="urn:microsoft.com/office/officeart/2005/8/layout/radial4"/>
    <dgm:cxn modelId="{5C2839AB-0F3C-497B-AC4B-D40BBE790E6A}" type="presParOf" srcId="{42C9E36D-1F00-4D4B-89E4-D399C6BC1D70}" destId="{059FC2D9-AAEA-4E15-8539-A197A0E8939A}" srcOrd="7" destOrd="0" presId="urn:microsoft.com/office/officeart/2005/8/layout/radial4"/>
    <dgm:cxn modelId="{DE0E2AEE-C18E-4582-BFF5-FB4194E0D311}" type="presParOf" srcId="{42C9E36D-1F00-4D4B-89E4-D399C6BC1D70}" destId="{0CC65241-0BDC-48BF-A790-8103C15CEC03}" srcOrd="8" destOrd="0" presId="urn:microsoft.com/office/officeart/2005/8/layout/radial4"/>
    <dgm:cxn modelId="{BC4D9CF2-0094-4FAD-AE99-35EB91DEE586}" type="presParOf" srcId="{42C9E36D-1F00-4D4B-89E4-D399C6BC1D70}" destId="{D3E79DDE-8B5F-44CE-B0DE-12554425C0B7}" srcOrd="9" destOrd="0" presId="urn:microsoft.com/office/officeart/2005/8/layout/radial4"/>
    <dgm:cxn modelId="{8B0FA73A-D391-47E6-A328-982AB546587C}" type="presParOf" srcId="{42C9E36D-1F00-4D4B-89E4-D399C6BC1D70}" destId="{AC2F888F-E617-4E9B-B1F0-B04633454C2A}" srcOrd="10" destOrd="0" presId="urn:microsoft.com/office/officeart/2005/8/layout/radial4"/>
    <dgm:cxn modelId="{005897E4-E9B3-45F5-8556-8FDCAE5C8C1D}" type="presParOf" srcId="{42C9E36D-1F00-4D4B-89E4-D399C6BC1D70}" destId="{F2D9E134-026B-4E4A-9365-6335B940BAA1}" srcOrd="11" destOrd="0" presId="urn:microsoft.com/office/officeart/2005/8/layout/radial4"/>
    <dgm:cxn modelId="{DF2C0272-FFE5-4F7A-8C14-6C80557AD54A}" type="presParOf" srcId="{42C9E36D-1F00-4D4B-89E4-D399C6BC1D70}" destId="{76EF8EC8-B60A-49A9-A75E-54BE20A83658}" srcOrd="12" destOrd="0" presId="urn:microsoft.com/office/officeart/2005/8/layout/radial4"/>
    <dgm:cxn modelId="{2EDB2E9F-D18F-47C5-A8B0-E41C8233DEE6}" type="presParOf" srcId="{42C9E36D-1F00-4D4B-89E4-D399C6BC1D70}" destId="{9D4FC836-DDB4-49EF-BBF4-5DF2519ED176}" srcOrd="13" destOrd="0" presId="urn:microsoft.com/office/officeart/2005/8/layout/radial4"/>
    <dgm:cxn modelId="{FA7306E0-0603-4F88-AF82-D283D21ECEDB}" type="presParOf" srcId="{42C9E36D-1F00-4D4B-89E4-D399C6BC1D70}" destId="{DB59C361-CF42-4F14-8024-B798E6A1C0ED}" srcOrd="14" destOrd="0" presId="urn:microsoft.com/office/officeart/2005/8/layout/radial4"/>
    <dgm:cxn modelId="{1366D08F-51CF-49DB-AD4E-54852E61CD7C}" type="presParOf" srcId="{42C9E36D-1F00-4D4B-89E4-D399C6BC1D70}" destId="{49A44EA2-DD64-4C3A-8F7A-AF0BA3549770}" srcOrd="15" destOrd="0" presId="urn:microsoft.com/office/officeart/2005/8/layout/radial4"/>
    <dgm:cxn modelId="{AA527B1C-DE17-47C3-A030-08EA1F7E756C}" type="presParOf" srcId="{42C9E36D-1F00-4D4B-89E4-D399C6BC1D70}" destId="{EF2798DC-6591-4567-B75F-142DBD452EC8}" srcOrd="16" destOrd="0" presId="urn:microsoft.com/office/officeart/2005/8/layout/radial4"/>
    <dgm:cxn modelId="{701E6ADB-3FAE-4D14-8B67-83E7EFA3563B}" type="presParOf" srcId="{42C9E36D-1F00-4D4B-89E4-D399C6BC1D70}" destId="{99E537DE-06DF-4AA2-B9A2-4A26C120E170}" srcOrd="17" destOrd="0" presId="urn:microsoft.com/office/officeart/2005/8/layout/radial4"/>
    <dgm:cxn modelId="{44F58F1A-88F3-43F5-A008-B96AAD59D63D}" type="presParOf" srcId="{42C9E36D-1F00-4D4B-89E4-D399C6BC1D70}" destId="{EDE2F0DD-0015-4563-8B02-0C0D25876FC5}" srcOrd="18" destOrd="0" presId="urn:microsoft.com/office/officeart/2005/8/layout/radial4"/>
    <dgm:cxn modelId="{920E320A-6D6D-4E66-8A57-83CF82354385}" type="presParOf" srcId="{42C9E36D-1F00-4D4B-89E4-D399C6BC1D70}" destId="{5653B607-DA4A-49C2-9CF9-57CA8DA94979}" srcOrd="19" destOrd="0" presId="urn:microsoft.com/office/officeart/2005/8/layout/radial4"/>
    <dgm:cxn modelId="{F12DECF6-FDD4-4D00-9EB5-BA309FBAAAA5}" type="presParOf" srcId="{42C9E36D-1F00-4D4B-89E4-D399C6BC1D70}" destId="{5410B617-3793-4136-937C-9B1D6DAB62AD}" srcOrd="20" destOrd="0" presId="urn:microsoft.com/office/officeart/2005/8/layout/radial4"/>
    <dgm:cxn modelId="{3C102932-91D8-48A7-BBC4-46AEB46C67EE}" type="presParOf" srcId="{42C9E36D-1F00-4D4B-89E4-D399C6BC1D70}" destId="{60081883-1A45-4E0C-BC60-408D5B7F833F}" srcOrd="21" destOrd="0" presId="urn:microsoft.com/office/officeart/2005/8/layout/radial4"/>
    <dgm:cxn modelId="{49122669-2170-4274-9FF4-69C2E7F2DE44}" type="presParOf" srcId="{42C9E36D-1F00-4D4B-89E4-D399C6BC1D70}" destId="{C45304D3-5A42-41D3-A50F-B52F6A9CBD15}" srcOrd="22"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164D02-718D-45FA-8728-C3067EFB4E31}">
      <dsp:nvSpPr>
        <dsp:cNvPr id="0" name=""/>
        <dsp:cNvSpPr/>
      </dsp:nvSpPr>
      <dsp:spPr>
        <a:xfrm>
          <a:off x="3197400" y="3255904"/>
          <a:ext cx="1424134" cy="1178937"/>
        </a:xfrm>
        <a:prstGeom prst="ellipse">
          <a:avLst/>
        </a:prstGeom>
        <a:solidFill>
          <a:srgbClr val="FF99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AU" sz="1200" b="1" kern="1200" dirty="0" smtClean="0">
              <a:solidFill>
                <a:schemeClr val="tx1"/>
              </a:solidFill>
              <a:latin typeface="GillSans"/>
            </a:rPr>
            <a:t>Safety Management System         R.621</a:t>
          </a:r>
          <a:endParaRPr lang="en-AU" sz="1200" b="1" kern="1200" dirty="0">
            <a:solidFill>
              <a:schemeClr val="tx1"/>
            </a:solidFill>
            <a:latin typeface="GillSans"/>
          </a:endParaRPr>
        </a:p>
      </dsp:txBody>
      <dsp:txXfrm>
        <a:off x="3405960" y="3428555"/>
        <a:ext cx="1007014" cy="833635"/>
      </dsp:txXfrm>
    </dsp:sp>
    <dsp:sp modelId="{EAE249E8-3759-4045-B3C7-6A0ADC0F47FF}">
      <dsp:nvSpPr>
        <dsp:cNvPr id="0" name=""/>
        <dsp:cNvSpPr/>
      </dsp:nvSpPr>
      <dsp:spPr>
        <a:xfrm rot="10800000">
          <a:off x="680572" y="3670231"/>
          <a:ext cx="2378402" cy="350281"/>
        </a:xfrm>
        <a:prstGeom prst="leftArrow">
          <a:avLst>
            <a:gd name="adj1" fmla="val 60000"/>
            <a:gd name="adj2" fmla="val 50000"/>
          </a:avLst>
        </a:prstGeo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021D3771-312B-4A24-B3BF-55C33B53B576}">
      <dsp:nvSpPr>
        <dsp:cNvPr id="0" name=""/>
        <dsp:cNvSpPr/>
      </dsp:nvSpPr>
      <dsp:spPr>
        <a:xfrm>
          <a:off x="134630" y="3501236"/>
          <a:ext cx="1091884" cy="688272"/>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lvl="0" algn="ctr" defTabSz="444500">
            <a:lnSpc>
              <a:spcPct val="90000"/>
            </a:lnSpc>
            <a:spcBef>
              <a:spcPct val="0"/>
            </a:spcBef>
            <a:spcAft>
              <a:spcPct val="35000"/>
            </a:spcAft>
          </a:pPr>
          <a:r>
            <a:rPr lang="en-AU" sz="1000" kern="1200" dirty="0" smtClean="0">
              <a:latin typeface="GillSans"/>
            </a:rPr>
            <a:t>Mine operator must establish &amp; implement an SMS</a:t>
          </a:r>
          <a:endParaRPr lang="en-AU" sz="1000" kern="1200" dirty="0">
            <a:latin typeface="GillSans"/>
          </a:endParaRPr>
        </a:p>
      </dsp:txBody>
      <dsp:txXfrm>
        <a:off x="154789" y="3521395"/>
        <a:ext cx="1051566" cy="647954"/>
      </dsp:txXfrm>
    </dsp:sp>
    <dsp:sp modelId="{572EFB26-E3CB-4AFD-A8F4-F481C377DB0D}">
      <dsp:nvSpPr>
        <dsp:cNvPr id="0" name=""/>
        <dsp:cNvSpPr/>
      </dsp:nvSpPr>
      <dsp:spPr>
        <a:xfrm rot="11906908">
          <a:off x="869063" y="3041555"/>
          <a:ext cx="2311717" cy="350281"/>
        </a:xfrm>
        <a:prstGeom prst="leftArrow">
          <a:avLst>
            <a:gd name="adj1" fmla="val 60000"/>
            <a:gd name="adj2" fmla="val 50000"/>
          </a:avLst>
        </a:prstGeo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E5A28E2A-4CD8-4C0C-9879-7C51BE5C9F1F}">
      <dsp:nvSpPr>
        <dsp:cNvPr id="0" name=""/>
        <dsp:cNvSpPr/>
      </dsp:nvSpPr>
      <dsp:spPr>
        <a:xfrm>
          <a:off x="370348" y="2506786"/>
          <a:ext cx="1116231" cy="688272"/>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lvl="0" algn="ctr" defTabSz="444500">
            <a:lnSpc>
              <a:spcPct val="90000"/>
            </a:lnSpc>
            <a:spcBef>
              <a:spcPct val="0"/>
            </a:spcBef>
            <a:spcAft>
              <a:spcPct val="35000"/>
            </a:spcAft>
          </a:pPr>
          <a:r>
            <a:rPr lang="en-AU" sz="1000" kern="1200" dirty="0" smtClean="0">
              <a:latin typeface="GillSans"/>
            </a:rPr>
            <a:t>Comprehensive &amp; integrated</a:t>
          </a:r>
        </a:p>
      </dsp:txBody>
      <dsp:txXfrm>
        <a:off x="390507" y="2526945"/>
        <a:ext cx="1075913" cy="647954"/>
      </dsp:txXfrm>
    </dsp:sp>
    <dsp:sp modelId="{7D24AFC7-66F1-408B-838D-1B36DE923B15}">
      <dsp:nvSpPr>
        <dsp:cNvPr id="0" name=""/>
        <dsp:cNvSpPr/>
      </dsp:nvSpPr>
      <dsp:spPr>
        <a:xfrm rot="13014546">
          <a:off x="1078936" y="2458277"/>
          <a:ext cx="2433786" cy="350281"/>
        </a:xfrm>
        <a:prstGeom prst="leftArrow">
          <a:avLst>
            <a:gd name="adj1" fmla="val 60000"/>
            <a:gd name="adj2" fmla="val 50000"/>
          </a:avLst>
        </a:prstGeo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3F1DE3CE-B5D3-4EC5-81FE-6C683E164757}">
      <dsp:nvSpPr>
        <dsp:cNvPr id="0" name=""/>
        <dsp:cNvSpPr/>
      </dsp:nvSpPr>
      <dsp:spPr>
        <a:xfrm>
          <a:off x="803224" y="1558479"/>
          <a:ext cx="1039179" cy="688272"/>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lvl="0" algn="ctr" defTabSz="444500">
            <a:lnSpc>
              <a:spcPct val="90000"/>
            </a:lnSpc>
            <a:spcBef>
              <a:spcPct val="0"/>
            </a:spcBef>
            <a:spcAft>
              <a:spcPct val="35000"/>
            </a:spcAft>
          </a:pPr>
          <a:r>
            <a:rPr lang="en-AU" sz="1000" kern="1200" dirty="0" smtClean="0">
              <a:latin typeface="GillSans"/>
            </a:rPr>
            <a:t>Appropriate to nature &amp; complexity of the mine </a:t>
          </a:r>
        </a:p>
      </dsp:txBody>
      <dsp:txXfrm>
        <a:off x="823383" y="1578638"/>
        <a:ext cx="998861" cy="647954"/>
      </dsp:txXfrm>
    </dsp:sp>
    <dsp:sp modelId="{1A3D933E-F349-4231-9DFF-B162C66113C6}">
      <dsp:nvSpPr>
        <dsp:cNvPr id="0" name=""/>
        <dsp:cNvSpPr/>
      </dsp:nvSpPr>
      <dsp:spPr>
        <a:xfrm rot="14215662">
          <a:off x="1419471" y="1900221"/>
          <a:ext cx="2674721" cy="350281"/>
        </a:xfrm>
        <a:prstGeom prst="leftArrow">
          <a:avLst>
            <a:gd name="adj1" fmla="val 60000"/>
            <a:gd name="adj2" fmla="val 50000"/>
          </a:avLst>
        </a:prstGeo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752162E7-F4C1-4BE7-B4F2-030CCB4B51B5}">
      <dsp:nvSpPr>
        <dsp:cNvPr id="0" name=""/>
        <dsp:cNvSpPr/>
      </dsp:nvSpPr>
      <dsp:spPr>
        <a:xfrm>
          <a:off x="1486585" y="610540"/>
          <a:ext cx="1080906" cy="688272"/>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lvl="0" algn="ctr" defTabSz="444500">
            <a:lnSpc>
              <a:spcPct val="90000"/>
            </a:lnSpc>
            <a:spcBef>
              <a:spcPct val="0"/>
            </a:spcBef>
            <a:spcAft>
              <a:spcPct val="35000"/>
            </a:spcAft>
          </a:pPr>
          <a:r>
            <a:rPr lang="en-AU" sz="1000" kern="1200" dirty="0" smtClean="0">
              <a:latin typeface="GillSans"/>
            </a:rPr>
            <a:t>Part of overall management system</a:t>
          </a:r>
          <a:endParaRPr lang="en-AU" sz="1000" kern="1200" dirty="0">
            <a:latin typeface="GillSans"/>
          </a:endParaRPr>
        </a:p>
      </dsp:txBody>
      <dsp:txXfrm>
        <a:off x="1506744" y="630699"/>
        <a:ext cx="1040588" cy="647954"/>
      </dsp:txXfrm>
    </dsp:sp>
    <dsp:sp modelId="{475E3FC4-36D8-48E7-8F8E-5C7DC95F2CD6}">
      <dsp:nvSpPr>
        <dsp:cNvPr id="0" name=""/>
        <dsp:cNvSpPr/>
      </dsp:nvSpPr>
      <dsp:spPr>
        <a:xfrm rot="15499915">
          <a:off x="2142499" y="1620176"/>
          <a:ext cx="2687226" cy="350281"/>
        </a:xfrm>
        <a:prstGeom prst="leftArrow">
          <a:avLst>
            <a:gd name="adj1" fmla="val 60000"/>
            <a:gd name="adj2" fmla="val 50000"/>
          </a:avLst>
        </a:prstGeo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D0440BB1-9473-42C5-908F-27325A4EEC36}">
      <dsp:nvSpPr>
        <dsp:cNvPr id="0" name=""/>
        <dsp:cNvSpPr/>
      </dsp:nvSpPr>
      <dsp:spPr>
        <a:xfrm>
          <a:off x="2696250" y="135333"/>
          <a:ext cx="1036254" cy="688272"/>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lvl="0" algn="ctr" defTabSz="444500">
            <a:lnSpc>
              <a:spcPct val="90000"/>
            </a:lnSpc>
            <a:spcBef>
              <a:spcPct val="0"/>
            </a:spcBef>
            <a:spcAft>
              <a:spcPct val="35000"/>
            </a:spcAft>
          </a:pPr>
          <a:r>
            <a:rPr lang="en-AU" sz="1000" kern="1200" dirty="0" smtClean="0">
              <a:latin typeface="GillSans"/>
            </a:rPr>
            <a:t>Used as primary means of ensuring health &amp; safety or workers &amp; others</a:t>
          </a:r>
          <a:endParaRPr lang="en-AU" sz="1000" kern="1200" dirty="0">
            <a:latin typeface="GillSans"/>
          </a:endParaRPr>
        </a:p>
      </dsp:txBody>
      <dsp:txXfrm>
        <a:off x="2716409" y="155492"/>
        <a:ext cx="995936" cy="647954"/>
      </dsp:txXfrm>
    </dsp:sp>
    <dsp:sp modelId="{D3E79DDE-8B5F-44CE-B0DE-12554425C0B7}">
      <dsp:nvSpPr>
        <dsp:cNvPr id="0" name=""/>
        <dsp:cNvSpPr/>
      </dsp:nvSpPr>
      <dsp:spPr>
        <a:xfrm rot="16816048">
          <a:off x="2944644" y="1619276"/>
          <a:ext cx="2672685" cy="350281"/>
        </a:xfrm>
        <a:prstGeom prst="leftArrow">
          <a:avLst>
            <a:gd name="adj1" fmla="val 60000"/>
            <a:gd name="adj2" fmla="val 50000"/>
          </a:avLst>
        </a:prstGeo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AC2F888F-E617-4E9B-B1F0-B04633454C2A}">
      <dsp:nvSpPr>
        <dsp:cNvPr id="0" name=""/>
        <dsp:cNvSpPr/>
      </dsp:nvSpPr>
      <dsp:spPr>
        <a:xfrm>
          <a:off x="3993930" y="135337"/>
          <a:ext cx="1050501" cy="688272"/>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lvl="0" algn="ctr" defTabSz="444500">
            <a:lnSpc>
              <a:spcPct val="100000"/>
            </a:lnSpc>
            <a:spcBef>
              <a:spcPct val="0"/>
            </a:spcBef>
            <a:spcAft>
              <a:spcPts val="0"/>
            </a:spcAft>
          </a:pPr>
          <a:r>
            <a:rPr lang="en-AU" sz="1000" kern="1200" dirty="0" smtClean="0">
              <a:latin typeface="GillSans"/>
            </a:rPr>
            <a:t>Documented readily </a:t>
          </a:r>
          <a:br>
            <a:rPr lang="en-AU" sz="1000" kern="1200" dirty="0" smtClean="0">
              <a:latin typeface="GillSans"/>
            </a:rPr>
          </a:br>
          <a:r>
            <a:rPr lang="en-AU" sz="1000" kern="1200" dirty="0" smtClean="0">
              <a:latin typeface="GillSans"/>
            </a:rPr>
            <a:t>available &amp; </a:t>
          </a:r>
        </a:p>
        <a:p>
          <a:pPr lvl="0" algn="ctr" defTabSz="444500">
            <a:lnSpc>
              <a:spcPct val="90000"/>
            </a:lnSpc>
            <a:spcBef>
              <a:spcPct val="0"/>
            </a:spcBef>
            <a:spcAft>
              <a:spcPct val="35000"/>
            </a:spcAft>
          </a:pPr>
          <a:r>
            <a:rPr lang="en-AU" sz="1000" kern="1200" dirty="0" smtClean="0">
              <a:latin typeface="GillSans"/>
            </a:rPr>
            <a:t>understandable</a:t>
          </a:r>
        </a:p>
      </dsp:txBody>
      <dsp:txXfrm>
        <a:off x="4014089" y="155496"/>
        <a:ext cx="1010183" cy="647954"/>
      </dsp:txXfrm>
    </dsp:sp>
    <dsp:sp modelId="{F2D9E134-026B-4E4A-9365-6335B940BAA1}">
      <dsp:nvSpPr>
        <dsp:cNvPr id="0" name=""/>
        <dsp:cNvSpPr/>
      </dsp:nvSpPr>
      <dsp:spPr>
        <a:xfrm rot="18112403">
          <a:off x="3694857" y="1897780"/>
          <a:ext cx="2633444" cy="350281"/>
        </a:xfrm>
        <a:prstGeom prst="leftArrow">
          <a:avLst>
            <a:gd name="adj1" fmla="val 60000"/>
            <a:gd name="adj2" fmla="val 50000"/>
          </a:avLst>
        </a:prstGeo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76EF8EC8-B60A-49A9-A75E-54BE20A83658}">
      <dsp:nvSpPr>
        <dsp:cNvPr id="0" name=""/>
        <dsp:cNvSpPr/>
      </dsp:nvSpPr>
      <dsp:spPr>
        <a:xfrm>
          <a:off x="5186734" y="610601"/>
          <a:ext cx="1040263" cy="688272"/>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lvl="0" algn="ctr" defTabSz="444500">
            <a:lnSpc>
              <a:spcPct val="90000"/>
            </a:lnSpc>
            <a:spcBef>
              <a:spcPct val="0"/>
            </a:spcBef>
            <a:spcAft>
              <a:spcPct val="35000"/>
            </a:spcAft>
          </a:pPr>
          <a:r>
            <a:rPr lang="en-AU" sz="1000" kern="1200" dirty="0" smtClean="0">
              <a:latin typeface="GillSans"/>
            </a:rPr>
            <a:t>Contents as specified in 622</a:t>
          </a:r>
        </a:p>
      </dsp:txBody>
      <dsp:txXfrm>
        <a:off x="5206893" y="630760"/>
        <a:ext cx="999945" cy="647954"/>
      </dsp:txXfrm>
    </dsp:sp>
    <dsp:sp modelId="{49A44EA2-DD64-4C3A-8F7A-AF0BA3549770}">
      <dsp:nvSpPr>
        <dsp:cNvPr id="0" name=""/>
        <dsp:cNvSpPr/>
      </dsp:nvSpPr>
      <dsp:spPr>
        <a:xfrm rot="19279993">
          <a:off x="4272668" y="2451833"/>
          <a:ext cx="2318835" cy="350281"/>
        </a:xfrm>
        <a:prstGeom prst="leftArrow">
          <a:avLst>
            <a:gd name="adj1" fmla="val 60000"/>
            <a:gd name="adj2" fmla="val 50000"/>
          </a:avLst>
        </a:prstGeo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EF2798DC-6591-4567-B75F-142DBD452EC8}">
      <dsp:nvSpPr>
        <dsp:cNvPr id="0" name=""/>
        <dsp:cNvSpPr/>
      </dsp:nvSpPr>
      <dsp:spPr>
        <a:xfrm>
          <a:off x="5780198" y="1558444"/>
          <a:ext cx="1114304" cy="688272"/>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lvl="0" algn="ctr" defTabSz="444500">
            <a:lnSpc>
              <a:spcPct val="90000"/>
            </a:lnSpc>
            <a:spcBef>
              <a:spcPct val="0"/>
            </a:spcBef>
            <a:spcAft>
              <a:spcPct val="35000"/>
            </a:spcAft>
          </a:pPr>
          <a:r>
            <a:rPr lang="en-AU" sz="1000" kern="1200" dirty="0" smtClean="0">
              <a:latin typeface="GillSans"/>
            </a:rPr>
            <a:t>Maintained to ensure  effectiveness</a:t>
          </a:r>
          <a:endParaRPr lang="en-AU" sz="1000" kern="1200" dirty="0">
            <a:latin typeface="GillSans"/>
          </a:endParaRPr>
        </a:p>
      </dsp:txBody>
      <dsp:txXfrm>
        <a:off x="5800357" y="1578603"/>
        <a:ext cx="1073986" cy="647954"/>
      </dsp:txXfrm>
    </dsp:sp>
    <dsp:sp modelId="{241C0C1A-7C01-420B-8784-BB90E935087D}">
      <dsp:nvSpPr>
        <dsp:cNvPr id="0" name=""/>
        <dsp:cNvSpPr/>
      </dsp:nvSpPr>
      <dsp:spPr>
        <a:xfrm rot="20506096">
          <a:off x="4642307" y="3040128"/>
          <a:ext cx="2360119" cy="350281"/>
        </a:xfrm>
        <a:prstGeom prst="leftArrow">
          <a:avLst>
            <a:gd name="adj1" fmla="val 60000"/>
            <a:gd name="adj2" fmla="val 50000"/>
          </a:avLst>
        </a:prstGeo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7126C38A-CE1C-4EEF-8EC9-F9C0D76D7461}">
      <dsp:nvSpPr>
        <dsp:cNvPr id="0" name=""/>
        <dsp:cNvSpPr/>
      </dsp:nvSpPr>
      <dsp:spPr>
        <a:xfrm>
          <a:off x="6351470" y="2497088"/>
          <a:ext cx="1183433" cy="697970"/>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lvl="0" algn="ctr" defTabSz="444500">
            <a:lnSpc>
              <a:spcPct val="90000"/>
            </a:lnSpc>
            <a:spcBef>
              <a:spcPct val="0"/>
            </a:spcBef>
            <a:spcAft>
              <a:spcPct val="35000"/>
            </a:spcAft>
          </a:pPr>
          <a:r>
            <a:rPr lang="en-AU" sz="1000" kern="1200" dirty="0" smtClean="0">
              <a:latin typeface="GillSans"/>
            </a:rPr>
            <a:t>Reviewed at least every 3 years &amp; sooner to remain effective</a:t>
          </a:r>
          <a:endParaRPr lang="en-AU" sz="1000" kern="1200" dirty="0">
            <a:latin typeface="GillSans"/>
          </a:endParaRPr>
        </a:p>
      </dsp:txBody>
      <dsp:txXfrm>
        <a:off x="6371913" y="2517531"/>
        <a:ext cx="1142547" cy="657084"/>
      </dsp:txXfrm>
    </dsp:sp>
    <dsp:sp modelId="{A2525F23-48E0-4384-B213-A9D6BD11C3CA}">
      <dsp:nvSpPr>
        <dsp:cNvPr id="0" name=""/>
        <dsp:cNvSpPr/>
      </dsp:nvSpPr>
      <dsp:spPr>
        <a:xfrm>
          <a:off x="4758547" y="3670231"/>
          <a:ext cx="2354114" cy="350281"/>
        </a:xfrm>
        <a:prstGeom prst="leftArrow">
          <a:avLst>
            <a:gd name="adj1" fmla="val 60000"/>
            <a:gd name="adj2" fmla="val 50000"/>
          </a:avLst>
        </a:prstGeo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A8693E93-00D2-48C4-A99C-DCFF95C8F157}">
      <dsp:nvSpPr>
        <dsp:cNvPr id="0" name=""/>
        <dsp:cNvSpPr/>
      </dsp:nvSpPr>
      <dsp:spPr>
        <a:xfrm>
          <a:off x="6573774" y="3501236"/>
          <a:ext cx="1077774" cy="688272"/>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lvl="0" algn="ctr" defTabSz="444500">
            <a:lnSpc>
              <a:spcPct val="90000"/>
            </a:lnSpc>
            <a:spcBef>
              <a:spcPct val="0"/>
            </a:spcBef>
            <a:spcAft>
              <a:spcPct val="35000"/>
            </a:spcAft>
          </a:pPr>
          <a:r>
            <a:rPr lang="en-AU" sz="1000" kern="1200" dirty="0" smtClean="0">
              <a:latin typeface="GillSans"/>
            </a:rPr>
            <a:t>Sufficient to refer to a plan/ document if already addressed</a:t>
          </a:r>
          <a:endParaRPr lang="en-AU" sz="1000" kern="1200" dirty="0">
            <a:latin typeface="GillSans"/>
          </a:endParaRPr>
        </a:p>
      </dsp:txBody>
      <dsp:txXfrm>
        <a:off x="6593933" y="3521395"/>
        <a:ext cx="1037456" cy="6479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164D02-718D-45FA-8728-C3067EFB4E31}">
      <dsp:nvSpPr>
        <dsp:cNvPr id="0" name=""/>
        <dsp:cNvSpPr/>
      </dsp:nvSpPr>
      <dsp:spPr>
        <a:xfrm>
          <a:off x="3234434" y="3119346"/>
          <a:ext cx="1205136" cy="1205136"/>
        </a:xfrm>
        <a:prstGeom prst="ellipse">
          <a:avLst/>
        </a:prstGeom>
        <a:solidFill>
          <a:srgbClr val="FF9900"/>
        </a:solidFill>
        <a:ln>
          <a:solidFill>
            <a:schemeClr val="accent1"/>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AU" sz="1000" b="1" kern="1200" dirty="0" smtClean="0">
              <a:solidFill>
                <a:schemeClr val="tx1"/>
              </a:solidFill>
              <a:latin typeface="GillSans"/>
              <a:ea typeface="+mn-ea"/>
              <a:cs typeface="+mn-cs"/>
            </a:rPr>
            <a:t>Safety Management System </a:t>
          </a:r>
          <a:endParaRPr lang="en-AU" sz="1000" b="1" kern="1200" dirty="0">
            <a:solidFill>
              <a:schemeClr val="tx1"/>
            </a:solidFill>
            <a:latin typeface="GillSans"/>
            <a:ea typeface="+mn-ea"/>
            <a:cs typeface="+mn-cs"/>
          </a:endParaRPr>
        </a:p>
      </dsp:txBody>
      <dsp:txXfrm>
        <a:off x="3410922" y="3295834"/>
        <a:ext cx="852160" cy="852160"/>
      </dsp:txXfrm>
    </dsp:sp>
    <dsp:sp modelId="{E7A80937-D575-4DBC-8957-1D6A1D359BDD}">
      <dsp:nvSpPr>
        <dsp:cNvPr id="0" name=""/>
        <dsp:cNvSpPr/>
      </dsp:nvSpPr>
      <dsp:spPr>
        <a:xfrm rot="10866609">
          <a:off x="514516" y="3510707"/>
          <a:ext cx="2570684" cy="343464"/>
        </a:xfrm>
        <a:prstGeom prst="leftArrow">
          <a:avLst>
            <a:gd name="adj1" fmla="val 60000"/>
            <a:gd name="adj2" fmla="val 50000"/>
          </a:avLst>
        </a:prstGeo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4ADC315E-C114-46E9-B61A-43D7890AEC34}">
      <dsp:nvSpPr>
        <dsp:cNvPr id="0" name=""/>
        <dsp:cNvSpPr/>
      </dsp:nvSpPr>
      <dsp:spPr>
        <a:xfrm>
          <a:off x="33384" y="3320098"/>
          <a:ext cx="962745" cy="674876"/>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lvl="0" algn="ctr" defTabSz="444500">
            <a:lnSpc>
              <a:spcPct val="90000"/>
            </a:lnSpc>
            <a:spcBef>
              <a:spcPct val="0"/>
            </a:spcBef>
            <a:spcAft>
              <a:spcPct val="35000"/>
            </a:spcAft>
          </a:pPr>
          <a:r>
            <a:rPr lang="en-AU" sz="1000" kern="1200" dirty="0" smtClean="0">
              <a:solidFill>
                <a:srgbClr val="FFFFFF"/>
              </a:solidFill>
              <a:latin typeface="GillSans"/>
              <a:ea typeface="+mn-ea"/>
              <a:cs typeface="+mn-cs"/>
            </a:rPr>
            <a:t>Health &amp; Safety Policy</a:t>
          </a:r>
          <a:endParaRPr lang="en-AU" sz="1000" kern="1200" dirty="0">
            <a:solidFill>
              <a:srgbClr val="FFFFFF"/>
            </a:solidFill>
            <a:latin typeface="GillSans"/>
            <a:ea typeface="+mn-ea"/>
            <a:cs typeface="+mn-cs"/>
          </a:endParaRPr>
        </a:p>
      </dsp:txBody>
      <dsp:txXfrm>
        <a:off x="53150" y="3339864"/>
        <a:ext cx="923213" cy="635344"/>
      </dsp:txXfrm>
    </dsp:sp>
    <dsp:sp modelId="{2AD130DF-F81E-4AC9-9BAE-B826EA7E8438}">
      <dsp:nvSpPr>
        <dsp:cNvPr id="0" name=""/>
        <dsp:cNvSpPr/>
      </dsp:nvSpPr>
      <dsp:spPr>
        <a:xfrm rot="11880016">
          <a:off x="614459" y="2920643"/>
          <a:ext cx="2570103" cy="343464"/>
        </a:xfrm>
        <a:prstGeom prst="leftArrow">
          <a:avLst>
            <a:gd name="adj1" fmla="val 60000"/>
            <a:gd name="adj2" fmla="val 50000"/>
          </a:avLst>
        </a:prstGeo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C30D7943-3DA0-4E15-A904-F77F0BE6EBF2}">
      <dsp:nvSpPr>
        <dsp:cNvPr id="0" name=""/>
        <dsp:cNvSpPr/>
      </dsp:nvSpPr>
      <dsp:spPr>
        <a:xfrm>
          <a:off x="255557" y="2357829"/>
          <a:ext cx="843595" cy="674876"/>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lvl="0" algn="ctr" defTabSz="444500">
            <a:lnSpc>
              <a:spcPct val="90000"/>
            </a:lnSpc>
            <a:spcBef>
              <a:spcPct val="0"/>
            </a:spcBef>
            <a:spcAft>
              <a:spcPct val="35000"/>
            </a:spcAft>
          </a:pPr>
          <a:r>
            <a:rPr lang="en-AU" sz="1000" kern="1200" dirty="0" smtClean="0">
              <a:solidFill>
                <a:srgbClr val="FFFFFF"/>
              </a:solidFill>
              <a:latin typeface="GillSans"/>
              <a:ea typeface="+mn-ea"/>
              <a:cs typeface="+mn-cs"/>
            </a:rPr>
            <a:t>Risk Management</a:t>
          </a:r>
          <a:endParaRPr lang="en-AU" sz="1000" kern="1200" dirty="0">
            <a:solidFill>
              <a:srgbClr val="FFFFFF"/>
            </a:solidFill>
            <a:latin typeface="GillSans"/>
            <a:ea typeface="+mn-ea"/>
            <a:cs typeface="+mn-cs"/>
          </a:endParaRPr>
        </a:p>
      </dsp:txBody>
      <dsp:txXfrm>
        <a:off x="275323" y="2377595"/>
        <a:ext cx="804063" cy="635344"/>
      </dsp:txXfrm>
    </dsp:sp>
    <dsp:sp modelId="{475E3FC4-36D8-48E7-8F8E-5C7DC95F2CD6}">
      <dsp:nvSpPr>
        <dsp:cNvPr id="0" name=""/>
        <dsp:cNvSpPr/>
      </dsp:nvSpPr>
      <dsp:spPr>
        <a:xfrm rot="12960028">
          <a:off x="903809" y="2352725"/>
          <a:ext cx="2570123" cy="343464"/>
        </a:xfrm>
        <a:prstGeom prst="leftArrow">
          <a:avLst>
            <a:gd name="adj1" fmla="val 60000"/>
            <a:gd name="adj2" fmla="val 50000"/>
          </a:avLst>
        </a:prstGeo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D0440BB1-9473-42C5-908F-27325A4EEC36}">
      <dsp:nvSpPr>
        <dsp:cNvPr id="0" name=""/>
        <dsp:cNvSpPr/>
      </dsp:nvSpPr>
      <dsp:spPr>
        <a:xfrm>
          <a:off x="727443" y="1431670"/>
          <a:ext cx="843595" cy="674876"/>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lvl="0" algn="ctr" defTabSz="444500">
            <a:lnSpc>
              <a:spcPct val="90000"/>
            </a:lnSpc>
            <a:spcBef>
              <a:spcPct val="0"/>
            </a:spcBef>
            <a:spcAft>
              <a:spcPct val="35000"/>
            </a:spcAft>
          </a:pPr>
          <a:r>
            <a:rPr lang="en-AU" sz="1000" kern="1200" dirty="0" smtClean="0">
              <a:solidFill>
                <a:srgbClr val="FFFFFF"/>
              </a:solidFill>
              <a:latin typeface="GillSans"/>
              <a:ea typeface="+mn-ea"/>
              <a:cs typeface="+mn-cs"/>
            </a:rPr>
            <a:t>Emergency Plan</a:t>
          </a:r>
          <a:endParaRPr lang="en-AU" sz="1000" kern="1200" dirty="0">
            <a:solidFill>
              <a:srgbClr val="FFFFFF"/>
            </a:solidFill>
            <a:latin typeface="GillSans"/>
            <a:ea typeface="+mn-ea"/>
            <a:cs typeface="+mn-cs"/>
          </a:endParaRPr>
        </a:p>
      </dsp:txBody>
      <dsp:txXfrm>
        <a:off x="747209" y="1451436"/>
        <a:ext cx="804063" cy="635344"/>
      </dsp:txXfrm>
    </dsp:sp>
    <dsp:sp modelId="{059FC2D9-AAEA-4E15-8539-A197A0E8939A}">
      <dsp:nvSpPr>
        <dsp:cNvPr id="0" name=""/>
        <dsp:cNvSpPr/>
      </dsp:nvSpPr>
      <dsp:spPr>
        <a:xfrm rot="14040033">
          <a:off x="1354523" y="1902036"/>
          <a:ext cx="2570111" cy="343464"/>
        </a:xfrm>
        <a:prstGeom prst="leftArrow">
          <a:avLst>
            <a:gd name="adj1" fmla="val 60000"/>
            <a:gd name="adj2" fmla="val 50000"/>
          </a:avLst>
        </a:prstGeo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0CC65241-0BDC-48BF-A790-8103C15CEC03}">
      <dsp:nvSpPr>
        <dsp:cNvPr id="0" name=""/>
        <dsp:cNvSpPr/>
      </dsp:nvSpPr>
      <dsp:spPr>
        <a:xfrm>
          <a:off x="1462454" y="696691"/>
          <a:ext cx="843595" cy="674876"/>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lvl="0" algn="ctr" defTabSz="444500">
            <a:lnSpc>
              <a:spcPct val="90000"/>
            </a:lnSpc>
            <a:spcBef>
              <a:spcPct val="0"/>
            </a:spcBef>
            <a:spcAft>
              <a:spcPct val="35000"/>
            </a:spcAft>
          </a:pPr>
          <a:r>
            <a:rPr lang="en-AU" sz="1000" kern="1200" dirty="0" smtClean="0">
              <a:solidFill>
                <a:srgbClr val="FFFFFF"/>
              </a:solidFill>
              <a:latin typeface="GillSans"/>
              <a:ea typeface="+mn-ea"/>
              <a:cs typeface="+mn-cs"/>
            </a:rPr>
            <a:t>Mine Survey Plan</a:t>
          </a:r>
          <a:endParaRPr lang="en-AU" sz="1000" kern="1200" dirty="0">
            <a:solidFill>
              <a:srgbClr val="FFFFFF"/>
            </a:solidFill>
            <a:latin typeface="GillSans"/>
            <a:ea typeface="+mn-ea"/>
            <a:cs typeface="+mn-cs"/>
          </a:endParaRPr>
        </a:p>
      </dsp:txBody>
      <dsp:txXfrm>
        <a:off x="1482220" y="716457"/>
        <a:ext cx="804063" cy="635344"/>
      </dsp:txXfrm>
    </dsp:sp>
    <dsp:sp modelId="{D3E79DDE-8B5F-44CE-B0DE-12554425C0B7}">
      <dsp:nvSpPr>
        <dsp:cNvPr id="0" name=""/>
        <dsp:cNvSpPr/>
      </dsp:nvSpPr>
      <dsp:spPr>
        <a:xfrm rot="15120045">
          <a:off x="1922440" y="1612675"/>
          <a:ext cx="2570112" cy="343464"/>
        </a:xfrm>
        <a:prstGeom prst="leftArrow">
          <a:avLst>
            <a:gd name="adj1" fmla="val 60000"/>
            <a:gd name="adj2" fmla="val 50000"/>
          </a:avLst>
        </a:prstGeo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AC2F888F-E617-4E9B-B1F0-B04633454C2A}">
      <dsp:nvSpPr>
        <dsp:cNvPr id="0" name=""/>
        <dsp:cNvSpPr/>
      </dsp:nvSpPr>
      <dsp:spPr>
        <a:xfrm>
          <a:off x="2388610" y="224802"/>
          <a:ext cx="843595" cy="674876"/>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lvl="0" algn="ctr" defTabSz="444500">
            <a:lnSpc>
              <a:spcPct val="90000"/>
            </a:lnSpc>
            <a:spcBef>
              <a:spcPct val="0"/>
            </a:spcBef>
            <a:spcAft>
              <a:spcPct val="35000"/>
            </a:spcAft>
          </a:pPr>
          <a:r>
            <a:rPr lang="en-AU" sz="1000" kern="1200" dirty="0" smtClean="0">
              <a:solidFill>
                <a:srgbClr val="FFFFFF"/>
              </a:solidFill>
              <a:latin typeface="GillSans"/>
              <a:ea typeface="+mn-ea"/>
              <a:cs typeface="+mn-cs"/>
            </a:rPr>
            <a:t>Ventilation Control Plan &amp; Ventilation Plan</a:t>
          </a:r>
        </a:p>
      </dsp:txBody>
      <dsp:txXfrm>
        <a:off x="2408376" y="244568"/>
        <a:ext cx="804063" cy="635344"/>
      </dsp:txXfrm>
    </dsp:sp>
    <dsp:sp modelId="{F2D9E134-026B-4E4A-9365-6335B940BAA1}">
      <dsp:nvSpPr>
        <dsp:cNvPr id="0" name=""/>
        <dsp:cNvSpPr/>
      </dsp:nvSpPr>
      <dsp:spPr>
        <a:xfrm rot="16200046">
          <a:off x="2551950" y="1512948"/>
          <a:ext cx="2570160" cy="343464"/>
        </a:xfrm>
        <a:prstGeom prst="leftArrow">
          <a:avLst>
            <a:gd name="adj1" fmla="val 60000"/>
            <a:gd name="adj2" fmla="val 50000"/>
          </a:avLst>
        </a:prstGeo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76EF8EC8-B60A-49A9-A75E-54BE20A83658}">
      <dsp:nvSpPr>
        <dsp:cNvPr id="0" name=""/>
        <dsp:cNvSpPr/>
      </dsp:nvSpPr>
      <dsp:spPr>
        <a:xfrm>
          <a:off x="3329962" y="50962"/>
          <a:ext cx="1014170" cy="697275"/>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lvl="0" algn="ctr" defTabSz="444500">
            <a:lnSpc>
              <a:spcPct val="90000"/>
            </a:lnSpc>
            <a:spcBef>
              <a:spcPct val="0"/>
            </a:spcBef>
            <a:spcAft>
              <a:spcPct val="35000"/>
            </a:spcAft>
          </a:pPr>
          <a:r>
            <a:rPr lang="en-AU" sz="1000" b="0" kern="1200" dirty="0" smtClean="0">
              <a:solidFill>
                <a:srgbClr val="FFFFFF"/>
              </a:solidFill>
              <a:latin typeface="GillSans"/>
              <a:ea typeface="+mn-ea"/>
              <a:cs typeface="+mn-cs"/>
            </a:rPr>
            <a:t>Principal Mining Hazard Management Plans</a:t>
          </a:r>
        </a:p>
      </dsp:txBody>
      <dsp:txXfrm>
        <a:off x="3350384" y="71384"/>
        <a:ext cx="973326" cy="656431"/>
      </dsp:txXfrm>
    </dsp:sp>
    <dsp:sp modelId="{9D4FC836-DDB4-49EF-BBF4-5DF2519ED176}">
      <dsp:nvSpPr>
        <dsp:cNvPr id="0" name=""/>
        <dsp:cNvSpPr/>
      </dsp:nvSpPr>
      <dsp:spPr>
        <a:xfrm rot="17280038">
          <a:off x="3181486" y="1612667"/>
          <a:ext cx="2570154" cy="343464"/>
        </a:xfrm>
        <a:prstGeom prst="leftArrow">
          <a:avLst>
            <a:gd name="adj1" fmla="val 60000"/>
            <a:gd name="adj2" fmla="val 50000"/>
          </a:avLst>
        </a:prstGeo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DB59C361-CF42-4F14-8024-B798E6A1C0ED}">
      <dsp:nvSpPr>
        <dsp:cNvPr id="0" name=""/>
        <dsp:cNvSpPr/>
      </dsp:nvSpPr>
      <dsp:spPr>
        <a:xfrm>
          <a:off x="4441890" y="224784"/>
          <a:ext cx="843595" cy="674876"/>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lvl="0" algn="ctr" defTabSz="444500">
            <a:lnSpc>
              <a:spcPct val="90000"/>
            </a:lnSpc>
            <a:spcBef>
              <a:spcPct val="0"/>
            </a:spcBef>
            <a:spcAft>
              <a:spcPct val="35000"/>
            </a:spcAft>
          </a:pPr>
          <a:r>
            <a:rPr lang="en-AU" sz="1000" kern="1200" dirty="0" smtClean="0">
              <a:solidFill>
                <a:srgbClr val="FFFFFF"/>
              </a:solidFill>
              <a:latin typeface="GillSans"/>
              <a:ea typeface="+mn-ea"/>
              <a:cs typeface="+mn-cs"/>
            </a:rPr>
            <a:t>Specific Control Measures</a:t>
          </a:r>
          <a:endParaRPr lang="en-AU" sz="1000" kern="1200" dirty="0">
            <a:solidFill>
              <a:srgbClr val="FFFFFF"/>
            </a:solidFill>
            <a:latin typeface="GillSans"/>
            <a:ea typeface="+mn-ea"/>
            <a:cs typeface="+mn-cs"/>
          </a:endParaRPr>
        </a:p>
      </dsp:txBody>
      <dsp:txXfrm>
        <a:off x="4461656" y="244550"/>
        <a:ext cx="804063" cy="635344"/>
      </dsp:txXfrm>
    </dsp:sp>
    <dsp:sp modelId="{49A44EA2-DD64-4C3A-8F7A-AF0BA3549770}">
      <dsp:nvSpPr>
        <dsp:cNvPr id="0" name=""/>
        <dsp:cNvSpPr/>
      </dsp:nvSpPr>
      <dsp:spPr>
        <a:xfrm rot="18360039">
          <a:off x="3749398" y="1902039"/>
          <a:ext cx="2570159" cy="343464"/>
        </a:xfrm>
        <a:prstGeom prst="leftArrow">
          <a:avLst>
            <a:gd name="adj1" fmla="val 60000"/>
            <a:gd name="adj2" fmla="val 50000"/>
          </a:avLst>
        </a:prstGeo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EF2798DC-6591-4567-B75F-142DBD452EC8}">
      <dsp:nvSpPr>
        <dsp:cNvPr id="0" name=""/>
        <dsp:cNvSpPr/>
      </dsp:nvSpPr>
      <dsp:spPr>
        <a:xfrm>
          <a:off x="5368042" y="696690"/>
          <a:ext cx="843595" cy="674876"/>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lvl="0" algn="ctr" defTabSz="444500">
            <a:lnSpc>
              <a:spcPct val="90000"/>
            </a:lnSpc>
            <a:spcBef>
              <a:spcPct val="0"/>
            </a:spcBef>
            <a:spcAft>
              <a:spcPct val="35000"/>
            </a:spcAft>
          </a:pPr>
          <a:r>
            <a:rPr lang="en-AU" sz="1000" kern="1200" dirty="0" smtClean="0">
              <a:solidFill>
                <a:srgbClr val="FFFFFF"/>
              </a:solidFill>
              <a:latin typeface="GillSans"/>
              <a:ea typeface="+mn-ea"/>
              <a:cs typeface="+mn-cs"/>
            </a:rPr>
            <a:t>Withdrawal situations</a:t>
          </a:r>
          <a:endParaRPr lang="en-AU" sz="1000" kern="1200" dirty="0">
            <a:solidFill>
              <a:srgbClr val="FFFFFF"/>
            </a:solidFill>
            <a:latin typeface="GillSans"/>
            <a:ea typeface="+mn-ea"/>
            <a:cs typeface="+mn-cs"/>
          </a:endParaRPr>
        </a:p>
      </dsp:txBody>
      <dsp:txXfrm>
        <a:off x="5387808" y="716456"/>
        <a:ext cx="804063" cy="635344"/>
      </dsp:txXfrm>
    </dsp:sp>
    <dsp:sp modelId="{99E537DE-06DF-4AA2-B9A2-4A26C120E170}">
      <dsp:nvSpPr>
        <dsp:cNvPr id="0" name=""/>
        <dsp:cNvSpPr/>
      </dsp:nvSpPr>
      <dsp:spPr>
        <a:xfrm rot="19440024">
          <a:off x="4200088" y="2352736"/>
          <a:ext cx="2570166" cy="343464"/>
        </a:xfrm>
        <a:prstGeom prst="leftArrow">
          <a:avLst>
            <a:gd name="adj1" fmla="val 60000"/>
            <a:gd name="adj2" fmla="val 50000"/>
          </a:avLst>
        </a:prstGeo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EDE2F0DD-0015-4563-8B02-0C0D25876FC5}">
      <dsp:nvSpPr>
        <dsp:cNvPr id="0" name=""/>
        <dsp:cNvSpPr/>
      </dsp:nvSpPr>
      <dsp:spPr>
        <a:xfrm>
          <a:off x="6103033" y="1431684"/>
          <a:ext cx="843595" cy="674876"/>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lvl="0" algn="ctr" defTabSz="444500">
            <a:lnSpc>
              <a:spcPct val="90000"/>
            </a:lnSpc>
            <a:spcBef>
              <a:spcPct val="0"/>
            </a:spcBef>
            <a:spcAft>
              <a:spcPct val="35000"/>
            </a:spcAft>
          </a:pPr>
          <a:r>
            <a:rPr lang="en-AU" sz="1000" kern="1200" dirty="0" smtClean="0">
              <a:solidFill>
                <a:srgbClr val="FFFFFF"/>
              </a:solidFill>
              <a:latin typeface="GillSans"/>
              <a:ea typeface="+mn-ea"/>
              <a:cs typeface="+mn-cs"/>
            </a:rPr>
            <a:t>Notifications</a:t>
          </a:r>
          <a:endParaRPr lang="en-AU" sz="1000" kern="1200" dirty="0">
            <a:solidFill>
              <a:srgbClr val="FFFFFF"/>
            </a:solidFill>
            <a:latin typeface="GillSans"/>
            <a:ea typeface="+mn-ea"/>
            <a:cs typeface="+mn-cs"/>
          </a:endParaRPr>
        </a:p>
      </dsp:txBody>
      <dsp:txXfrm>
        <a:off x="6122799" y="1451450"/>
        <a:ext cx="804063" cy="635344"/>
      </dsp:txXfrm>
    </dsp:sp>
    <dsp:sp modelId="{5653B607-DA4A-49C2-9CF9-57CA8DA94979}">
      <dsp:nvSpPr>
        <dsp:cNvPr id="0" name=""/>
        <dsp:cNvSpPr/>
      </dsp:nvSpPr>
      <dsp:spPr>
        <a:xfrm rot="20520021">
          <a:off x="4489453" y="2920649"/>
          <a:ext cx="2570190" cy="343464"/>
        </a:xfrm>
        <a:prstGeom prst="leftArrow">
          <a:avLst>
            <a:gd name="adj1" fmla="val 60000"/>
            <a:gd name="adj2" fmla="val 50000"/>
          </a:avLst>
        </a:prstGeo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5410B617-3793-4136-937C-9B1D6DAB62AD}">
      <dsp:nvSpPr>
        <dsp:cNvPr id="0" name=""/>
        <dsp:cNvSpPr/>
      </dsp:nvSpPr>
      <dsp:spPr>
        <a:xfrm>
          <a:off x="6574951" y="2357834"/>
          <a:ext cx="843595" cy="674876"/>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lvl="0" algn="ctr" defTabSz="444500">
            <a:lnSpc>
              <a:spcPct val="90000"/>
            </a:lnSpc>
            <a:spcBef>
              <a:spcPct val="0"/>
            </a:spcBef>
            <a:spcAft>
              <a:spcPct val="35000"/>
            </a:spcAft>
          </a:pPr>
          <a:r>
            <a:rPr lang="en-AU" sz="1000" kern="1200" dirty="0" smtClean="0">
              <a:solidFill>
                <a:srgbClr val="FFFFFF"/>
              </a:solidFill>
              <a:latin typeface="GillSans"/>
              <a:ea typeface="+mn-ea"/>
              <a:cs typeface="+mn-cs"/>
            </a:rPr>
            <a:t>Worker &amp; Contractor Management</a:t>
          </a:r>
          <a:endParaRPr lang="en-AU" sz="1000" kern="1200" dirty="0">
            <a:solidFill>
              <a:srgbClr val="FFFFFF"/>
            </a:solidFill>
            <a:latin typeface="GillSans"/>
            <a:ea typeface="+mn-ea"/>
            <a:cs typeface="+mn-cs"/>
          </a:endParaRPr>
        </a:p>
      </dsp:txBody>
      <dsp:txXfrm>
        <a:off x="6594717" y="2377600"/>
        <a:ext cx="804063" cy="635344"/>
      </dsp:txXfrm>
    </dsp:sp>
    <dsp:sp modelId="{60081883-1A45-4E0C-BC60-408D5B7F833F}">
      <dsp:nvSpPr>
        <dsp:cNvPr id="0" name=""/>
        <dsp:cNvSpPr/>
      </dsp:nvSpPr>
      <dsp:spPr>
        <a:xfrm>
          <a:off x="4584105" y="3550183"/>
          <a:ext cx="2483358" cy="343464"/>
        </a:xfrm>
        <a:prstGeom prst="leftArrow">
          <a:avLst>
            <a:gd name="adj1" fmla="val 60000"/>
            <a:gd name="adj2" fmla="val 50000"/>
          </a:avLst>
        </a:prstGeo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C45304D3-5A42-41D3-A50F-B52F6A9CBD15}">
      <dsp:nvSpPr>
        <dsp:cNvPr id="0" name=""/>
        <dsp:cNvSpPr/>
      </dsp:nvSpPr>
      <dsp:spPr>
        <a:xfrm>
          <a:off x="6583666" y="3384477"/>
          <a:ext cx="967595" cy="674876"/>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lvl="0" algn="ctr" defTabSz="444500">
            <a:lnSpc>
              <a:spcPct val="90000"/>
            </a:lnSpc>
            <a:spcBef>
              <a:spcPct val="0"/>
            </a:spcBef>
            <a:spcAft>
              <a:spcPct val="35000"/>
            </a:spcAft>
          </a:pPr>
          <a:r>
            <a:rPr lang="en-AU" sz="1000" kern="1200" dirty="0" smtClean="0">
              <a:solidFill>
                <a:srgbClr val="FFFFFF"/>
              </a:solidFill>
              <a:latin typeface="GillSans"/>
              <a:ea typeface="+mn-ea"/>
              <a:cs typeface="+mn-cs"/>
            </a:rPr>
            <a:t>Performance Standards &amp; Audit</a:t>
          </a:r>
          <a:endParaRPr lang="en-AU" sz="1000" kern="1200" dirty="0">
            <a:solidFill>
              <a:srgbClr val="FFFFFF"/>
            </a:solidFill>
            <a:latin typeface="GillSans"/>
            <a:ea typeface="+mn-ea"/>
            <a:cs typeface="+mn-cs"/>
          </a:endParaRPr>
        </a:p>
      </dsp:txBody>
      <dsp:txXfrm>
        <a:off x="6603432" y="3404243"/>
        <a:ext cx="928063" cy="635344"/>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1985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06993" y="4729621"/>
            <a:ext cx="4983689" cy="4489562"/>
          </a:xfrm>
          <a:prstGeom prst="rect">
            <a:avLst/>
          </a:prstGeom>
          <a:noFill/>
          <a:ln w="12700">
            <a:noFill/>
            <a:miter lim="800000"/>
            <a:headEnd/>
            <a:tailEnd/>
          </a:ln>
          <a:effectLst/>
        </p:spPr>
        <p:txBody>
          <a:bodyPr vert="horz" wrap="square" lIns="90651" tIns="44530" rIns="90651" bIns="44530"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21507" name="Rectangle 3"/>
          <p:cNvSpPr>
            <a:spLocks noGrp="1" noRot="1" noChangeAspect="1" noChangeArrowheads="1" noTextEdit="1"/>
          </p:cNvSpPr>
          <p:nvPr>
            <p:ph type="sldImg" idx="2"/>
          </p:nvPr>
        </p:nvSpPr>
        <p:spPr bwMode="auto">
          <a:xfrm>
            <a:off x="1087438" y="868363"/>
            <a:ext cx="4624387" cy="3468687"/>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4044804068"/>
      </p:ext>
    </p:extLst>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23048762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US" altLang="en-US" sz="1200" b="0" i="0" u="none" strike="noStrike" kern="1200" cap="none" spc="0" normalizeH="0" baseline="0" noProof="0" dirty="0" smtClean="0">
                <a:ln>
                  <a:noFill/>
                </a:ln>
                <a:solidFill>
                  <a:prstClr val="black"/>
                </a:solidFill>
                <a:effectLst/>
                <a:uLnTx/>
                <a:uFillTx/>
                <a:latin typeface="Calibri"/>
                <a:ea typeface="+mn-ea"/>
                <a:cs typeface="+mn-cs"/>
              </a:rPr>
              <a:t>The WHS Mines Regulations now apply to activities carried out in connection with and adjoining to or in the vicinity of mining activities at a site, as well as construction activities relating to existing or proposed new mining operations. This means that this legislation will have jurisdiction over some construction sites prior to any mining taking place, which will have a significant impact on greenfield sites and brownfield expansion projects in relation to how safety is administered. </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en-AU" altLang="en-US" sz="12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0" fontAlgn="base" latinLnBrk="0" hangingPunct="0">
              <a:lnSpc>
                <a:spcPct val="100000"/>
              </a:lnSpc>
              <a:spcBef>
                <a:spcPct val="30000"/>
              </a:spcBef>
              <a:spcAft>
                <a:spcPct val="0"/>
              </a:spcAft>
              <a:buClrTx/>
              <a:buSzTx/>
              <a:buFont typeface="Arial" charset="0"/>
              <a:buNone/>
              <a:tabLst/>
              <a:defRPr/>
            </a:pPr>
            <a:r>
              <a:rPr kumimoji="0" lang="en-AU" sz="1200" b="0" i="0" u="none" strike="noStrike" kern="1200" cap="none" spc="0" normalizeH="0" baseline="0" noProof="0" dirty="0" smtClean="0">
                <a:ln>
                  <a:noFill/>
                </a:ln>
                <a:solidFill>
                  <a:srgbClr val="002060"/>
                </a:solidFill>
                <a:effectLst/>
                <a:uLnTx/>
                <a:uFillTx/>
                <a:latin typeface="Calibri"/>
                <a:ea typeface="+mn-ea"/>
                <a:cs typeface="+mn-cs"/>
              </a:rPr>
              <a:t>Mining operations </a:t>
            </a:r>
            <a:r>
              <a:rPr kumimoji="0" lang="en-AU" sz="1200" b="1" i="0" u="none" strike="noStrike" kern="1200" cap="none" spc="0" normalizeH="0" baseline="0" noProof="0" dirty="0" smtClean="0">
                <a:ln>
                  <a:noFill/>
                </a:ln>
                <a:solidFill>
                  <a:srgbClr val="002060"/>
                </a:solidFill>
                <a:effectLst/>
                <a:uLnTx/>
                <a:uFillTx/>
                <a:latin typeface="Calibri"/>
                <a:ea typeface="+mn-ea"/>
                <a:cs typeface="+mn-cs"/>
              </a:rPr>
              <a:t>do not</a:t>
            </a:r>
            <a:r>
              <a:rPr kumimoji="0" lang="en-AU" sz="1200" b="0" i="0" u="none" strike="noStrike" kern="1200" cap="none" spc="0" normalizeH="0" baseline="0" noProof="0" dirty="0" smtClean="0">
                <a:ln>
                  <a:noFill/>
                </a:ln>
                <a:solidFill>
                  <a:srgbClr val="002060"/>
                </a:solidFill>
                <a:effectLst/>
                <a:uLnTx/>
                <a:uFillTx/>
                <a:latin typeface="Calibri"/>
                <a:ea typeface="+mn-ea"/>
                <a:cs typeface="+mn-cs"/>
              </a:rPr>
              <a:t> include:</a:t>
            </a:r>
          </a:p>
          <a:p>
            <a:pPr marL="739716" marR="0" lvl="1" indent="-284140" algn="l" defTabSz="914400" rtl="0" eaLnBrk="0" fontAlgn="base" latinLnBrk="0" hangingPunct="0">
              <a:lnSpc>
                <a:spcPct val="100000"/>
              </a:lnSpc>
              <a:spcBef>
                <a:spcPct val="30000"/>
              </a:spcBef>
              <a:spcAft>
                <a:spcPct val="0"/>
              </a:spcAft>
              <a:buClrTx/>
              <a:buSzTx/>
              <a:buFont typeface="Arial" charset="0"/>
              <a:buChar char="•"/>
              <a:tabLst/>
              <a:defRPr/>
            </a:pPr>
            <a:r>
              <a:rPr kumimoji="0" lang="en-AU" sz="1200" b="0" i="0" u="none" strike="noStrike" kern="1200" cap="none" spc="0" normalizeH="0" baseline="0" noProof="0" dirty="0" smtClean="0">
                <a:ln>
                  <a:noFill/>
                </a:ln>
                <a:solidFill>
                  <a:srgbClr val="002060"/>
                </a:solidFill>
                <a:effectLst/>
                <a:uLnTx/>
                <a:uFillTx/>
                <a:latin typeface="Calibri"/>
                <a:ea typeface="+mn-ea"/>
                <a:cs typeface="+mn-cs"/>
              </a:rPr>
              <a:t>an activity carried out in relation to the extraction of minerals on private land for the private and non-commercial use of the owner of the land; </a:t>
            </a:r>
          </a:p>
          <a:p>
            <a:pPr marL="739716" marR="0" lvl="1" indent="-284140" algn="l" defTabSz="914400" rtl="0" eaLnBrk="0" fontAlgn="base" latinLnBrk="0" hangingPunct="0">
              <a:lnSpc>
                <a:spcPct val="100000"/>
              </a:lnSpc>
              <a:spcBef>
                <a:spcPct val="30000"/>
              </a:spcBef>
              <a:spcAft>
                <a:spcPct val="0"/>
              </a:spcAft>
              <a:buClrTx/>
              <a:buSzTx/>
              <a:buFont typeface="Arial" charset="0"/>
              <a:buChar char="•"/>
              <a:tabLst/>
              <a:defRPr/>
            </a:pPr>
            <a:r>
              <a:rPr kumimoji="0" lang="en-AU" sz="1200" b="0" i="0" u="none" strike="noStrike" kern="1200" cap="none" spc="0" normalizeH="0" baseline="0" noProof="0" dirty="0" smtClean="0">
                <a:ln>
                  <a:noFill/>
                </a:ln>
                <a:solidFill>
                  <a:srgbClr val="002060"/>
                </a:solidFill>
                <a:effectLst/>
                <a:uLnTx/>
                <a:uFillTx/>
                <a:latin typeface="Calibri"/>
                <a:ea typeface="+mn-ea"/>
                <a:cs typeface="+mn-cs"/>
              </a:rPr>
              <a:t>fossicking; </a:t>
            </a:r>
          </a:p>
          <a:p>
            <a:pPr marL="739716" marR="0" lvl="1" indent="-284140" algn="l" defTabSz="914400" rtl="0" eaLnBrk="0" fontAlgn="base" latinLnBrk="0" hangingPunct="0">
              <a:lnSpc>
                <a:spcPct val="100000"/>
              </a:lnSpc>
              <a:spcBef>
                <a:spcPct val="30000"/>
              </a:spcBef>
              <a:spcAft>
                <a:spcPct val="0"/>
              </a:spcAft>
              <a:buClrTx/>
              <a:buSzTx/>
              <a:buFont typeface="Arial" charset="0"/>
              <a:buChar char="•"/>
              <a:tabLst/>
              <a:defRPr/>
            </a:pPr>
            <a:r>
              <a:rPr kumimoji="0" lang="en-AU" sz="1200" b="0" i="0" u="none" strike="noStrike" kern="1200" cap="none" spc="0" normalizeH="0" baseline="0" noProof="0" dirty="0" smtClean="0">
                <a:ln>
                  <a:noFill/>
                </a:ln>
                <a:solidFill>
                  <a:srgbClr val="002060"/>
                </a:solidFill>
                <a:effectLst/>
                <a:uLnTx/>
                <a:uFillTx/>
                <a:latin typeface="Calibri"/>
                <a:ea typeface="+mn-ea"/>
                <a:cs typeface="+mn-cs"/>
              </a:rPr>
              <a:t>any activity where the extraction of minerals is incidental to the activity. E.g civil works such as tunnelling to create a road.</a:t>
            </a:r>
            <a:endParaRPr kumimoji="0" lang="en-AU" altLang="en-US" sz="1200" b="0" i="0" u="none" strike="noStrike" kern="1200" cap="none" spc="0" normalizeH="0" baseline="0" noProof="0" dirty="0" smtClean="0">
              <a:ln>
                <a:noFill/>
              </a:ln>
              <a:solidFill>
                <a:prstClr val="black"/>
              </a:solidFill>
              <a:effectLst/>
              <a:uLnTx/>
              <a:uFillTx/>
              <a:latin typeface="Calibri"/>
              <a:ea typeface="+mn-ea"/>
              <a:cs typeface="+mn-cs"/>
            </a:endParaRPr>
          </a:p>
          <a:p>
            <a:endParaRPr lang="en-US" dirty="0"/>
          </a:p>
        </p:txBody>
      </p:sp>
    </p:spTree>
    <p:extLst>
      <p:ext uri="{BB962C8B-B14F-4D97-AF65-F5344CB8AC3E}">
        <p14:creationId xmlns:p14="http://schemas.microsoft.com/office/powerpoint/2010/main" val="17275973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primary duty holder under the WHS Mines regs is the ‘mine operator’, which will be the ‘mine holder’ unless it appoints another person as the mine operator. The concept of a ‘person or business conducting a business or undertaking’ (PCBU) is retained in the definition of ‘mine holder’ which also includes a person with control over a right or entitlement to carry out mining activities or preparation or processing of extracted materials in connection with mining activities or at an adjoining site or in the vicinity of the mining activities at the site. </a:t>
            </a:r>
          </a:p>
          <a:p>
            <a:r>
              <a:rPr lang="en-US" dirty="0" smtClean="0"/>
              <a:t>Worker representatives </a:t>
            </a:r>
          </a:p>
          <a:p>
            <a:endParaRPr lang="en-US" dirty="0" smtClean="0"/>
          </a:p>
          <a:p>
            <a:r>
              <a:rPr lang="en-US" b="1" dirty="0" smtClean="0"/>
              <a:t>WHS ACT</a:t>
            </a:r>
          </a:p>
          <a:p>
            <a:r>
              <a:rPr lang="en-US" dirty="0" smtClean="0"/>
              <a:t>14—Duties not transferrable</a:t>
            </a:r>
          </a:p>
          <a:p>
            <a:r>
              <a:rPr lang="en-US" dirty="0" smtClean="0"/>
              <a:t>A duty cannot be transferred to another person.</a:t>
            </a:r>
          </a:p>
          <a:p>
            <a:endParaRPr lang="en-US" dirty="0" smtClean="0"/>
          </a:p>
          <a:p>
            <a:r>
              <a:rPr lang="en-US" dirty="0" smtClean="0"/>
              <a:t>15—Person may have more than one duty</a:t>
            </a:r>
          </a:p>
          <a:p>
            <a:r>
              <a:rPr lang="en-US" dirty="0" smtClean="0"/>
              <a:t>A person can have more than one duty by virtue of being in more than one class of duty holder.</a:t>
            </a:r>
          </a:p>
          <a:p>
            <a:endParaRPr lang="en-US" dirty="0" smtClean="0"/>
          </a:p>
          <a:p>
            <a:r>
              <a:rPr lang="en-US" dirty="0" smtClean="0"/>
              <a:t>16—More than one person can have a duty</a:t>
            </a:r>
          </a:p>
          <a:p>
            <a:pPr marL="228600" indent="-228600">
              <a:buFont typeface="+mj-lt"/>
              <a:buAutoNum type="arabicPeriod"/>
            </a:pPr>
            <a:r>
              <a:rPr lang="en-US" dirty="0" smtClean="0"/>
              <a:t>More than one person can concurrently have the same duty.</a:t>
            </a:r>
          </a:p>
          <a:p>
            <a:pPr marL="228600" indent="-228600">
              <a:buFont typeface="+mj-lt"/>
              <a:buAutoNum type="arabicPeriod"/>
            </a:pPr>
            <a:r>
              <a:rPr lang="en-US" dirty="0" smtClean="0"/>
              <a:t>Each duty holder must comply with that duty to the standard required by this Act even if another duty holder has the same duty.</a:t>
            </a:r>
          </a:p>
          <a:p>
            <a:pPr marL="228600" indent="-228600">
              <a:buFont typeface="+mj-lt"/>
              <a:buAutoNum type="arabicPeriod"/>
            </a:pPr>
            <a:r>
              <a:rPr lang="en-US" dirty="0" smtClean="0"/>
              <a:t>If more than one person has a duty for the same matter, each person—</a:t>
            </a:r>
          </a:p>
          <a:p>
            <a:pPr marL="685800" lvl="1" indent="-228600">
              <a:buFont typeface="+mj-lt"/>
              <a:buAutoNum type="alphaLcParenR"/>
            </a:pPr>
            <a:r>
              <a:rPr lang="en-US" dirty="0" smtClean="0"/>
              <a:t>retains responsibility for the person's duty in relation to the matter; and</a:t>
            </a:r>
          </a:p>
          <a:p>
            <a:pPr marL="685800" lvl="1" indent="-228600">
              <a:buFont typeface="+mj-lt"/>
              <a:buAutoNum type="alphaLcParenR"/>
            </a:pPr>
            <a:r>
              <a:rPr lang="en-US" dirty="0" smtClean="0"/>
              <a:t>must discharge the person's duty to the extent to which the person has the capacity to influence and control the matter or would have had that capacity but for an agreement or arrangement purporting to limit or remove that capacity.</a:t>
            </a:r>
          </a:p>
          <a:p>
            <a:endParaRPr lang="en-US" dirty="0" smtClean="0"/>
          </a:p>
          <a:p>
            <a:r>
              <a:rPr lang="en-US" dirty="0" smtClean="0"/>
              <a:t>17—Management of risks</a:t>
            </a:r>
          </a:p>
          <a:p>
            <a:pPr marL="228600" indent="-228600">
              <a:buFont typeface="+mj-lt"/>
              <a:buAutoNum type="arabicPeriod"/>
            </a:pPr>
            <a:r>
              <a:rPr lang="en-US" dirty="0" smtClean="0"/>
              <a:t>A duty imposed on a person to ensure health and safety requires the person—</a:t>
            </a:r>
          </a:p>
          <a:p>
            <a:pPr marL="685800" lvl="1" indent="-228600">
              <a:buFont typeface="+mj-lt"/>
              <a:buAutoNum type="alphaLcParenR"/>
            </a:pPr>
            <a:r>
              <a:rPr lang="en-US" dirty="0" smtClean="0"/>
              <a:t>to eliminate risks to health and safety, so far as is reasonably practicable; and</a:t>
            </a:r>
          </a:p>
          <a:p>
            <a:pPr marL="685800" lvl="1" indent="-228600">
              <a:buFont typeface="+mj-lt"/>
              <a:buAutoNum type="alphaLcParenR"/>
            </a:pPr>
            <a:r>
              <a:rPr lang="en-US" dirty="0" smtClean="0"/>
              <a:t>if it is not reasonably practicable to eliminate risks to health and safety, to minimise those risks so far as is reasonably practicable.</a:t>
            </a:r>
          </a:p>
          <a:p>
            <a:pPr marL="228600" indent="-228600">
              <a:buFont typeface="+mj-lt"/>
              <a:buAutoNum type="arabicPeriod"/>
            </a:pPr>
            <a:r>
              <a:rPr lang="en-US" dirty="0" smtClean="0"/>
              <a:t>A person must comply with subsection (1) to the extent to which the person has the capacity to influence and control the matter or would have that capacity but for an agreement or arrangement purporting to limit or remove that capacity.</a:t>
            </a:r>
          </a:p>
          <a:p>
            <a:endParaRPr lang="en-US" dirty="0" smtClean="0"/>
          </a:p>
          <a:p>
            <a:r>
              <a:rPr lang="en-US" dirty="0" smtClean="0"/>
              <a:t>R625 The mine holder must, on request, provide information to the mine operator of an adjoining mine about conditions or activities (current/proposed) that may pose a risk to health and safety of persons at the adjoining mine</a:t>
            </a:r>
          </a:p>
          <a:p>
            <a:endParaRPr lang="en-US" dirty="0"/>
          </a:p>
        </p:txBody>
      </p:sp>
    </p:spTree>
    <p:extLst>
      <p:ext uri="{BB962C8B-B14F-4D97-AF65-F5344CB8AC3E}">
        <p14:creationId xmlns:p14="http://schemas.microsoft.com/office/powerpoint/2010/main" val="23184040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a form will is available on the SafeWork SA website to assist mines to comply with the appointment and notification requirements outlined above.</a:t>
            </a:r>
          </a:p>
          <a:p>
            <a:endParaRPr lang="en-AU" dirty="0" smtClean="0"/>
          </a:p>
          <a:p>
            <a:r>
              <a:rPr lang="en-US" altLang="en-US" b="1" dirty="0" smtClean="0"/>
              <a:t>615 Appointment of mine operator</a:t>
            </a:r>
          </a:p>
          <a:p>
            <a:r>
              <a:rPr lang="en-US" altLang="en-US" dirty="0" smtClean="0"/>
              <a:t>(1) An appointment of a person to be the mine operator of a mine must:</a:t>
            </a:r>
          </a:p>
          <a:p>
            <a:pPr lvl="1"/>
            <a:r>
              <a:rPr lang="en-US" altLang="en-US" dirty="0" smtClean="0"/>
              <a:t>(a) be in writing; and</a:t>
            </a:r>
          </a:p>
          <a:p>
            <a:pPr lvl="1"/>
            <a:r>
              <a:rPr lang="en-US" altLang="en-US" dirty="0" smtClean="0"/>
              <a:t>(b) be made in the manner and form required by the regulator; and</a:t>
            </a:r>
          </a:p>
          <a:p>
            <a:pPr lvl="1"/>
            <a:r>
              <a:rPr lang="en-US" altLang="en-US" dirty="0" smtClean="0"/>
              <a:t>(c) include a signed statement that the person to be appointed as mine operator agrees to the appointment; and</a:t>
            </a:r>
          </a:p>
          <a:p>
            <a:pPr lvl="1"/>
            <a:r>
              <a:rPr lang="en-AU" altLang="en-US" dirty="0" smtClean="0"/>
              <a:t>(d) specify:</a:t>
            </a:r>
          </a:p>
          <a:p>
            <a:pPr lvl="2"/>
            <a:r>
              <a:rPr lang="en-US" altLang="en-US" dirty="0" smtClean="0"/>
              <a:t>(i) the name and contact details of the mine operator, including postal </a:t>
            </a:r>
            <a:r>
              <a:rPr lang="en-AU" altLang="en-US" dirty="0" smtClean="0"/>
              <a:t>and business addresses; and</a:t>
            </a:r>
          </a:p>
          <a:p>
            <a:pPr lvl="2"/>
            <a:r>
              <a:rPr lang="en-US" altLang="en-US" dirty="0" smtClean="0"/>
              <a:t>(ii) when the appointment takes effect; and</a:t>
            </a:r>
          </a:p>
          <a:p>
            <a:pPr lvl="1"/>
            <a:r>
              <a:rPr lang="en-US" altLang="en-US" dirty="0" smtClean="0"/>
              <a:t>(e) describe the location of the mine, including:</a:t>
            </a:r>
          </a:p>
          <a:p>
            <a:pPr lvl="2"/>
            <a:r>
              <a:rPr lang="en-US" altLang="en-US" dirty="0" smtClean="0"/>
              <a:t>(i) the boundaries of all extraction and exploration sites; and</a:t>
            </a:r>
          </a:p>
          <a:p>
            <a:pPr lvl="2"/>
            <a:r>
              <a:rPr lang="en-AU" altLang="en-US" dirty="0" smtClean="0"/>
              <a:t>(ii) land title identification.</a:t>
            </a:r>
          </a:p>
          <a:p>
            <a:r>
              <a:rPr lang="en-US" altLang="en-US" dirty="0" smtClean="0"/>
              <a:t>(2) The mine holder must give the mine operator all relevant information held by or under the control of the mine holder that may reasonably be required by the mine operator to discharge the duties imposed on the mine operator under the </a:t>
            </a:r>
            <a:r>
              <a:rPr lang="en-AU" altLang="en-US" dirty="0" smtClean="0"/>
              <a:t>Act and these Regulations.</a:t>
            </a:r>
          </a:p>
          <a:p>
            <a:endParaRPr lang="en-AU" altLang="en-US" dirty="0" smtClean="0"/>
          </a:p>
          <a:p>
            <a:r>
              <a:rPr lang="en-US" altLang="en-US" b="1" dirty="0" smtClean="0"/>
              <a:t>616 Notification of mine operator to regulator</a:t>
            </a:r>
          </a:p>
          <a:p>
            <a:r>
              <a:rPr lang="en-US" altLang="en-US" dirty="0" smtClean="0"/>
              <a:t>(1) The mine holder of a mine must give notice to the regulator in accordance with </a:t>
            </a:r>
            <a:r>
              <a:rPr lang="en-AU" altLang="en-US" dirty="0" smtClean="0"/>
              <a:t>this regulation.</a:t>
            </a:r>
          </a:p>
          <a:p>
            <a:endParaRPr lang="en-US" altLang="en-US" dirty="0" smtClean="0"/>
          </a:p>
          <a:p>
            <a:r>
              <a:rPr lang="en-US" altLang="en-US" dirty="0" smtClean="0"/>
              <a:t>(3) If the mine holder of a mine is not the mine operator, the mine holder must give the regulator notice of the appointment of the mine operator of the mine.</a:t>
            </a:r>
          </a:p>
          <a:p>
            <a:r>
              <a:rPr lang="en-US" altLang="en-US" dirty="0" smtClean="0"/>
              <a:t>(4) A notice under subregulation (3) must:</a:t>
            </a:r>
          </a:p>
          <a:p>
            <a:pPr lvl="1"/>
            <a:r>
              <a:rPr lang="en-US" altLang="en-US" dirty="0" smtClean="0"/>
              <a:t>(a) be in writing; and</a:t>
            </a:r>
          </a:p>
          <a:p>
            <a:pPr lvl="1"/>
            <a:r>
              <a:rPr lang="en-US" altLang="en-US" dirty="0" smtClean="0"/>
              <a:t>(b) be made in the manner and form required by the regulator; and</a:t>
            </a:r>
            <a:r>
              <a:rPr lang="en-AU" altLang="en-US" dirty="0" smtClean="0"/>
              <a:t>	</a:t>
            </a:r>
          </a:p>
          <a:p>
            <a:endParaRPr lang="en-US" dirty="0"/>
          </a:p>
        </p:txBody>
      </p:sp>
    </p:spTree>
    <p:extLst>
      <p:ext uri="{BB962C8B-B14F-4D97-AF65-F5344CB8AC3E}">
        <p14:creationId xmlns:p14="http://schemas.microsoft.com/office/powerpoint/2010/main" val="17090929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a form will is available on the SafeWork SA website to assist mines to comply with the appointment and notification requirements outlined above.</a:t>
            </a:r>
          </a:p>
          <a:p>
            <a:endParaRPr lang="en-AU" dirty="0" smtClean="0"/>
          </a:p>
          <a:p>
            <a:r>
              <a:rPr lang="en-US" altLang="en-US" b="1" dirty="0" smtClean="0"/>
              <a:t>615 Appointment of mine operator</a:t>
            </a:r>
          </a:p>
          <a:p>
            <a:r>
              <a:rPr lang="en-US" altLang="en-US" dirty="0" smtClean="0"/>
              <a:t>(1) An appointment of a person to be the mine operator of a mine must:</a:t>
            </a:r>
          </a:p>
          <a:p>
            <a:pPr lvl="1"/>
            <a:r>
              <a:rPr lang="en-US" altLang="en-US" dirty="0" smtClean="0"/>
              <a:t>(a) be in writing; and</a:t>
            </a:r>
          </a:p>
          <a:p>
            <a:pPr lvl="1"/>
            <a:r>
              <a:rPr lang="en-US" altLang="en-US" dirty="0" smtClean="0"/>
              <a:t>(b) be made in the manner and form required by the regulator; and</a:t>
            </a:r>
          </a:p>
          <a:p>
            <a:pPr lvl="1"/>
            <a:r>
              <a:rPr lang="en-US" altLang="en-US" dirty="0" smtClean="0"/>
              <a:t>(c) include a signed statement that the person to be appointed as mine operator agrees to the appointment; and</a:t>
            </a:r>
          </a:p>
          <a:p>
            <a:pPr lvl="1"/>
            <a:r>
              <a:rPr lang="en-AU" altLang="en-US" dirty="0" smtClean="0"/>
              <a:t>(d) specify:</a:t>
            </a:r>
          </a:p>
          <a:p>
            <a:pPr lvl="2"/>
            <a:r>
              <a:rPr lang="en-US" altLang="en-US" dirty="0" smtClean="0"/>
              <a:t>(i) the name and contact details of the mine operator, including postal </a:t>
            </a:r>
            <a:r>
              <a:rPr lang="en-AU" altLang="en-US" dirty="0" smtClean="0"/>
              <a:t>and business addresses; and</a:t>
            </a:r>
          </a:p>
          <a:p>
            <a:pPr lvl="2"/>
            <a:r>
              <a:rPr lang="en-US" altLang="en-US" dirty="0" smtClean="0"/>
              <a:t>(ii) when the appointment takes effect; and</a:t>
            </a:r>
          </a:p>
          <a:p>
            <a:pPr lvl="1"/>
            <a:r>
              <a:rPr lang="en-US" altLang="en-US" dirty="0" smtClean="0"/>
              <a:t>(e) describe the location of the mine, including:</a:t>
            </a:r>
          </a:p>
          <a:p>
            <a:pPr lvl="2"/>
            <a:r>
              <a:rPr lang="en-US" altLang="en-US" dirty="0" smtClean="0"/>
              <a:t>(i) the boundaries of all extraction and exploration sites; and</a:t>
            </a:r>
          </a:p>
          <a:p>
            <a:pPr lvl="2"/>
            <a:r>
              <a:rPr lang="en-AU" altLang="en-US" dirty="0" smtClean="0"/>
              <a:t>(ii) land title identification.</a:t>
            </a:r>
          </a:p>
          <a:p>
            <a:r>
              <a:rPr lang="en-US" altLang="en-US" dirty="0" smtClean="0"/>
              <a:t>(2) The mine holder must give the mine operator all relevant information held by or under the control of the mine holder that may reasonably be required by the mine operator to discharge the duties imposed on the mine operator under the </a:t>
            </a:r>
            <a:r>
              <a:rPr lang="en-AU" altLang="en-US" dirty="0" smtClean="0"/>
              <a:t>Act and these Regulations.</a:t>
            </a:r>
          </a:p>
          <a:p>
            <a:endParaRPr lang="en-AU" altLang="en-US" dirty="0" smtClean="0"/>
          </a:p>
          <a:p>
            <a:r>
              <a:rPr lang="en-US" altLang="en-US" b="1" dirty="0" smtClean="0"/>
              <a:t>616 Notification of mine operator to regulator</a:t>
            </a:r>
          </a:p>
          <a:p>
            <a:r>
              <a:rPr lang="en-US" altLang="en-US" dirty="0" smtClean="0"/>
              <a:t>(1) The mine holder of a mine must give notice to the regulator in accordance with </a:t>
            </a:r>
            <a:r>
              <a:rPr lang="en-AU" altLang="en-US" dirty="0" smtClean="0"/>
              <a:t>this regulation.</a:t>
            </a:r>
          </a:p>
          <a:p>
            <a:endParaRPr lang="en-US" altLang="en-US" dirty="0" smtClean="0"/>
          </a:p>
          <a:p>
            <a:r>
              <a:rPr lang="en-US" altLang="en-US" dirty="0" smtClean="0"/>
              <a:t>(3) If the mine holder of a mine is not the mine operator, the mine holder must give the regulator notice of the appointment of the mine operator of the mine.</a:t>
            </a:r>
          </a:p>
          <a:p>
            <a:r>
              <a:rPr lang="en-US" altLang="en-US" dirty="0" smtClean="0"/>
              <a:t>(4) A notice under subregulation (3) must:</a:t>
            </a:r>
          </a:p>
          <a:p>
            <a:pPr lvl="1"/>
            <a:r>
              <a:rPr lang="en-US" altLang="en-US" dirty="0" smtClean="0"/>
              <a:t>(a) be in writing; and</a:t>
            </a:r>
          </a:p>
          <a:p>
            <a:pPr lvl="1"/>
            <a:r>
              <a:rPr lang="en-US" altLang="en-US" dirty="0" smtClean="0"/>
              <a:t>(b) be made in the manner and form required by the regulator; and</a:t>
            </a:r>
            <a:r>
              <a:rPr lang="en-AU" altLang="en-US" dirty="0" smtClean="0"/>
              <a:t>	</a:t>
            </a:r>
          </a:p>
          <a:p>
            <a:endParaRPr lang="en-US" dirty="0"/>
          </a:p>
        </p:txBody>
      </p:sp>
    </p:spTree>
    <p:extLst>
      <p:ext uri="{BB962C8B-B14F-4D97-AF65-F5344CB8AC3E}">
        <p14:creationId xmlns:p14="http://schemas.microsoft.com/office/powerpoint/2010/main" val="17090929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a form will is available on the SafeWork SA website to assist mines to comply with the appointment and notification requirements outlined above.</a:t>
            </a:r>
          </a:p>
          <a:p>
            <a:endParaRPr lang="en-AU" dirty="0" smtClean="0"/>
          </a:p>
          <a:p>
            <a:r>
              <a:rPr lang="en-US" altLang="en-US" b="1" dirty="0" smtClean="0"/>
              <a:t>615 Appointment of mine operator</a:t>
            </a:r>
          </a:p>
          <a:p>
            <a:r>
              <a:rPr lang="en-US" altLang="en-US" dirty="0" smtClean="0"/>
              <a:t>(1) An appointment of a person to be the mine operator of a mine must:</a:t>
            </a:r>
          </a:p>
          <a:p>
            <a:pPr lvl="1"/>
            <a:r>
              <a:rPr lang="en-US" altLang="en-US" dirty="0" smtClean="0"/>
              <a:t>(a) be in writing; and</a:t>
            </a:r>
          </a:p>
          <a:p>
            <a:pPr lvl="1"/>
            <a:r>
              <a:rPr lang="en-US" altLang="en-US" dirty="0" smtClean="0"/>
              <a:t>(b) be made in the manner and form required by the regulator; and</a:t>
            </a:r>
          </a:p>
          <a:p>
            <a:pPr lvl="1"/>
            <a:r>
              <a:rPr lang="en-US" altLang="en-US" dirty="0" smtClean="0"/>
              <a:t>(c) include a signed statement that the person to be appointed as mine operator agrees to the appointment; and</a:t>
            </a:r>
          </a:p>
          <a:p>
            <a:pPr lvl="1"/>
            <a:r>
              <a:rPr lang="en-AU" altLang="en-US" dirty="0" smtClean="0"/>
              <a:t>(d) specify:</a:t>
            </a:r>
          </a:p>
          <a:p>
            <a:pPr lvl="2"/>
            <a:r>
              <a:rPr lang="en-US" altLang="en-US" dirty="0" smtClean="0"/>
              <a:t>(i) the name and contact details of the mine operator, including postal </a:t>
            </a:r>
            <a:r>
              <a:rPr lang="en-AU" altLang="en-US" dirty="0" smtClean="0"/>
              <a:t>and business addresses; and</a:t>
            </a:r>
          </a:p>
          <a:p>
            <a:pPr lvl="2"/>
            <a:r>
              <a:rPr lang="en-US" altLang="en-US" dirty="0" smtClean="0"/>
              <a:t>(ii) when the appointment takes effect; and</a:t>
            </a:r>
          </a:p>
          <a:p>
            <a:pPr lvl="1"/>
            <a:r>
              <a:rPr lang="en-US" altLang="en-US" dirty="0" smtClean="0"/>
              <a:t>(e) describe the location of the mine, including:</a:t>
            </a:r>
          </a:p>
          <a:p>
            <a:pPr lvl="2"/>
            <a:r>
              <a:rPr lang="en-US" altLang="en-US" dirty="0" smtClean="0"/>
              <a:t>(i) the boundaries of all extraction and exploration sites; and</a:t>
            </a:r>
          </a:p>
          <a:p>
            <a:pPr lvl="2"/>
            <a:r>
              <a:rPr lang="en-AU" altLang="en-US" dirty="0" smtClean="0"/>
              <a:t>(ii) land title identification.</a:t>
            </a:r>
          </a:p>
          <a:p>
            <a:r>
              <a:rPr lang="en-US" altLang="en-US" dirty="0" smtClean="0"/>
              <a:t>(2) The mine holder must give the mine operator all relevant information held by or under the control of the mine holder that may reasonably be required by the mine operator to discharge the duties imposed on the mine operator under the </a:t>
            </a:r>
            <a:r>
              <a:rPr lang="en-AU" altLang="en-US" dirty="0" smtClean="0"/>
              <a:t>Act and these Regulations.</a:t>
            </a:r>
          </a:p>
          <a:p>
            <a:endParaRPr lang="en-AU" altLang="en-US" dirty="0" smtClean="0"/>
          </a:p>
          <a:p>
            <a:r>
              <a:rPr lang="en-US" altLang="en-US" b="1" dirty="0" smtClean="0"/>
              <a:t>616 Notification of mine operator to regulator</a:t>
            </a:r>
          </a:p>
          <a:p>
            <a:r>
              <a:rPr lang="en-US" altLang="en-US" dirty="0" smtClean="0"/>
              <a:t>(1) The mine holder of a mine must give notice to the regulator in accordance with </a:t>
            </a:r>
            <a:r>
              <a:rPr lang="en-AU" altLang="en-US" dirty="0" smtClean="0"/>
              <a:t>this regulation.</a:t>
            </a:r>
          </a:p>
          <a:p>
            <a:endParaRPr lang="en-US" altLang="en-US" dirty="0" smtClean="0"/>
          </a:p>
          <a:p>
            <a:r>
              <a:rPr lang="en-US" altLang="en-US" dirty="0" smtClean="0"/>
              <a:t>(3) If the mine holder of a mine is not the mine operator, the mine holder must give the regulator notice of the appointment of the mine operator of the mine.</a:t>
            </a:r>
          </a:p>
          <a:p>
            <a:r>
              <a:rPr lang="en-US" altLang="en-US" dirty="0" smtClean="0"/>
              <a:t>(4) A notice under subregulation (3) must:</a:t>
            </a:r>
          </a:p>
          <a:p>
            <a:pPr lvl="1"/>
            <a:r>
              <a:rPr lang="en-US" altLang="en-US" dirty="0" smtClean="0"/>
              <a:t>(a) be in writing; and</a:t>
            </a:r>
          </a:p>
          <a:p>
            <a:pPr lvl="1"/>
            <a:r>
              <a:rPr lang="en-US" altLang="en-US" dirty="0" smtClean="0"/>
              <a:t>(b) be made in the manner and form required by the regulator; and</a:t>
            </a:r>
            <a:r>
              <a:rPr lang="en-AU" altLang="en-US" dirty="0" smtClean="0"/>
              <a:t>	</a:t>
            </a:r>
          </a:p>
          <a:p>
            <a:endParaRPr lang="en-US" dirty="0"/>
          </a:p>
        </p:txBody>
      </p:sp>
    </p:spTree>
    <p:extLst>
      <p:ext uri="{BB962C8B-B14F-4D97-AF65-F5344CB8AC3E}">
        <p14:creationId xmlns:p14="http://schemas.microsoft.com/office/powerpoint/2010/main" val="30377397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a form will is available on the SafeWork SA website to assist mines to comply with the appointment and notification requirements outlined above.</a:t>
            </a:r>
          </a:p>
          <a:p>
            <a:endParaRPr lang="en-AU" dirty="0" smtClean="0"/>
          </a:p>
          <a:p>
            <a:r>
              <a:rPr lang="en-US" altLang="en-US" b="1" dirty="0" smtClean="0"/>
              <a:t>615 Appointment of mine operator</a:t>
            </a:r>
          </a:p>
          <a:p>
            <a:r>
              <a:rPr lang="en-US" altLang="en-US" dirty="0" smtClean="0"/>
              <a:t>(1) An appointment of a person to be the mine operator of a mine must:</a:t>
            </a:r>
          </a:p>
          <a:p>
            <a:pPr lvl="1"/>
            <a:r>
              <a:rPr lang="en-US" altLang="en-US" dirty="0" smtClean="0"/>
              <a:t>(a) be in writing; and</a:t>
            </a:r>
          </a:p>
          <a:p>
            <a:pPr lvl="1"/>
            <a:r>
              <a:rPr lang="en-US" altLang="en-US" dirty="0" smtClean="0"/>
              <a:t>(b) be made in the manner and form required by the regulator; and</a:t>
            </a:r>
          </a:p>
          <a:p>
            <a:pPr lvl="1"/>
            <a:r>
              <a:rPr lang="en-US" altLang="en-US" dirty="0" smtClean="0"/>
              <a:t>(c) include a signed statement that the person to be appointed as mine operator agrees to the appointment; and</a:t>
            </a:r>
          </a:p>
          <a:p>
            <a:pPr lvl="1"/>
            <a:r>
              <a:rPr lang="en-AU" altLang="en-US" dirty="0" smtClean="0"/>
              <a:t>(d) specify:</a:t>
            </a:r>
          </a:p>
          <a:p>
            <a:pPr lvl="2"/>
            <a:r>
              <a:rPr lang="en-US" altLang="en-US" dirty="0" smtClean="0"/>
              <a:t>(i) the name and contact details of the mine operator, including postal </a:t>
            </a:r>
            <a:r>
              <a:rPr lang="en-AU" altLang="en-US" dirty="0" smtClean="0"/>
              <a:t>and business addresses; and</a:t>
            </a:r>
          </a:p>
          <a:p>
            <a:pPr lvl="2"/>
            <a:r>
              <a:rPr lang="en-US" altLang="en-US" dirty="0" smtClean="0"/>
              <a:t>(ii) when the appointment takes effect; and</a:t>
            </a:r>
          </a:p>
          <a:p>
            <a:pPr lvl="1"/>
            <a:r>
              <a:rPr lang="en-US" altLang="en-US" dirty="0" smtClean="0"/>
              <a:t>(e) describe the location of the mine, including:</a:t>
            </a:r>
          </a:p>
          <a:p>
            <a:pPr lvl="2"/>
            <a:r>
              <a:rPr lang="en-US" altLang="en-US" dirty="0" smtClean="0"/>
              <a:t>(i) the boundaries of all extraction and exploration sites; and</a:t>
            </a:r>
          </a:p>
          <a:p>
            <a:pPr lvl="2"/>
            <a:r>
              <a:rPr lang="en-AU" altLang="en-US" dirty="0" smtClean="0"/>
              <a:t>(ii) land title identification.</a:t>
            </a:r>
          </a:p>
          <a:p>
            <a:r>
              <a:rPr lang="en-US" altLang="en-US" dirty="0" smtClean="0"/>
              <a:t>(2) The mine holder must give the mine operator all relevant information held by or under the control of the mine holder that may reasonably be required by the mine operator to discharge the duties imposed on the mine operator under the </a:t>
            </a:r>
            <a:r>
              <a:rPr lang="en-AU" altLang="en-US" dirty="0" smtClean="0"/>
              <a:t>Act and these Regulations.</a:t>
            </a:r>
          </a:p>
          <a:p>
            <a:endParaRPr lang="en-AU" altLang="en-US" dirty="0" smtClean="0"/>
          </a:p>
          <a:p>
            <a:r>
              <a:rPr lang="en-US" altLang="en-US" b="1" dirty="0" smtClean="0"/>
              <a:t>616 Notification of mine operator to regulator</a:t>
            </a:r>
          </a:p>
          <a:p>
            <a:r>
              <a:rPr lang="en-US" altLang="en-US" dirty="0" smtClean="0"/>
              <a:t>(1) The mine holder of a mine must give notice to the regulator in accordance with </a:t>
            </a:r>
            <a:r>
              <a:rPr lang="en-AU" altLang="en-US" dirty="0" smtClean="0"/>
              <a:t>this regulation.</a:t>
            </a:r>
          </a:p>
          <a:p>
            <a:endParaRPr lang="en-US" altLang="en-US" dirty="0" smtClean="0"/>
          </a:p>
          <a:p>
            <a:r>
              <a:rPr lang="en-US" altLang="en-US" dirty="0" smtClean="0"/>
              <a:t>(3) If the mine holder of a mine is not the mine operator, the mine holder must give the regulator notice of the appointment of the mine operator of the mine.</a:t>
            </a:r>
          </a:p>
          <a:p>
            <a:r>
              <a:rPr lang="en-US" altLang="en-US" dirty="0" smtClean="0"/>
              <a:t>(4) A notice under subregulation (3) must:</a:t>
            </a:r>
          </a:p>
          <a:p>
            <a:pPr lvl="1"/>
            <a:r>
              <a:rPr lang="en-US" altLang="en-US" dirty="0" smtClean="0"/>
              <a:t>(a) be in writing; and</a:t>
            </a:r>
          </a:p>
          <a:p>
            <a:pPr lvl="1"/>
            <a:r>
              <a:rPr lang="en-US" altLang="en-US" dirty="0" smtClean="0"/>
              <a:t>(b) be made in the manner and form required by the regulator; and</a:t>
            </a:r>
            <a:r>
              <a:rPr lang="en-AU" altLang="en-US" dirty="0" smtClean="0"/>
              <a:t>	</a:t>
            </a:r>
          </a:p>
          <a:p>
            <a:endParaRPr lang="en-US" dirty="0"/>
          </a:p>
        </p:txBody>
      </p:sp>
    </p:spTree>
    <p:extLst>
      <p:ext uri="{BB962C8B-B14F-4D97-AF65-F5344CB8AC3E}">
        <p14:creationId xmlns:p14="http://schemas.microsoft.com/office/powerpoint/2010/main" val="3177001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a form will is available on the SafeWork SA website to assist mines to comply with the appointment and notification requirements outlined above.</a:t>
            </a:r>
          </a:p>
          <a:p>
            <a:endParaRPr lang="en-AU" dirty="0" smtClean="0"/>
          </a:p>
          <a:p>
            <a:r>
              <a:rPr lang="en-US" altLang="en-US" b="1" dirty="0" smtClean="0"/>
              <a:t>615 Appointment of mine operator</a:t>
            </a:r>
          </a:p>
          <a:p>
            <a:r>
              <a:rPr lang="en-US" altLang="en-US" dirty="0" smtClean="0"/>
              <a:t>(1) An appointment of a person to be the mine operator of a mine must:</a:t>
            </a:r>
          </a:p>
          <a:p>
            <a:pPr lvl="1"/>
            <a:r>
              <a:rPr lang="en-US" altLang="en-US" dirty="0" smtClean="0"/>
              <a:t>(a) be in writing; and</a:t>
            </a:r>
          </a:p>
          <a:p>
            <a:pPr lvl="1"/>
            <a:r>
              <a:rPr lang="en-US" altLang="en-US" dirty="0" smtClean="0"/>
              <a:t>(b) be made in the manner and form required by the regulator; and</a:t>
            </a:r>
          </a:p>
          <a:p>
            <a:pPr lvl="1"/>
            <a:r>
              <a:rPr lang="en-US" altLang="en-US" dirty="0" smtClean="0"/>
              <a:t>(c) include a signed statement that the person to be appointed as mine operator agrees to the appointment; and</a:t>
            </a:r>
          </a:p>
          <a:p>
            <a:pPr lvl="1"/>
            <a:r>
              <a:rPr lang="en-AU" altLang="en-US" dirty="0" smtClean="0"/>
              <a:t>(d) specify:</a:t>
            </a:r>
          </a:p>
          <a:p>
            <a:pPr lvl="2"/>
            <a:r>
              <a:rPr lang="en-US" altLang="en-US" dirty="0" smtClean="0"/>
              <a:t>(i) the name and contact details of the mine operator, including postal </a:t>
            </a:r>
            <a:r>
              <a:rPr lang="en-AU" altLang="en-US" dirty="0" smtClean="0"/>
              <a:t>and business addresses; and</a:t>
            </a:r>
          </a:p>
          <a:p>
            <a:pPr lvl="2"/>
            <a:r>
              <a:rPr lang="en-US" altLang="en-US" dirty="0" smtClean="0"/>
              <a:t>(ii) when the appointment takes effect; and</a:t>
            </a:r>
          </a:p>
          <a:p>
            <a:pPr lvl="1"/>
            <a:r>
              <a:rPr lang="en-US" altLang="en-US" dirty="0" smtClean="0"/>
              <a:t>(e) describe the location of the mine, including:</a:t>
            </a:r>
          </a:p>
          <a:p>
            <a:pPr lvl="2"/>
            <a:r>
              <a:rPr lang="en-US" altLang="en-US" dirty="0" smtClean="0"/>
              <a:t>(i) the boundaries of all extraction and exploration sites; and</a:t>
            </a:r>
          </a:p>
          <a:p>
            <a:pPr lvl="2"/>
            <a:r>
              <a:rPr lang="en-AU" altLang="en-US" dirty="0" smtClean="0"/>
              <a:t>(ii) land title identification.</a:t>
            </a:r>
          </a:p>
          <a:p>
            <a:r>
              <a:rPr lang="en-US" altLang="en-US" dirty="0" smtClean="0"/>
              <a:t>(2) The mine holder must give the mine operator all relevant information held by or under the control of the mine holder that may reasonably be required by the mine operator to discharge the duties imposed on the mine operator under the </a:t>
            </a:r>
            <a:r>
              <a:rPr lang="en-AU" altLang="en-US" dirty="0" smtClean="0"/>
              <a:t>Act and these Regulations.</a:t>
            </a:r>
          </a:p>
          <a:p>
            <a:endParaRPr lang="en-AU" altLang="en-US" dirty="0" smtClean="0"/>
          </a:p>
          <a:p>
            <a:r>
              <a:rPr lang="en-US" altLang="en-US" b="1" dirty="0" smtClean="0"/>
              <a:t>616 Notification of mine operator to regulator</a:t>
            </a:r>
          </a:p>
          <a:p>
            <a:r>
              <a:rPr lang="en-US" altLang="en-US" dirty="0" smtClean="0"/>
              <a:t>(1) The mine holder of a mine must give notice to the regulator in accordance with </a:t>
            </a:r>
            <a:r>
              <a:rPr lang="en-AU" altLang="en-US" dirty="0" smtClean="0"/>
              <a:t>this regulation.</a:t>
            </a:r>
          </a:p>
          <a:p>
            <a:endParaRPr lang="en-US" altLang="en-US" dirty="0" smtClean="0"/>
          </a:p>
          <a:p>
            <a:r>
              <a:rPr lang="en-US" altLang="en-US" dirty="0" smtClean="0"/>
              <a:t>(3) If the mine holder of a mine is not the mine operator, the mine holder must give the regulator notice of the appointment of the mine operator of the mine.</a:t>
            </a:r>
          </a:p>
          <a:p>
            <a:r>
              <a:rPr lang="en-US" altLang="en-US" dirty="0" smtClean="0"/>
              <a:t>(4) A notice under subregulation (3) must:</a:t>
            </a:r>
          </a:p>
          <a:p>
            <a:pPr lvl="1"/>
            <a:r>
              <a:rPr lang="en-US" altLang="en-US" dirty="0" smtClean="0"/>
              <a:t>(a) be in writing; and</a:t>
            </a:r>
          </a:p>
          <a:p>
            <a:pPr lvl="1"/>
            <a:r>
              <a:rPr lang="en-US" altLang="en-US" dirty="0" smtClean="0"/>
              <a:t>(b) be made in the manner and form required by the regulator; and</a:t>
            </a:r>
            <a:r>
              <a:rPr lang="en-AU" altLang="en-US" dirty="0" smtClean="0"/>
              <a:t>	</a:t>
            </a:r>
          </a:p>
          <a:p>
            <a:endParaRPr lang="en-US" dirty="0"/>
          </a:p>
        </p:txBody>
      </p:sp>
    </p:spTree>
    <p:extLst>
      <p:ext uri="{BB962C8B-B14F-4D97-AF65-F5344CB8AC3E}">
        <p14:creationId xmlns:p14="http://schemas.microsoft.com/office/powerpoint/2010/main" val="13201536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a form will is available on the SafeWork SA website to assist mines to comply with the appointment and notification requirements outlined above.</a:t>
            </a:r>
          </a:p>
          <a:p>
            <a:endParaRPr lang="en-AU" dirty="0" smtClean="0"/>
          </a:p>
          <a:p>
            <a:r>
              <a:rPr lang="en-US" altLang="en-US" b="1" dirty="0" smtClean="0"/>
              <a:t>615 Appointment of mine operator</a:t>
            </a:r>
          </a:p>
          <a:p>
            <a:r>
              <a:rPr lang="en-US" altLang="en-US" dirty="0" smtClean="0"/>
              <a:t>(1) An appointment of a person to be the mine operator of a mine must:</a:t>
            </a:r>
          </a:p>
          <a:p>
            <a:pPr lvl="1"/>
            <a:r>
              <a:rPr lang="en-US" altLang="en-US" dirty="0" smtClean="0"/>
              <a:t>(a) be in writing; and</a:t>
            </a:r>
          </a:p>
          <a:p>
            <a:pPr lvl="1"/>
            <a:r>
              <a:rPr lang="en-US" altLang="en-US" dirty="0" smtClean="0"/>
              <a:t>(b) be made in the manner and form required by the regulator; and</a:t>
            </a:r>
          </a:p>
          <a:p>
            <a:pPr lvl="1"/>
            <a:r>
              <a:rPr lang="en-US" altLang="en-US" dirty="0" smtClean="0"/>
              <a:t>(c) include a signed statement that the person to be appointed as mine operator agrees to the appointment; and</a:t>
            </a:r>
          </a:p>
          <a:p>
            <a:pPr lvl="1"/>
            <a:r>
              <a:rPr lang="en-AU" altLang="en-US" dirty="0" smtClean="0"/>
              <a:t>(d) specify:</a:t>
            </a:r>
          </a:p>
          <a:p>
            <a:pPr lvl="2"/>
            <a:r>
              <a:rPr lang="en-US" altLang="en-US" dirty="0" smtClean="0"/>
              <a:t>(i) the name and contact details of the mine operator, including postal </a:t>
            </a:r>
            <a:r>
              <a:rPr lang="en-AU" altLang="en-US" dirty="0" smtClean="0"/>
              <a:t>and business addresses; and</a:t>
            </a:r>
          </a:p>
          <a:p>
            <a:pPr lvl="2"/>
            <a:r>
              <a:rPr lang="en-US" altLang="en-US" dirty="0" smtClean="0"/>
              <a:t>(ii) when the appointment takes effect; and</a:t>
            </a:r>
          </a:p>
          <a:p>
            <a:pPr lvl="1"/>
            <a:r>
              <a:rPr lang="en-US" altLang="en-US" dirty="0" smtClean="0"/>
              <a:t>(e) describe the location of the mine, including:</a:t>
            </a:r>
          </a:p>
          <a:p>
            <a:pPr lvl="2"/>
            <a:r>
              <a:rPr lang="en-US" altLang="en-US" dirty="0" smtClean="0"/>
              <a:t>(i) the boundaries of all extraction and exploration sites; and</a:t>
            </a:r>
          </a:p>
          <a:p>
            <a:pPr lvl="2"/>
            <a:r>
              <a:rPr lang="en-AU" altLang="en-US" dirty="0" smtClean="0"/>
              <a:t>(ii) land title identification.</a:t>
            </a:r>
          </a:p>
          <a:p>
            <a:r>
              <a:rPr lang="en-US" altLang="en-US" dirty="0" smtClean="0"/>
              <a:t>(2) The mine holder must give the mine operator all relevant information held by or under the control of the mine holder that may reasonably be required by the mine operator to discharge the duties imposed on the mine operator under the </a:t>
            </a:r>
            <a:r>
              <a:rPr lang="en-AU" altLang="en-US" dirty="0" smtClean="0"/>
              <a:t>Act and these Regulations.</a:t>
            </a:r>
          </a:p>
          <a:p>
            <a:endParaRPr lang="en-AU" altLang="en-US" dirty="0" smtClean="0"/>
          </a:p>
          <a:p>
            <a:r>
              <a:rPr lang="en-US" altLang="en-US" b="1" dirty="0" smtClean="0"/>
              <a:t>616 Notification of mine operator to regulator</a:t>
            </a:r>
          </a:p>
          <a:p>
            <a:r>
              <a:rPr lang="en-US" altLang="en-US" dirty="0" smtClean="0"/>
              <a:t>(1) The mine holder of a mine must give notice to the regulator in accordance with </a:t>
            </a:r>
            <a:r>
              <a:rPr lang="en-AU" altLang="en-US" dirty="0" smtClean="0"/>
              <a:t>this regulation.</a:t>
            </a:r>
          </a:p>
          <a:p>
            <a:endParaRPr lang="en-US" altLang="en-US" dirty="0" smtClean="0"/>
          </a:p>
          <a:p>
            <a:r>
              <a:rPr lang="en-US" altLang="en-US" dirty="0" smtClean="0"/>
              <a:t>(3) If the mine holder of a mine is not the mine operator, the mine holder must give the regulator notice of the appointment of the mine operator of the mine.</a:t>
            </a:r>
          </a:p>
          <a:p>
            <a:r>
              <a:rPr lang="en-US" altLang="en-US" dirty="0" smtClean="0"/>
              <a:t>(4) A notice under subregulation (3) must:</a:t>
            </a:r>
          </a:p>
          <a:p>
            <a:pPr lvl="1"/>
            <a:r>
              <a:rPr lang="en-US" altLang="en-US" dirty="0" smtClean="0"/>
              <a:t>(a) be in writing; and</a:t>
            </a:r>
          </a:p>
          <a:p>
            <a:pPr lvl="1"/>
            <a:r>
              <a:rPr lang="en-US" altLang="en-US" dirty="0" smtClean="0"/>
              <a:t>(b) be made in the manner and form required by the regulator; and</a:t>
            </a:r>
            <a:r>
              <a:rPr lang="en-AU" altLang="en-US" dirty="0" smtClean="0"/>
              <a:t>	</a:t>
            </a:r>
          </a:p>
          <a:p>
            <a:endParaRPr lang="en-US" dirty="0"/>
          </a:p>
        </p:txBody>
      </p:sp>
    </p:spTree>
    <p:extLst>
      <p:ext uri="{BB962C8B-B14F-4D97-AF65-F5344CB8AC3E}">
        <p14:creationId xmlns:p14="http://schemas.microsoft.com/office/powerpoint/2010/main" val="6597969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a form will is available on the SafeWork SA website to assist mines to comply with the appointment and notification requirements outlined above.</a:t>
            </a:r>
          </a:p>
          <a:p>
            <a:endParaRPr lang="en-AU" dirty="0" smtClean="0"/>
          </a:p>
          <a:p>
            <a:r>
              <a:rPr lang="en-US" altLang="en-US" b="1" dirty="0" smtClean="0"/>
              <a:t>615 Appointment of mine operator</a:t>
            </a:r>
          </a:p>
          <a:p>
            <a:r>
              <a:rPr lang="en-US" altLang="en-US" dirty="0" smtClean="0"/>
              <a:t>(1) An appointment of a person to be the mine operator of a mine must:</a:t>
            </a:r>
          </a:p>
          <a:p>
            <a:pPr lvl="1"/>
            <a:r>
              <a:rPr lang="en-US" altLang="en-US" dirty="0" smtClean="0"/>
              <a:t>(a) be in writing; and</a:t>
            </a:r>
          </a:p>
          <a:p>
            <a:pPr lvl="1"/>
            <a:r>
              <a:rPr lang="en-US" altLang="en-US" dirty="0" smtClean="0"/>
              <a:t>(b) be made in the manner and form required by the regulator; and</a:t>
            </a:r>
          </a:p>
          <a:p>
            <a:pPr lvl="1"/>
            <a:r>
              <a:rPr lang="en-US" altLang="en-US" dirty="0" smtClean="0"/>
              <a:t>(c) include a signed statement that the person to be appointed as mine operator agrees to the appointment; and</a:t>
            </a:r>
          </a:p>
          <a:p>
            <a:pPr lvl="1"/>
            <a:r>
              <a:rPr lang="en-AU" altLang="en-US" dirty="0" smtClean="0"/>
              <a:t>(d) specify:</a:t>
            </a:r>
          </a:p>
          <a:p>
            <a:pPr lvl="2"/>
            <a:r>
              <a:rPr lang="en-US" altLang="en-US" dirty="0" smtClean="0"/>
              <a:t>(i) the name and contact details of the mine operator, including postal </a:t>
            </a:r>
            <a:r>
              <a:rPr lang="en-AU" altLang="en-US" dirty="0" smtClean="0"/>
              <a:t>and business addresses; and</a:t>
            </a:r>
          </a:p>
          <a:p>
            <a:pPr lvl="2"/>
            <a:r>
              <a:rPr lang="en-US" altLang="en-US" dirty="0" smtClean="0"/>
              <a:t>(ii) when the appointment takes effect; and</a:t>
            </a:r>
          </a:p>
          <a:p>
            <a:pPr lvl="1"/>
            <a:r>
              <a:rPr lang="en-US" altLang="en-US" dirty="0" smtClean="0"/>
              <a:t>(e) describe the location of the mine, including:</a:t>
            </a:r>
          </a:p>
          <a:p>
            <a:pPr lvl="2"/>
            <a:r>
              <a:rPr lang="en-US" altLang="en-US" dirty="0" smtClean="0"/>
              <a:t>(i) the boundaries of all extraction and exploration sites; and</a:t>
            </a:r>
          </a:p>
          <a:p>
            <a:pPr lvl="2"/>
            <a:r>
              <a:rPr lang="en-AU" altLang="en-US" dirty="0" smtClean="0"/>
              <a:t>(ii) land title identification.</a:t>
            </a:r>
          </a:p>
          <a:p>
            <a:r>
              <a:rPr lang="en-US" altLang="en-US" dirty="0" smtClean="0"/>
              <a:t>(2) The mine holder must give the mine operator all relevant information held by or under the control of the mine holder that may reasonably be required by the mine operator to discharge the duties imposed on the mine operator under the </a:t>
            </a:r>
            <a:r>
              <a:rPr lang="en-AU" altLang="en-US" dirty="0" smtClean="0"/>
              <a:t>Act and these Regulations.</a:t>
            </a:r>
          </a:p>
          <a:p>
            <a:endParaRPr lang="en-AU" altLang="en-US" dirty="0" smtClean="0"/>
          </a:p>
          <a:p>
            <a:r>
              <a:rPr lang="en-US" altLang="en-US" b="1" dirty="0" smtClean="0"/>
              <a:t>616 Notification of mine operator to regulator</a:t>
            </a:r>
          </a:p>
          <a:p>
            <a:r>
              <a:rPr lang="en-US" altLang="en-US" dirty="0" smtClean="0"/>
              <a:t>(1) The mine holder of a mine must give notice to the regulator in accordance with </a:t>
            </a:r>
            <a:r>
              <a:rPr lang="en-AU" altLang="en-US" dirty="0" smtClean="0"/>
              <a:t>this regulation.</a:t>
            </a:r>
          </a:p>
          <a:p>
            <a:endParaRPr lang="en-US" altLang="en-US" dirty="0" smtClean="0"/>
          </a:p>
          <a:p>
            <a:r>
              <a:rPr lang="en-US" altLang="en-US" dirty="0" smtClean="0"/>
              <a:t>(3) If the mine holder of a mine is not the mine operator, the mine holder must give the regulator notice of the appointment of the mine operator of the mine.</a:t>
            </a:r>
          </a:p>
          <a:p>
            <a:r>
              <a:rPr lang="en-US" altLang="en-US" dirty="0" smtClean="0"/>
              <a:t>(4) A notice under subregulation (3) must:</a:t>
            </a:r>
          </a:p>
          <a:p>
            <a:pPr lvl="1"/>
            <a:r>
              <a:rPr lang="en-US" altLang="en-US" dirty="0" smtClean="0"/>
              <a:t>(a) be in writing; and</a:t>
            </a:r>
          </a:p>
          <a:p>
            <a:pPr lvl="1"/>
            <a:r>
              <a:rPr lang="en-US" altLang="en-US" dirty="0" smtClean="0"/>
              <a:t>(b) be made in the manner and form required by the regulator; and</a:t>
            </a:r>
            <a:r>
              <a:rPr lang="en-AU" altLang="en-US" dirty="0" smtClean="0"/>
              <a:t>	</a:t>
            </a:r>
          </a:p>
          <a:p>
            <a:endParaRPr lang="en-US" dirty="0"/>
          </a:p>
        </p:txBody>
      </p:sp>
    </p:spTree>
    <p:extLst>
      <p:ext uri="{BB962C8B-B14F-4D97-AF65-F5344CB8AC3E}">
        <p14:creationId xmlns:p14="http://schemas.microsoft.com/office/powerpoint/2010/main" val="10023777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a form will is available on the SafeWork SA website to assist mines to comply with the appointment and notification requirements outlined above.</a:t>
            </a:r>
          </a:p>
          <a:p>
            <a:endParaRPr lang="en-AU" dirty="0" smtClean="0"/>
          </a:p>
          <a:p>
            <a:r>
              <a:rPr lang="en-US" altLang="en-US" b="1" dirty="0" smtClean="0"/>
              <a:t>615 Appointment of mine operator</a:t>
            </a:r>
          </a:p>
          <a:p>
            <a:r>
              <a:rPr lang="en-US" altLang="en-US" dirty="0" smtClean="0"/>
              <a:t>(1) An appointment of a person to be the mine operator of a mine must:</a:t>
            </a:r>
          </a:p>
          <a:p>
            <a:pPr lvl="1"/>
            <a:r>
              <a:rPr lang="en-US" altLang="en-US" dirty="0" smtClean="0"/>
              <a:t>(a) be in writing; and</a:t>
            </a:r>
          </a:p>
          <a:p>
            <a:pPr lvl="1"/>
            <a:r>
              <a:rPr lang="en-US" altLang="en-US" dirty="0" smtClean="0"/>
              <a:t>(b) be made in the manner and form required by the regulator; and</a:t>
            </a:r>
          </a:p>
          <a:p>
            <a:pPr lvl="1"/>
            <a:r>
              <a:rPr lang="en-US" altLang="en-US" dirty="0" smtClean="0"/>
              <a:t>(c) include a signed statement that the person to be appointed as mine operator agrees to the appointment; and</a:t>
            </a:r>
          </a:p>
          <a:p>
            <a:pPr lvl="1"/>
            <a:r>
              <a:rPr lang="en-AU" altLang="en-US" dirty="0" smtClean="0"/>
              <a:t>(d) specify:</a:t>
            </a:r>
          </a:p>
          <a:p>
            <a:pPr lvl="2"/>
            <a:r>
              <a:rPr lang="en-US" altLang="en-US" dirty="0" smtClean="0"/>
              <a:t>(i) the name and contact details of the mine operator, including postal </a:t>
            </a:r>
            <a:r>
              <a:rPr lang="en-AU" altLang="en-US" dirty="0" smtClean="0"/>
              <a:t>and business addresses; and</a:t>
            </a:r>
          </a:p>
          <a:p>
            <a:pPr lvl="2"/>
            <a:r>
              <a:rPr lang="en-US" altLang="en-US" dirty="0" smtClean="0"/>
              <a:t>(ii) when the appointment takes effect; and</a:t>
            </a:r>
          </a:p>
          <a:p>
            <a:pPr lvl="1"/>
            <a:r>
              <a:rPr lang="en-US" altLang="en-US" dirty="0" smtClean="0"/>
              <a:t>(e) describe the location of the mine, including:</a:t>
            </a:r>
          </a:p>
          <a:p>
            <a:pPr lvl="2"/>
            <a:r>
              <a:rPr lang="en-US" altLang="en-US" dirty="0" smtClean="0"/>
              <a:t>(i) the boundaries of all extraction and exploration sites; and</a:t>
            </a:r>
          </a:p>
          <a:p>
            <a:pPr lvl="2"/>
            <a:r>
              <a:rPr lang="en-AU" altLang="en-US" dirty="0" smtClean="0"/>
              <a:t>(ii) land title identification.</a:t>
            </a:r>
          </a:p>
          <a:p>
            <a:r>
              <a:rPr lang="en-US" altLang="en-US" dirty="0" smtClean="0"/>
              <a:t>(2) The mine holder must give the mine operator all relevant information held by or under the control of the mine holder that may reasonably be required by the mine operator to discharge the duties imposed on the mine operator under the </a:t>
            </a:r>
            <a:r>
              <a:rPr lang="en-AU" altLang="en-US" dirty="0" smtClean="0"/>
              <a:t>Act and these Regulations.</a:t>
            </a:r>
          </a:p>
          <a:p>
            <a:endParaRPr lang="en-AU" altLang="en-US" dirty="0" smtClean="0"/>
          </a:p>
          <a:p>
            <a:r>
              <a:rPr lang="en-US" altLang="en-US" b="1" dirty="0" smtClean="0"/>
              <a:t>616 Notification of mine operator to regulator</a:t>
            </a:r>
          </a:p>
          <a:p>
            <a:r>
              <a:rPr lang="en-US" altLang="en-US" dirty="0" smtClean="0"/>
              <a:t>(1) The mine holder of a mine must give notice to the regulator in accordance with </a:t>
            </a:r>
            <a:r>
              <a:rPr lang="en-AU" altLang="en-US" dirty="0" smtClean="0"/>
              <a:t>this regulation.</a:t>
            </a:r>
          </a:p>
          <a:p>
            <a:endParaRPr lang="en-US" altLang="en-US" dirty="0" smtClean="0"/>
          </a:p>
          <a:p>
            <a:r>
              <a:rPr lang="en-US" altLang="en-US" dirty="0" smtClean="0"/>
              <a:t>(3) If the mine holder of a mine is not the mine operator, the mine holder must give the regulator notice of the appointment of the mine operator of the mine.</a:t>
            </a:r>
          </a:p>
          <a:p>
            <a:r>
              <a:rPr lang="en-US" altLang="en-US" dirty="0" smtClean="0"/>
              <a:t>(4) A notice under subregulation (3) must:</a:t>
            </a:r>
          </a:p>
          <a:p>
            <a:pPr lvl="1"/>
            <a:r>
              <a:rPr lang="en-US" altLang="en-US" dirty="0" smtClean="0"/>
              <a:t>(a) be in writing; and</a:t>
            </a:r>
          </a:p>
          <a:p>
            <a:pPr lvl="1"/>
            <a:r>
              <a:rPr lang="en-US" altLang="en-US" dirty="0" smtClean="0"/>
              <a:t>(b) be made in the manner and form required by the regulator; and</a:t>
            </a:r>
            <a:r>
              <a:rPr lang="en-AU" altLang="en-US" dirty="0" smtClean="0"/>
              <a:t>	</a:t>
            </a:r>
          </a:p>
          <a:p>
            <a:endParaRPr lang="en-US" dirty="0"/>
          </a:p>
        </p:txBody>
      </p:sp>
    </p:spTree>
    <p:extLst>
      <p:ext uri="{BB962C8B-B14F-4D97-AF65-F5344CB8AC3E}">
        <p14:creationId xmlns:p14="http://schemas.microsoft.com/office/powerpoint/2010/main" val="1268633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16605503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a form will is available on the SafeWork SA website to assist mines to comply with the appointment and notification requirements outlined above.</a:t>
            </a:r>
          </a:p>
          <a:p>
            <a:endParaRPr lang="en-AU" dirty="0" smtClean="0"/>
          </a:p>
          <a:p>
            <a:r>
              <a:rPr lang="en-US" altLang="en-US" b="1" dirty="0" smtClean="0"/>
              <a:t>615 Appointment of mine operator</a:t>
            </a:r>
          </a:p>
          <a:p>
            <a:r>
              <a:rPr lang="en-US" altLang="en-US" dirty="0" smtClean="0"/>
              <a:t>(1) An appointment of a person to be the mine operator of a mine must:</a:t>
            </a:r>
          </a:p>
          <a:p>
            <a:pPr lvl="1"/>
            <a:r>
              <a:rPr lang="en-US" altLang="en-US" dirty="0" smtClean="0"/>
              <a:t>(a) be in writing; and</a:t>
            </a:r>
          </a:p>
          <a:p>
            <a:pPr lvl="1"/>
            <a:r>
              <a:rPr lang="en-US" altLang="en-US" dirty="0" smtClean="0"/>
              <a:t>(b) be made in the manner and form required by the regulator; and</a:t>
            </a:r>
          </a:p>
          <a:p>
            <a:pPr lvl="1"/>
            <a:r>
              <a:rPr lang="en-US" altLang="en-US" dirty="0" smtClean="0"/>
              <a:t>(c) include a signed statement that the person to be appointed as mine operator agrees to the appointment; and</a:t>
            </a:r>
          </a:p>
          <a:p>
            <a:pPr lvl="1"/>
            <a:r>
              <a:rPr lang="en-AU" altLang="en-US" dirty="0" smtClean="0"/>
              <a:t>(d) specify:</a:t>
            </a:r>
          </a:p>
          <a:p>
            <a:pPr lvl="2"/>
            <a:r>
              <a:rPr lang="en-US" altLang="en-US" dirty="0" smtClean="0"/>
              <a:t>(i) the name and contact details of the mine operator, including postal </a:t>
            </a:r>
            <a:r>
              <a:rPr lang="en-AU" altLang="en-US" dirty="0" smtClean="0"/>
              <a:t>and business addresses; and</a:t>
            </a:r>
          </a:p>
          <a:p>
            <a:pPr lvl="2"/>
            <a:r>
              <a:rPr lang="en-US" altLang="en-US" dirty="0" smtClean="0"/>
              <a:t>(ii) when the appointment takes effect; and</a:t>
            </a:r>
          </a:p>
          <a:p>
            <a:pPr lvl="1"/>
            <a:r>
              <a:rPr lang="en-US" altLang="en-US" dirty="0" smtClean="0"/>
              <a:t>(e) describe the location of the mine, including:</a:t>
            </a:r>
          </a:p>
          <a:p>
            <a:pPr lvl="2"/>
            <a:r>
              <a:rPr lang="en-US" altLang="en-US" dirty="0" smtClean="0"/>
              <a:t>(i) the boundaries of all extraction and exploration sites; and</a:t>
            </a:r>
          </a:p>
          <a:p>
            <a:pPr lvl="2"/>
            <a:r>
              <a:rPr lang="en-AU" altLang="en-US" dirty="0" smtClean="0"/>
              <a:t>(ii) land title identification.</a:t>
            </a:r>
          </a:p>
          <a:p>
            <a:r>
              <a:rPr lang="en-US" altLang="en-US" dirty="0" smtClean="0"/>
              <a:t>(2) The mine holder must give the mine operator all relevant information held by or under the control of the mine holder that may reasonably be required by the mine operator to discharge the duties imposed on the mine operator under the </a:t>
            </a:r>
            <a:r>
              <a:rPr lang="en-AU" altLang="en-US" dirty="0" smtClean="0"/>
              <a:t>Act and these Regulations.</a:t>
            </a:r>
          </a:p>
          <a:p>
            <a:endParaRPr lang="en-AU" altLang="en-US" dirty="0" smtClean="0"/>
          </a:p>
          <a:p>
            <a:r>
              <a:rPr lang="en-US" altLang="en-US" b="1" dirty="0" smtClean="0"/>
              <a:t>616 Notification of mine operator to regulator</a:t>
            </a:r>
          </a:p>
          <a:p>
            <a:r>
              <a:rPr lang="en-US" altLang="en-US" dirty="0" smtClean="0"/>
              <a:t>(1) The mine holder of a mine must give notice to the regulator in accordance with </a:t>
            </a:r>
            <a:r>
              <a:rPr lang="en-AU" altLang="en-US" dirty="0" smtClean="0"/>
              <a:t>this regulation.</a:t>
            </a:r>
          </a:p>
          <a:p>
            <a:endParaRPr lang="en-US" altLang="en-US" dirty="0" smtClean="0"/>
          </a:p>
          <a:p>
            <a:r>
              <a:rPr lang="en-US" altLang="en-US" dirty="0" smtClean="0"/>
              <a:t>(3) If the mine holder of a mine is not the mine operator, the mine holder must give the regulator notice of the appointment of the mine operator of the mine.</a:t>
            </a:r>
          </a:p>
          <a:p>
            <a:r>
              <a:rPr lang="en-US" altLang="en-US" dirty="0" smtClean="0"/>
              <a:t>(4) A notice under subregulation (3) must:</a:t>
            </a:r>
          </a:p>
          <a:p>
            <a:pPr lvl="1"/>
            <a:r>
              <a:rPr lang="en-US" altLang="en-US" dirty="0" smtClean="0"/>
              <a:t>(a) be in writing; and</a:t>
            </a:r>
          </a:p>
          <a:p>
            <a:pPr lvl="1"/>
            <a:r>
              <a:rPr lang="en-US" altLang="en-US" dirty="0" smtClean="0"/>
              <a:t>(b) be made in the manner and form required by the regulator; and</a:t>
            </a:r>
            <a:r>
              <a:rPr lang="en-AU" altLang="en-US" dirty="0" smtClean="0"/>
              <a:t>	</a:t>
            </a:r>
          </a:p>
          <a:p>
            <a:endParaRPr lang="en-US" dirty="0"/>
          </a:p>
        </p:txBody>
      </p:sp>
    </p:spTree>
    <p:extLst>
      <p:ext uri="{BB962C8B-B14F-4D97-AF65-F5344CB8AC3E}">
        <p14:creationId xmlns:p14="http://schemas.microsoft.com/office/powerpoint/2010/main" val="24895591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a form will is available on the SafeWork SA website to assist mines to comply with the appointment and notification requirements outlined above.</a:t>
            </a:r>
          </a:p>
          <a:p>
            <a:endParaRPr lang="en-AU" dirty="0" smtClean="0"/>
          </a:p>
          <a:p>
            <a:r>
              <a:rPr lang="en-US" altLang="en-US" b="1" dirty="0" smtClean="0"/>
              <a:t>615 Appointment of mine operator</a:t>
            </a:r>
          </a:p>
          <a:p>
            <a:r>
              <a:rPr lang="en-US" altLang="en-US" dirty="0" smtClean="0"/>
              <a:t>(1) An appointment of a person to be the mine operator of a mine must:</a:t>
            </a:r>
          </a:p>
          <a:p>
            <a:pPr lvl="1"/>
            <a:r>
              <a:rPr lang="en-US" altLang="en-US" dirty="0" smtClean="0"/>
              <a:t>(a) be in writing; and</a:t>
            </a:r>
          </a:p>
          <a:p>
            <a:pPr lvl="1"/>
            <a:r>
              <a:rPr lang="en-US" altLang="en-US" dirty="0" smtClean="0"/>
              <a:t>(b) be made in the manner and form required by the regulator; and</a:t>
            </a:r>
          </a:p>
          <a:p>
            <a:pPr lvl="1"/>
            <a:r>
              <a:rPr lang="en-US" altLang="en-US" dirty="0" smtClean="0"/>
              <a:t>(c) include a signed statement that the person to be appointed as mine operator agrees to the appointment; and</a:t>
            </a:r>
          </a:p>
          <a:p>
            <a:pPr lvl="1"/>
            <a:r>
              <a:rPr lang="en-AU" altLang="en-US" dirty="0" smtClean="0"/>
              <a:t>(d) specify:</a:t>
            </a:r>
          </a:p>
          <a:p>
            <a:pPr lvl="2"/>
            <a:r>
              <a:rPr lang="en-US" altLang="en-US" dirty="0" smtClean="0"/>
              <a:t>(i) the name and contact details of the mine operator, including postal </a:t>
            </a:r>
            <a:r>
              <a:rPr lang="en-AU" altLang="en-US" dirty="0" smtClean="0"/>
              <a:t>and business addresses; and</a:t>
            </a:r>
          </a:p>
          <a:p>
            <a:pPr lvl="2"/>
            <a:r>
              <a:rPr lang="en-US" altLang="en-US" dirty="0" smtClean="0"/>
              <a:t>(ii) when the appointment takes effect; and</a:t>
            </a:r>
          </a:p>
          <a:p>
            <a:pPr lvl="1"/>
            <a:r>
              <a:rPr lang="en-US" altLang="en-US" dirty="0" smtClean="0"/>
              <a:t>(e) describe the location of the mine, including:</a:t>
            </a:r>
          </a:p>
          <a:p>
            <a:pPr lvl="2"/>
            <a:r>
              <a:rPr lang="en-US" altLang="en-US" dirty="0" smtClean="0"/>
              <a:t>(i) the boundaries of all extraction and exploration sites; and</a:t>
            </a:r>
          </a:p>
          <a:p>
            <a:pPr lvl="2"/>
            <a:r>
              <a:rPr lang="en-AU" altLang="en-US" dirty="0" smtClean="0"/>
              <a:t>(ii) land title identification.</a:t>
            </a:r>
          </a:p>
          <a:p>
            <a:r>
              <a:rPr lang="en-US" altLang="en-US" dirty="0" smtClean="0"/>
              <a:t>(2) The mine holder must give the mine operator all relevant information held by or under the control of the mine holder that may reasonably be required by the mine operator to discharge the duties imposed on the mine operator under the </a:t>
            </a:r>
            <a:r>
              <a:rPr lang="en-AU" altLang="en-US" dirty="0" smtClean="0"/>
              <a:t>Act and these Regulations.</a:t>
            </a:r>
          </a:p>
          <a:p>
            <a:endParaRPr lang="en-AU" altLang="en-US" dirty="0" smtClean="0"/>
          </a:p>
          <a:p>
            <a:r>
              <a:rPr lang="en-US" altLang="en-US" b="1" dirty="0" smtClean="0"/>
              <a:t>616 Notification of mine operator to regulator</a:t>
            </a:r>
          </a:p>
          <a:p>
            <a:r>
              <a:rPr lang="en-US" altLang="en-US" dirty="0" smtClean="0"/>
              <a:t>(1) The mine holder of a mine must give notice to the regulator in accordance with </a:t>
            </a:r>
            <a:r>
              <a:rPr lang="en-AU" altLang="en-US" dirty="0" smtClean="0"/>
              <a:t>this regulation.</a:t>
            </a:r>
          </a:p>
          <a:p>
            <a:endParaRPr lang="en-US" altLang="en-US" dirty="0" smtClean="0"/>
          </a:p>
          <a:p>
            <a:r>
              <a:rPr lang="en-US" altLang="en-US" dirty="0" smtClean="0"/>
              <a:t>(3) If the mine holder of a mine is not the mine operator, the mine holder must give the regulator notice of the appointment of the mine operator of the mine.</a:t>
            </a:r>
          </a:p>
          <a:p>
            <a:r>
              <a:rPr lang="en-US" altLang="en-US" dirty="0" smtClean="0"/>
              <a:t>(4) A notice under subregulation (3) must:</a:t>
            </a:r>
          </a:p>
          <a:p>
            <a:pPr lvl="1"/>
            <a:r>
              <a:rPr lang="en-US" altLang="en-US" dirty="0" smtClean="0"/>
              <a:t>(a) be in writing; and</a:t>
            </a:r>
          </a:p>
          <a:p>
            <a:pPr lvl="1"/>
            <a:r>
              <a:rPr lang="en-US" altLang="en-US" dirty="0" smtClean="0"/>
              <a:t>(b) be made in the manner and form required by the regulator; and</a:t>
            </a:r>
            <a:r>
              <a:rPr lang="en-AU" altLang="en-US" dirty="0" smtClean="0"/>
              <a:t>	</a:t>
            </a:r>
          </a:p>
          <a:p>
            <a:endParaRPr lang="en-US" dirty="0"/>
          </a:p>
        </p:txBody>
      </p:sp>
    </p:spTree>
    <p:extLst>
      <p:ext uri="{BB962C8B-B14F-4D97-AF65-F5344CB8AC3E}">
        <p14:creationId xmlns:p14="http://schemas.microsoft.com/office/powerpoint/2010/main" val="34665411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a form will is available on the SafeWork SA website to assist mines to comply with the appointment and notification requirements outlined above.</a:t>
            </a:r>
          </a:p>
          <a:p>
            <a:endParaRPr lang="en-AU" dirty="0" smtClean="0"/>
          </a:p>
          <a:p>
            <a:r>
              <a:rPr lang="en-US" altLang="en-US" b="1" dirty="0" smtClean="0"/>
              <a:t>615 Appointment of mine operator</a:t>
            </a:r>
          </a:p>
          <a:p>
            <a:r>
              <a:rPr lang="en-US" altLang="en-US" dirty="0" smtClean="0"/>
              <a:t>(1) An appointment of a person to be the mine operator of a mine must:</a:t>
            </a:r>
          </a:p>
          <a:p>
            <a:pPr lvl="1"/>
            <a:r>
              <a:rPr lang="en-US" altLang="en-US" dirty="0" smtClean="0"/>
              <a:t>(a) be in writing; and</a:t>
            </a:r>
          </a:p>
          <a:p>
            <a:pPr lvl="1"/>
            <a:r>
              <a:rPr lang="en-US" altLang="en-US" dirty="0" smtClean="0"/>
              <a:t>(b) be made in the manner and form required by the regulator; and</a:t>
            </a:r>
          </a:p>
          <a:p>
            <a:pPr lvl="1"/>
            <a:r>
              <a:rPr lang="en-US" altLang="en-US" dirty="0" smtClean="0"/>
              <a:t>(c) include a signed statement that the person to be appointed as mine operator agrees to the appointment; and</a:t>
            </a:r>
          </a:p>
          <a:p>
            <a:pPr lvl="1"/>
            <a:r>
              <a:rPr lang="en-AU" altLang="en-US" dirty="0" smtClean="0"/>
              <a:t>(d) specify:</a:t>
            </a:r>
          </a:p>
          <a:p>
            <a:pPr lvl="2"/>
            <a:r>
              <a:rPr lang="en-US" altLang="en-US" dirty="0" smtClean="0"/>
              <a:t>(i) the name and contact details of the mine operator, including postal </a:t>
            </a:r>
            <a:r>
              <a:rPr lang="en-AU" altLang="en-US" dirty="0" smtClean="0"/>
              <a:t>and business addresses; and</a:t>
            </a:r>
          </a:p>
          <a:p>
            <a:pPr lvl="2"/>
            <a:r>
              <a:rPr lang="en-US" altLang="en-US" dirty="0" smtClean="0"/>
              <a:t>(ii) when the appointment takes effect; and</a:t>
            </a:r>
          </a:p>
          <a:p>
            <a:pPr lvl="1"/>
            <a:r>
              <a:rPr lang="en-US" altLang="en-US" dirty="0" smtClean="0"/>
              <a:t>(e) describe the location of the mine, including:</a:t>
            </a:r>
          </a:p>
          <a:p>
            <a:pPr lvl="2"/>
            <a:r>
              <a:rPr lang="en-US" altLang="en-US" dirty="0" smtClean="0"/>
              <a:t>(i) the boundaries of all extraction and exploration sites; and</a:t>
            </a:r>
          </a:p>
          <a:p>
            <a:pPr lvl="2"/>
            <a:r>
              <a:rPr lang="en-AU" altLang="en-US" dirty="0" smtClean="0"/>
              <a:t>(ii) land title identification.</a:t>
            </a:r>
          </a:p>
          <a:p>
            <a:r>
              <a:rPr lang="en-US" altLang="en-US" dirty="0" smtClean="0"/>
              <a:t>(2) The mine holder must give the mine operator all relevant information held by or under the control of the mine holder that may reasonably be required by the mine operator to discharge the duties imposed on the mine operator under the </a:t>
            </a:r>
            <a:r>
              <a:rPr lang="en-AU" altLang="en-US" dirty="0" smtClean="0"/>
              <a:t>Act and these Regulations.</a:t>
            </a:r>
          </a:p>
          <a:p>
            <a:endParaRPr lang="en-AU" altLang="en-US" dirty="0" smtClean="0"/>
          </a:p>
          <a:p>
            <a:r>
              <a:rPr lang="en-US" altLang="en-US" b="1" dirty="0" smtClean="0"/>
              <a:t>616 Notification of mine operator to regulator</a:t>
            </a:r>
          </a:p>
          <a:p>
            <a:r>
              <a:rPr lang="en-US" altLang="en-US" dirty="0" smtClean="0"/>
              <a:t>(1) The mine holder of a mine must give notice to the regulator in accordance with </a:t>
            </a:r>
            <a:r>
              <a:rPr lang="en-AU" altLang="en-US" dirty="0" smtClean="0"/>
              <a:t>this regulation.</a:t>
            </a:r>
          </a:p>
          <a:p>
            <a:endParaRPr lang="en-US" altLang="en-US" dirty="0" smtClean="0"/>
          </a:p>
          <a:p>
            <a:r>
              <a:rPr lang="en-US" altLang="en-US" dirty="0" smtClean="0"/>
              <a:t>(3) If the mine holder of a mine is not the mine operator, the mine holder must give the regulator notice of the appointment of the mine operator of the mine.</a:t>
            </a:r>
          </a:p>
          <a:p>
            <a:r>
              <a:rPr lang="en-US" altLang="en-US" dirty="0" smtClean="0"/>
              <a:t>(4) A notice under subregulation (3) must:</a:t>
            </a:r>
          </a:p>
          <a:p>
            <a:pPr lvl="1"/>
            <a:r>
              <a:rPr lang="en-US" altLang="en-US" dirty="0" smtClean="0"/>
              <a:t>(a) be in writing; and</a:t>
            </a:r>
          </a:p>
          <a:p>
            <a:pPr lvl="1"/>
            <a:r>
              <a:rPr lang="en-US" altLang="en-US" dirty="0" smtClean="0"/>
              <a:t>(b) be made in the manner and form required by the regulator; and</a:t>
            </a:r>
            <a:r>
              <a:rPr lang="en-AU" altLang="en-US" dirty="0" smtClean="0"/>
              <a:t>	</a:t>
            </a:r>
          </a:p>
          <a:p>
            <a:endParaRPr lang="en-US" dirty="0"/>
          </a:p>
        </p:txBody>
      </p:sp>
    </p:spTree>
    <p:extLst>
      <p:ext uri="{BB962C8B-B14F-4D97-AF65-F5344CB8AC3E}">
        <p14:creationId xmlns:p14="http://schemas.microsoft.com/office/powerpoint/2010/main" val="37857768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a form will is available on the SafeWork SA website to assist mines to comply with the appointment and notification requirements outlined above.</a:t>
            </a:r>
          </a:p>
          <a:p>
            <a:endParaRPr lang="en-AU" dirty="0" smtClean="0"/>
          </a:p>
          <a:p>
            <a:r>
              <a:rPr lang="en-US" altLang="en-US" b="1" dirty="0" smtClean="0"/>
              <a:t>615 Appointment of mine operator</a:t>
            </a:r>
          </a:p>
          <a:p>
            <a:r>
              <a:rPr lang="en-US" altLang="en-US" dirty="0" smtClean="0"/>
              <a:t>(1) An appointment of a person to be the mine operator of a mine must:</a:t>
            </a:r>
          </a:p>
          <a:p>
            <a:pPr lvl="1"/>
            <a:r>
              <a:rPr lang="en-US" altLang="en-US" dirty="0" smtClean="0"/>
              <a:t>(a) be in writing; and</a:t>
            </a:r>
          </a:p>
          <a:p>
            <a:pPr lvl="1"/>
            <a:r>
              <a:rPr lang="en-US" altLang="en-US" dirty="0" smtClean="0"/>
              <a:t>(b) be made in the manner and form required by the regulator; and</a:t>
            </a:r>
          </a:p>
          <a:p>
            <a:pPr lvl="1"/>
            <a:r>
              <a:rPr lang="en-US" altLang="en-US" dirty="0" smtClean="0"/>
              <a:t>(c) include a signed statement that the person to be appointed as mine operator agrees to the appointment; and</a:t>
            </a:r>
          </a:p>
          <a:p>
            <a:pPr lvl="1"/>
            <a:r>
              <a:rPr lang="en-AU" altLang="en-US" dirty="0" smtClean="0"/>
              <a:t>(d) specify:</a:t>
            </a:r>
          </a:p>
          <a:p>
            <a:pPr lvl="2"/>
            <a:r>
              <a:rPr lang="en-US" altLang="en-US" dirty="0" smtClean="0"/>
              <a:t>(i) the name and contact details of the mine operator, including postal </a:t>
            </a:r>
            <a:r>
              <a:rPr lang="en-AU" altLang="en-US" dirty="0" smtClean="0"/>
              <a:t>and business addresses; and</a:t>
            </a:r>
          </a:p>
          <a:p>
            <a:pPr lvl="2"/>
            <a:r>
              <a:rPr lang="en-US" altLang="en-US" dirty="0" smtClean="0"/>
              <a:t>(ii) when the appointment takes effect; and</a:t>
            </a:r>
          </a:p>
          <a:p>
            <a:pPr lvl="1"/>
            <a:r>
              <a:rPr lang="en-US" altLang="en-US" dirty="0" smtClean="0"/>
              <a:t>(e) describe the location of the mine, including:</a:t>
            </a:r>
          </a:p>
          <a:p>
            <a:pPr lvl="2"/>
            <a:r>
              <a:rPr lang="en-US" altLang="en-US" dirty="0" smtClean="0"/>
              <a:t>(i) the boundaries of all extraction and exploration sites; and</a:t>
            </a:r>
          </a:p>
          <a:p>
            <a:pPr lvl="2"/>
            <a:r>
              <a:rPr lang="en-AU" altLang="en-US" dirty="0" smtClean="0"/>
              <a:t>(ii) land title identification.</a:t>
            </a:r>
          </a:p>
          <a:p>
            <a:r>
              <a:rPr lang="en-US" altLang="en-US" dirty="0" smtClean="0"/>
              <a:t>(2) The mine holder must give the mine operator all relevant information held by or under the control of the mine holder that may reasonably be required by the mine operator to discharge the duties imposed on the mine operator under the </a:t>
            </a:r>
            <a:r>
              <a:rPr lang="en-AU" altLang="en-US" dirty="0" smtClean="0"/>
              <a:t>Act and these Regulations.</a:t>
            </a:r>
          </a:p>
          <a:p>
            <a:endParaRPr lang="en-AU" altLang="en-US" dirty="0" smtClean="0"/>
          </a:p>
          <a:p>
            <a:r>
              <a:rPr lang="en-US" altLang="en-US" b="1" dirty="0" smtClean="0"/>
              <a:t>616 Notification of mine operator to regulator</a:t>
            </a:r>
          </a:p>
          <a:p>
            <a:r>
              <a:rPr lang="en-US" altLang="en-US" dirty="0" smtClean="0"/>
              <a:t>(1) The mine holder of a mine must give notice to the regulator in accordance with </a:t>
            </a:r>
            <a:r>
              <a:rPr lang="en-AU" altLang="en-US" dirty="0" smtClean="0"/>
              <a:t>this regulation.</a:t>
            </a:r>
          </a:p>
          <a:p>
            <a:endParaRPr lang="en-US" altLang="en-US" dirty="0" smtClean="0"/>
          </a:p>
          <a:p>
            <a:r>
              <a:rPr lang="en-US" altLang="en-US" dirty="0" smtClean="0"/>
              <a:t>(3) If the mine holder of a mine is not the mine operator, the mine holder must give the regulator notice of the appointment of the mine operator of the mine.</a:t>
            </a:r>
          </a:p>
          <a:p>
            <a:r>
              <a:rPr lang="en-US" altLang="en-US" dirty="0" smtClean="0"/>
              <a:t>(4) A notice under subregulation (3) must:</a:t>
            </a:r>
          </a:p>
          <a:p>
            <a:pPr lvl="1"/>
            <a:r>
              <a:rPr lang="en-US" altLang="en-US" dirty="0" smtClean="0"/>
              <a:t>(a) be in writing; and</a:t>
            </a:r>
          </a:p>
          <a:p>
            <a:pPr lvl="1"/>
            <a:r>
              <a:rPr lang="en-US" altLang="en-US" dirty="0" smtClean="0"/>
              <a:t>(b) be made in the manner and form required by the regulator; and</a:t>
            </a:r>
            <a:r>
              <a:rPr lang="en-AU" altLang="en-US" dirty="0" smtClean="0"/>
              <a:t>	</a:t>
            </a:r>
          </a:p>
          <a:p>
            <a:endParaRPr lang="en-US" dirty="0"/>
          </a:p>
        </p:txBody>
      </p:sp>
    </p:spTree>
    <p:extLst>
      <p:ext uri="{BB962C8B-B14F-4D97-AF65-F5344CB8AC3E}">
        <p14:creationId xmlns:p14="http://schemas.microsoft.com/office/powerpoint/2010/main" val="23497015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a form will is available on the SafeWork SA website to assist mines to comply with the appointment and notification requirements outlined above.</a:t>
            </a:r>
          </a:p>
          <a:p>
            <a:endParaRPr lang="en-AU" dirty="0" smtClean="0"/>
          </a:p>
          <a:p>
            <a:r>
              <a:rPr lang="en-US" altLang="en-US" b="1" dirty="0" smtClean="0"/>
              <a:t>615 Appointment of mine operator</a:t>
            </a:r>
          </a:p>
          <a:p>
            <a:r>
              <a:rPr lang="en-US" altLang="en-US" dirty="0" smtClean="0"/>
              <a:t>(1) An appointment of a person to be the mine operator of a mine must:</a:t>
            </a:r>
          </a:p>
          <a:p>
            <a:pPr lvl="1"/>
            <a:r>
              <a:rPr lang="en-US" altLang="en-US" dirty="0" smtClean="0"/>
              <a:t>(a) be in writing; and</a:t>
            </a:r>
          </a:p>
          <a:p>
            <a:pPr lvl="1"/>
            <a:r>
              <a:rPr lang="en-US" altLang="en-US" dirty="0" smtClean="0"/>
              <a:t>(b) be made in the manner and form required by the regulator; and</a:t>
            </a:r>
          </a:p>
          <a:p>
            <a:pPr lvl="1"/>
            <a:r>
              <a:rPr lang="en-US" altLang="en-US" dirty="0" smtClean="0"/>
              <a:t>(c) include a signed statement that the person to be appointed as mine operator agrees to the appointment; and</a:t>
            </a:r>
          </a:p>
          <a:p>
            <a:pPr lvl="1"/>
            <a:r>
              <a:rPr lang="en-AU" altLang="en-US" dirty="0" smtClean="0"/>
              <a:t>(d) specify:</a:t>
            </a:r>
          </a:p>
          <a:p>
            <a:pPr lvl="2"/>
            <a:r>
              <a:rPr lang="en-US" altLang="en-US" dirty="0" smtClean="0"/>
              <a:t>(i) the name and contact details of the mine operator, including postal </a:t>
            </a:r>
            <a:r>
              <a:rPr lang="en-AU" altLang="en-US" dirty="0" smtClean="0"/>
              <a:t>and business addresses; and</a:t>
            </a:r>
          </a:p>
          <a:p>
            <a:pPr lvl="2"/>
            <a:r>
              <a:rPr lang="en-US" altLang="en-US" dirty="0" smtClean="0"/>
              <a:t>(ii) when the appointment takes effect; and</a:t>
            </a:r>
          </a:p>
          <a:p>
            <a:pPr lvl="1"/>
            <a:r>
              <a:rPr lang="en-US" altLang="en-US" dirty="0" smtClean="0"/>
              <a:t>(e) describe the location of the mine, including:</a:t>
            </a:r>
          </a:p>
          <a:p>
            <a:pPr lvl="2"/>
            <a:r>
              <a:rPr lang="en-US" altLang="en-US" dirty="0" smtClean="0"/>
              <a:t>(i) the boundaries of all extraction and exploration sites; and</a:t>
            </a:r>
          </a:p>
          <a:p>
            <a:pPr lvl="2"/>
            <a:r>
              <a:rPr lang="en-AU" altLang="en-US" dirty="0" smtClean="0"/>
              <a:t>(ii) land title identification.</a:t>
            </a:r>
          </a:p>
          <a:p>
            <a:r>
              <a:rPr lang="en-US" altLang="en-US" dirty="0" smtClean="0"/>
              <a:t>(2) The mine holder must give the mine operator all relevant information held by or under the control of the mine holder that may reasonably be required by the mine operator to discharge the duties imposed on the mine operator under the </a:t>
            </a:r>
            <a:r>
              <a:rPr lang="en-AU" altLang="en-US" dirty="0" smtClean="0"/>
              <a:t>Act and these Regulations.</a:t>
            </a:r>
          </a:p>
          <a:p>
            <a:endParaRPr lang="en-AU" altLang="en-US" dirty="0" smtClean="0"/>
          </a:p>
          <a:p>
            <a:r>
              <a:rPr lang="en-US" altLang="en-US" b="1" dirty="0" smtClean="0"/>
              <a:t>616 Notification of mine operator to regulator</a:t>
            </a:r>
          </a:p>
          <a:p>
            <a:r>
              <a:rPr lang="en-US" altLang="en-US" dirty="0" smtClean="0"/>
              <a:t>(1) The mine holder of a mine must give notice to the regulator in accordance with </a:t>
            </a:r>
            <a:r>
              <a:rPr lang="en-AU" altLang="en-US" dirty="0" smtClean="0"/>
              <a:t>this regulation.</a:t>
            </a:r>
          </a:p>
          <a:p>
            <a:endParaRPr lang="en-US" altLang="en-US" dirty="0" smtClean="0"/>
          </a:p>
          <a:p>
            <a:r>
              <a:rPr lang="en-US" altLang="en-US" dirty="0" smtClean="0"/>
              <a:t>(3) If the mine holder of a mine is not the mine operator, the mine holder must give the regulator notice of the appointment of the mine operator of the mine.</a:t>
            </a:r>
          </a:p>
          <a:p>
            <a:r>
              <a:rPr lang="en-US" altLang="en-US" dirty="0" smtClean="0"/>
              <a:t>(4) A notice under subregulation (3) must:</a:t>
            </a:r>
          </a:p>
          <a:p>
            <a:pPr lvl="1"/>
            <a:r>
              <a:rPr lang="en-US" altLang="en-US" dirty="0" smtClean="0"/>
              <a:t>(a) be in writing; and</a:t>
            </a:r>
          </a:p>
          <a:p>
            <a:pPr lvl="1"/>
            <a:r>
              <a:rPr lang="en-US" altLang="en-US" dirty="0" smtClean="0"/>
              <a:t>(b) be made in the manner and form required by the regulator; and</a:t>
            </a:r>
            <a:r>
              <a:rPr lang="en-AU" altLang="en-US" dirty="0" smtClean="0"/>
              <a:t>	</a:t>
            </a:r>
          </a:p>
          <a:p>
            <a:endParaRPr lang="en-US" dirty="0"/>
          </a:p>
        </p:txBody>
      </p:sp>
    </p:spTree>
    <p:extLst>
      <p:ext uri="{BB962C8B-B14F-4D97-AF65-F5344CB8AC3E}">
        <p14:creationId xmlns:p14="http://schemas.microsoft.com/office/powerpoint/2010/main" val="30875289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WHS Regs Chapter 10, Part 2, Div 3, Specific control measures – all mines,</a:t>
            </a:r>
          </a:p>
          <a:p>
            <a:endParaRPr lang="en-AU" dirty="0" smtClean="0"/>
          </a:p>
          <a:p>
            <a:r>
              <a:rPr lang="en-AU" dirty="0" smtClean="0"/>
              <a:t>630 – Communication between outgoing and incoming shifts,</a:t>
            </a:r>
          </a:p>
          <a:p>
            <a:r>
              <a:rPr lang="en-AU" dirty="0" smtClean="0"/>
              <a:t>631 – Movement of mobile plant,</a:t>
            </a:r>
          </a:p>
          <a:p>
            <a:r>
              <a:rPr lang="en-AU" dirty="0" smtClean="0"/>
              <a:t>632 – Prohibited uses,</a:t>
            </a:r>
            <a:r>
              <a:rPr lang="en-AU" baseline="0" dirty="0" smtClean="0"/>
              <a:t> detailed in schedule 20</a:t>
            </a:r>
          </a:p>
          <a:p>
            <a:r>
              <a:rPr lang="en-AU" baseline="0" dirty="0" smtClean="0"/>
              <a:t>633 – Closure, suspension or abandonment,</a:t>
            </a:r>
          </a:p>
          <a:p>
            <a:r>
              <a:rPr lang="en-AU" dirty="0" smtClean="0"/>
              <a:t>634 – Minimum age to work</a:t>
            </a:r>
            <a:r>
              <a:rPr lang="en-AU" baseline="0" dirty="0" smtClean="0"/>
              <a:t> at a mine</a:t>
            </a:r>
            <a:endParaRPr lang="en-US" dirty="0"/>
          </a:p>
        </p:txBody>
      </p:sp>
    </p:spTree>
    <p:extLst>
      <p:ext uri="{BB962C8B-B14F-4D97-AF65-F5344CB8AC3E}">
        <p14:creationId xmlns:p14="http://schemas.microsoft.com/office/powerpoint/2010/main" val="21264972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41853614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17688634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13274266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16605503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16605503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35319198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smtClean="0"/>
          </a:p>
        </p:txBody>
      </p:sp>
    </p:spTree>
    <p:extLst>
      <p:ext uri="{BB962C8B-B14F-4D97-AF65-F5344CB8AC3E}">
        <p14:creationId xmlns:p14="http://schemas.microsoft.com/office/powerpoint/2010/main" val="78238379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0" dirty="0" smtClean="0"/>
              <a:t>Regulation 34,</a:t>
            </a:r>
          </a:p>
          <a:p>
            <a:r>
              <a:rPr lang="en-AU" b="0" dirty="0" smtClean="0"/>
              <a:t>A duty holder, in managing risks to health and safety, must identify reasonably foreseeable hazards that could give rise to risks to health and safety.</a:t>
            </a:r>
            <a:endParaRPr lang="en-US" b="0" dirty="0" smtClean="0"/>
          </a:p>
        </p:txBody>
      </p:sp>
    </p:spTree>
    <p:extLst>
      <p:ext uri="{BB962C8B-B14F-4D97-AF65-F5344CB8AC3E}">
        <p14:creationId xmlns:p14="http://schemas.microsoft.com/office/powerpoint/2010/main" val="78238379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0" dirty="0" smtClean="0"/>
              <a:t>Regulation 34,</a:t>
            </a:r>
          </a:p>
          <a:p>
            <a:r>
              <a:rPr lang="en-AU" b="0" dirty="0" smtClean="0"/>
              <a:t>A duty holder, in managing risks to health and safety, must identify reasonably foreseeable hazards that could give rise to risks to health and safety.</a:t>
            </a:r>
            <a:endParaRPr lang="en-US" b="0" dirty="0" smtClean="0"/>
          </a:p>
        </p:txBody>
      </p:sp>
    </p:spTree>
    <p:extLst>
      <p:ext uri="{BB962C8B-B14F-4D97-AF65-F5344CB8AC3E}">
        <p14:creationId xmlns:p14="http://schemas.microsoft.com/office/powerpoint/2010/main" val="216960803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97690153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220993749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630—Communication between outgoing and incoming shifts</a:t>
            </a:r>
          </a:p>
          <a:p>
            <a:r>
              <a:rPr lang="en-US" dirty="0" smtClean="0"/>
              <a:t>The mine operator of a mine at which more than 1 shift is worked each day must</a:t>
            </a:r>
          </a:p>
          <a:p>
            <a:r>
              <a:rPr lang="en-US" dirty="0" smtClean="0"/>
              <a:t>implement a system that ensures that, as soon as practicable at the commencement of</a:t>
            </a:r>
          </a:p>
          <a:p>
            <a:r>
              <a:rPr lang="en-US" dirty="0" smtClean="0"/>
              <a:t>each shift—</a:t>
            </a:r>
          </a:p>
          <a:p>
            <a:pPr marL="228600" indent="-228600">
              <a:buFont typeface="+mj-lt"/>
              <a:buAutoNum type="alphaLcParenR"/>
            </a:pPr>
            <a:r>
              <a:rPr lang="en-US" dirty="0" smtClean="0"/>
              <a:t>the supervisor of each outgoing shift provides a written report to the supervisor of the incoming shift, in relation to the state of the mine workings and plant and any other matters that relate to work health or safety; and</a:t>
            </a:r>
          </a:p>
          <a:p>
            <a:pPr marL="228600" indent="-228600">
              <a:buFont typeface="+mj-lt"/>
              <a:buAutoNum type="alphaLcParenR"/>
            </a:pPr>
            <a:r>
              <a:rPr lang="en-US" dirty="0" smtClean="0"/>
              <a:t>the supervisor of the incoming shift communicates the content of the report to the workers on the incoming shift.</a:t>
            </a:r>
          </a:p>
          <a:p>
            <a:pPr marL="228600" indent="-228600">
              <a:buFont typeface="+mj-lt"/>
              <a:buAutoNum type="alphaLcParenR"/>
            </a:pPr>
            <a:endParaRPr lang="en-AU" dirty="0" smtClean="0"/>
          </a:p>
          <a:p>
            <a:pPr marL="0" indent="0">
              <a:buFont typeface="+mj-lt"/>
              <a:buNone/>
            </a:pPr>
            <a:r>
              <a:rPr lang="en-US" b="1" dirty="0" smtClean="0"/>
              <a:t>631—Movement of mobile plant - </a:t>
            </a:r>
          </a:p>
          <a:p>
            <a:pPr marL="228600" indent="-228600">
              <a:buFont typeface="+mj-lt"/>
              <a:buAutoNum type="arabicPeriod"/>
            </a:pPr>
            <a:r>
              <a:rPr lang="en-US" dirty="0" smtClean="0"/>
              <a:t>In complying with regulation 617, the mine operator of a mine must manage risks to health and safety associated with the movement of mobile plant at the mine.</a:t>
            </a:r>
          </a:p>
          <a:p>
            <a:pPr marL="228600" indent="-228600">
              <a:buFont typeface="+mj-lt"/>
              <a:buAutoNum type="arabicPeriod"/>
            </a:pPr>
            <a:r>
              <a:rPr lang="en-US" dirty="0" smtClean="0"/>
              <a:t>In managing risks to health and safety associated with the movement of mobile plant at the mine, the mine operator must have regard to all relevant matters including the following:</a:t>
            </a:r>
          </a:p>
          <a:p>
            <a:pPr marL="457200" lvl="1" indent="0">
              <a:buFont typeface="+mj-lt"/>
              <a:buNone/>
            </a:pPr>
            <a:r>
              <a:rPr lang="en-US" dirty="0" smtClean="0"/>
              <a:t>(a) the design, layout, construction and maintenance of all roads and other areas at the mine used by mobile plant;</a:t>
            </a:r>
          </a:p>
          <a:p>
            <a:pPr marL="457200" lvl="1" indent="0">
              <a:buFont typeface="+mj-lt"/>
              <a:buNone/>
            </a:pPr>
            <a:r>
              <a:rPr lang="en-US" dirty="0" smtClean="0"/>
              <a:t>(b) interactions between mobile plant, especially between large and small mobile plant;</a:t>
            </a:r>
          </a:p>
          <a:p>
            <a:pPr marL="457200" lvl="1" indent="0">
              <a:buFont typeface="+mj-lt"/>
              <a:buNone/>
            </a:pPr>
            <a:r>
              <a:rPr lang="en-US" dirty="0" smtClean="0"/>
              <a:t>(c) interactions between mobile plant and fixed plant or structures;</a:t>
            </a:r>
          </a:p>
          <a:p>
            <a:pPr marL="457200" lvl="1" indent="0">
              <a:buFont typeface="+mj-lt"/>
              <a:buNone/>
            </a:pPr>
            <a:r>
              <a:rPr lang="en-US" dirty="0" smtClean="0"/>
              <a:t>(d) interactions between mobile plant and pedestrians (including the use of pre-movement warnings for mobile plant in mine workings);</a:t>
            </a:r>
          </a:p>
          <a:p>
            <a:pPr marL="457200" lvl="1" indent="0">
              <a:buFont typeface="+mj-lt"/>
              <a:buNone/>
            </a:pPr>
            <a:r>
              <a:rPr lang="en-US" dirty="0" smtClean="0"/>
              <a:t>(e) the operation of remotely controlled mobile plant;</a:t>
            </a:r>
          </a:p>
          <a:p>
            <a:pPr marL="457200" lvl="1" indent="0">
              <a:buFont typeface="+mj-lt"/>
              <a:buNone/>
            </a:pPr>
            <a:r>
              <a:rPr lang="en-US" dirty="0" smtClean="0"/>
              <a:t>(f) the maintenance, testing and inspection of brakes, steering, lights and other safety features of the mobile plant.</a:t>
            </a:r>
          </a:p>
          <a:p>
            <a:pPr marL="0" indent="0">
              <a:buFont typeface="+mj-lt"/>
              <a:buNone/>
            </a:pPr>
            <a:r>
              <a:rPr lang="en-US" b="1" dirty="0" smtClean="0"/>
              <a:t>Note—</a:t>
            </a:r>
          </a:p>
          <a:p>
            <a:pPr marL="0" indent="0">
              <a:buFont typeface="+mj-lt"/>
              <a:buNone/>
            </a:pPr>
            <a:r>
              <a:rPr lang="en-US" dirty="0" smtClean="0"/>
              <a:t>Division 7 of Chapter 5 Part 1 includes requirements relating to mobile plant in all workplaces.</a:t>
            </a:r>
          </a:p>
          <a:p>
            <a:pPr marL="0" indent="0">
              <a:buFont typeface="+mj-lt"/>
              <a:buNone/>
            </a:pPr>
            <a:endParaRPr lang="en-AU" dirty="0" smtClean="0"/>
          </a:p>
          <a:p>
            <a:pPr marL="0" indent="0">
              <a:buFont typeface="+mj-lt"/>
              <a:buNone/>
            </a:pPr>
            <a:r>
              <a:rPr lang="en-US" b="1" dirty="0" smtClean="0"/>
              <a:t>632—Prohibited uses</a:t>
            </a:r>
          </a:p>
          <a:p>
            <a:pPr marL="0" indent="0">
              <a:buFont typeface="+mj-lt"/>
              <a:buNone/>
            </a:pPr>
            <a:r>
              <a:rPr lang="en-US" dirty="0" smtClean="0"/>
              <a:t>The mine operator of a mine must take all reasonable steps to ensure an item or substance specified in Schedule 20, column 1 is not used in a place or for a purpose that is prohibited or restricted as set out in Schedule 20, column 2 opposite that item or substance.</a:t>
            </a:r>
          </a:p>
          <a:p>
            <a:pPr marL="0" indent="0">
              <a:buFont typeface="+mj-lt"/>
              <a:buNone/>
            </a:pPr>
            <a:endParaRPr lang="en-AU" dirty="0" smtClean="0"/>
          </a:p>
          <a:p>
            <a:pPr marL="0" indent="0">
              <a:buFont typeface="+mj-lt"/>
              <a:buNone/>
            </a:pPr>
            <a:r>
              <a:rPr lang="en-US" b="1" dirty="0" smtClean="0"/>
              <a:t>634—Minimum age to work in mine</a:t>
            </a:r>
          </a:p>
          <a:p>
            <a:pPr marL="0" indent="0">
              <a:buFont typeface="+mj-lt"/>
              <a:buNone/>
            </a:pPr>
            <a:r>
              <a:rPr lang="en-US" dirty="0" smtClean="0"/>
              <a:t>The mine operator of a mine must take all reasonable steps to ensure that—</a:t>
            </a:r>
          </a:p>
          <a:p>
            <a:pPr marL="457200" lvl="1" indent="0">
              <a:buFont typeface="+mj-lt"/>
              <a:buNone/>
            </a:pPr>
            <a:r>
              <a:rPr lang="en-US" dirty="0" smtClean="0"/>
              <a:t>(a) a person under the age of 16 years is not engaged to carry out work in any open cut workings or in an underground mine; and</a:t>
            </a:r>
          </a:p>
          <a:p>
            <a:pPr marL="457200" lvl="1" indent="0">
              <a:buFont typeface="+mj-lt"/>
              <a:buNone/>
            </a:pPr>
            <a:r>
              <a:rPr lang="en-US" dirty="0" smtClean="0"/>
              <a:t>(b) a person under the age of 18 years is not engaged to carry out work in an underground mine, unless the person is over the age of 16 years and is an apprentice or trainee under direct supervision in relation to the work.</a:t>
            </a:r>
          </a:p>
          <a:p>
            <a:pPr marL="457200" lvl="1" indent="0">
              <a:buFont typeface="+mj-lt"/>
              <a:buNone/>
            </a:pPr>
            <a:endParaRPr lang="en-AU" dirty="0" smtClean="0"/>
          </a:p>
          <a:p>
            <a:pPr marL="0" lvl="0" indent="0">
              <a:buFont typeface="+mj-lt"/>
              <a:buNone/>
            </a:pPr>
            <a:r>
              <a:rPr lang="en-US" b="1" dirty="0" smtClean="0"/>
              <a:t>640—Fatigue</a:t>
            </a:r>
          </a:p>
          <a:p>
            <a:pPr marL="0" lvl="0" indent="0">
              <a:buFont typeface="+mj-lt"/>
              <a:buNone/>
            </a:pPr>
            <a:r>
              <a:rPr lang="en-US" dirty="0" smtClean="0"/>
              <a:t>In complying with regulation 617, the mine operator of a mine must manage risks to health and safety associated with worker fatigue.</a:t>
            </a:r>
          </a:p>
          <a:p>
            <a:pPr marL="0" lvl="0" indent="0">
              <a:buFont typeface="+mj-lt"/>
              <a:buNone/>
            </a:pPr>
            <a:endParaRPr lang="en-AU" dirty="0" smtClean="0"/>
          </a:p>
          <a:p>
            <a:pPr marL="0" lvl="0" indent="0">
              <a:buFont typeface="+mj-lt"/>
              <a:buNone/>
            </a:pPr>
            <a:r>
              <a:rPr lang="en-US" b="1" dirty="0" smtClean="0"/>
              <a:t>641—Alcohol and drugs</a:t>
            </a:r>
          </a:p>
          <a:p>
            <a:pPr marL="0" lvl="0" indent="0">
              <a:buFont typeface="+mj-lt"/>
              <a:buNone/>
            </a:pPr>
            <a:r>
              <a:rPr lang="en-US" dirty="0" smtClean="0"/>
              <a:t>(1) In complying with regulation 617, the mine operator of a mine must manage risks to health and safety associated with the consumption of alcohol by workers.</a:t>
            </a:r>
          </a:p>
          <a:p>
            <a:pPr marL="0" lvl="0" indent="0">
              <a:buFont typeface="+mj-lt"/>
              <a:buNone/>
            </a:pPr>
            <a:r>
              <a:rPr lang="en-US" dirty="0" smtClean="0"/>
              <a:t>(2) In complying with regulation 617, the mine operator of a mine must manage risks to health and safety associated with the use of drugs by workers.</a:t>
            </a:r>
          </a:p>
          <a:p>
            <a:pPr marL="0" lvl="0" indent="0">
              <a:buFont typeface="+mj-lt"/>
              <a:buNone/>
            </a:pPr>
            <a:endParaRPr lang="en-AU" dirty="0" smtClean="0"/>
          </a:p>
          <a:p>
            <a:pPr marL="0" lvl="0" indent="0">
              <a:buFont typeface="+mj-lt"/>
              <a:buNone/>
            </a:pPr>
            <a:r>
              <a:rPr lang="en-US" b="1" dirty="0" smtClean="0"/>
              <a:t>50—Monitoring airborne contaminant levels</a:t>
            </a:r>
          </a:p>
          <a:p>
            <a:pPr marL="0" lvl="0" indent="0">
              <a:buFont typeface="+mj-lt"/>
              <a:buNone/>
            </a:pPr>
            <a:r>
              <a:rPr lang="en-US" dirty="0" smtClean="0"/>
              <a:t>(1) A person conducting a business or undertaking at a workplace must ensure that air</a:t>
            </a:r>
          </a:p>
          <a:p>
            <a:pPr marL="0" lvl="0" indent="0">
              <a:buFont typeface="+mj-lt"/>
              <a:buNone/>
            </a:pPr>
            <a:r>
              <a:rPr lang="en-US" dirty="0" smtClean="0"/>
              <a:t>monitoring is carried out to determine the airborne concentration of a substance or</a:t>
            </a:r>
          </a:p>
          <a:p>
            <a:pPr marL="0" lvl="0" indent="0">
              <a:buFont typeface="+mj-lt"/>
              <a:buNone/>
            </a:pPr>
            <a:r>
              <a:rPr lang="en-US" dirty="0" smtClean="0"/>
              <a:t>mixture at the workplace to which an exposure standard applies if—</a:t>
            </a:r>
          </a:p>
          <a:p>
            <a:pPr marL="0" lvl="0" indent="0">
              <a:buFont typeface="+mj-lt"/>
              <a:buNone/>
            </a:pPr>
            <a:r>
              <a:rPr lang="en-US" dirty="0" smtClean="0"/>
              <a:t>(a) the person is not certain on reasonable grounds whether or not the airborne</a:t>
            </a:r>
          </a:p>
          <a:p>
            <a:pPr marL="0" lvl="0" indent="0">
              <a:buFont typeface="+mj-lt"/>
              <a:buNone/>
            </a:pPr>
            <a:r>
              <a:rPr lang="en-US" dirty="0" smtClean="0"/>
              <a:t>concentration of the substance or mixture at the workplace exceeds the</a:t>
            </a:r>
          </a:p>
          <a:p>
            <a:pPr marL="0" lvl="0" indent="0">
              <a:buFont typeface="+mj-lt"/>
              <a:buNone/>
            </a:pPr>
            <a:r>
              <a:rPr lang="en-US" dirty="0" smtClean="0"/>
              <a:t>relevant exposure standard; or</a:t>
            </a:r>
          </a:p>
          <a:p>
            <a:pPr marL="0" lvl="0" indent="0">
              <a:buFont typeface="+mj-lt"/>
              <a:buNone/>
            </a:pPr>
            <a:r>
              <a:rPr lang="en-US" dirty="0" smtClean="0"/>
              <a:t>(b) monitoring is necessary to determine whether there is a risk to health.</a:t>
            </a:r>
          </a:p>
          <a:p>
            <a:pPr marL="0" lvl="0" indent="0">
              <a:buFont typeface="+mj-lt"/>
              <a:buNone/>
            </a:pPr>
            <a:endParaRPr lang="en-AU" dirty="0" smtClean="0"/>
          </a:p>
          <a:p>
            <a:pPr marL="0" lvl="0" indent="0">
              <a:buFont typeface="+mj-lt"/>
              <a:buNone/>
            </a:pPr>
            <a:r>
              <a:rPr lang="en-US" dirty="0" smtClean="0"/>
              <a:t>(2) A person conducting a business or undertaking at a workplace must ensure that the</a:t>
            </a:r>
          </a:p>
          <a:p>
            <a:pPr marL="0" lvl="0" indent="0">
              <a:buFont typeface="+mj-lt"/>
              <a:buNone/>
            </a:pPr>
            <a:r>
              <a:rPr lang="en-US" dirty="0" smtClean="0"/>
              <a:t>results of air monitoring carried out under subregulation (1) are recorded, and kept for</a:t>
            </a:r>
          </a:p>
          <a:p>
            <a:pPr marL="0" lvl="0" indent="0">
              <a:buFont typeface="+mj-lt"/>
              <a:buNone/>
            </a:pPr>
            <a:r>
              <a:rPr lang="en-US" dirty="0" smtClean="0"/>
              <a:t>30 years after the date the record is made.</a:t>
            </a:r>
            <a:endParaRPr lang="en-US" dirty="0"/>
          </a:p>
        </p:txBody>
      </p:sp>
    </p:spTree>
    <p:extLst>
      <p:ext uri="{BB962C8B-B14F-4D97-AF65-F5344CB8AC3E}">
        <p14:creationId xmlns:p14="http://schemas.microsoft.com/office/powerpoint/2010/main" val="335140047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630—Communication between outgoing and incoming shifts</a:t>
            </a:r>
          </a:p>
          <a:p>
            <a:r>
              <a:rPr lang="en-US" dirty="0" smtClean="0"/>
              <a:t>The mine operator of a mine at which more than 1 shift is worked each day must</a:t>
            </a:r>
          </a:p>
          <a:p>
            <a:r>
              <a:rPr lang="en-US" dirty="0" smtClean="0"/>
              <a:t>implement a system that ensures that, as soon as practicable at the commencement of</a:t>
            </a:r>
          </a:p>
          <a:p>
            <a:r>
              <a:rPr lang="en-US" dirty="0" smtClean="0"/>
              <a:t>each shift—</a:t>
            </a:r>
          </a:p>
          <a:p>
            <a:pPr marL="228600" indent="-228600">
              <a:buFont typeface="+mj-lt"/>
              <a:buAutoNum type="alphaLcParenR"/>
            </a:pPr>
            <a:r>
              <a:rPr lang="en-US" dirty="0" smtClean="0"/>
              <a:t>the supervisor of each outgoing shift provides a written report to the supervisor of the incoming shift, in relation to the state of the mine workings and plant and any other matters that relate to work health or safety; and</a:t>
            </a:r>
          </a:p>
          <a:p>
            <a:pPr marL="228600" indent="-228600">
              <a:buFont typeface="+mj-lt"/>
              <a:buAutoNum type="alphaLcParenR"/>
            </a:pPr>
            <a:r>
              <a:rPr lang="en-US" dirty="0" smtClean="0"/>
              <a:t>the supervisor of the incoming shift communicates the content of the report to the workers on the incoming shift.</a:t>
            </a:r>
          </a:p>
          <a:p>
            <a:pPr marL="228600" indent="-228600">
              <a:buFont typeface="+mj-lt"/>
              <a:buAutoNum type="alphaLcParenR"/>
            </a:pPr>
            <a:endParaRPr lang="en-AU" dirty="0" smtClean="0"/>
          </a:p>
          <a:p>
            <a:pPr marL="0" indent="0">
              <a:buFont typeface="+mj-lt"/>
              <a:buNone/>
            </a:pPr>
            <a:r>
              <a:rPr lang="en-US" b="1" dirty="0" smtClean="0"/>
              <a:t>631—Movement of mobile plant - </a:t>
            </a:r>
          </a:p>
          <a:p>
            <a:pPr marL="228600" indent="-228600">
              <a:buFont typeface="+mj-lt"/>
              <a:buAutoNum type="arabicPeriod"/>
            </a:pPr>
            <a:r>
              <a:rPr lang="en-US" dirty="0" smtClean="0"/>
              <a:t>In complying with regulation 617, the mine operator of a mine must manage risks to health and safety associated with the movement of mobile plant at the mine.</a:t>
            </a:r>
          </a:p>
          <a:p>
            <a:pPr marL="228600" indent="-228600">
              <a:buFont typeface="+mj-lt"/>
              <a:buAutoNum type="arabicPeriod"/>
            </a:pPr>
            <a:r>
              <a:rPr lang="en-US" dirty="0" smtClean="0"/>
              <a:t>In managing risks to health and safety associated with the movement of mobile plant at the mine, the mine operator must have regard to all relevant matters including the following:</a:t>
            </a:r>
          </a:p>
          <a:p>
            <a:pPr marL="457200" lvl="1" indent="0">
              <a:buFont typeface="+mj-lt"/>
              <a:buNone/>
            </a:pPr>
            <a:r>
              <a:rPr lang="en-US" dirty="0" smtClean="0"/>
              <a:t>(a) the design, layout, construction and maintenance of all roads and other areas at the mine used by mobile plant;</a:t>
            </a:r>
          </a:p>
          <a:p>
            <a:pPr marL="457200" lvl="1" indent="0">
              <a:buFont typeface="+mj-lt"/>
              <a:buNone/>
            </a:pPr>
            <a:r>
              <a:rPr lang="en-US" dirty="0" smtClean="0"/>
              <a:t>(b) interactions between mobile plant, especially between large and small mobile plant;</a:t>
            </a:r>
          </a:p>
          <a:p>
            <a:pPr marL="457200" lvl="1" indent="0">
              <a:buFont typeface="+mj-lt"/>
              <a:buNone/>
            </a:pPr>
            <a:r>
              <a:rPr lang="en-US" dirty="0" smtClean="0"/>
              <a:t>(c) interactions between mobile plant and fixed plant or structures;</a:t>
            </a:r>
          </a:p>
          <a:p>
            <a:pPr marL="457200" lvl="1" indent="0">
              <a:buFont typeface="+mj-lt"/>
              <a:buNone/>
            </a:pPr>
            <a:r>
              <a:rPr lang="en-US" dirty="0" smtClean="0"/>
              <a:t>(d) interactions between mobile plant and pedestrians (including the use of pre-movement warnings for mobile plant in mine workings);</a:t>
            </a:r>
          </a:p>
          <a:p>
            <a:pPr marL="457200" lvl="1" indent="0">
              <a:buFont typeface="+mj-lt"/>
              <a:buNone/>
            </a:pPr>
            <a:r>
              <a:rPr lang="en-US" dirty="0" smtClean="0"/>
              <a:t>(e) the operation of remotely controlled mobile plant;</a:t>
            </a:r>
          </a:p>
          <a:p>
            <a:pPr marL="457200" lvl="1" indent="0">
              <a:buFont typeface="+mj-lt"/>
              <a:buNone/>
            </a:pPr>
            <a:r>
              <a:rPr lang="en-US" dirty="0" smtClean="0"/>
              <a:t>(f) the maintenance, testing and inspection of brakes, steering, lights and other safety features of the mobile plant.</a:t>
            </a:r>
          </a:p>
          <a:p>
            <a:pPr marL="0" indent="0">
              <a:buFont typeface="+mj-lt"/>
              <a:buNone/>
            </a:pPr>
            <a:r>
              <a:rPr lang="en-US" b="1" dirty="0" smtClean="0"/>
              <a:t>Note—</a:t>
            </a:r>
          </a:p>
          <a:p>
            <a:pPr marL="0" indent="0">
              <a:buFont typeface="+mj-lt"/>
              <a:buNone/>
            </a:pPr>
            <a:r>
              <a:rPr lang="en-US" dirty="0" smtClean="0"/>
              <a:t>Division 7 of Chapter 5 Part 1 includes requirements relating to mobile plant in all workplaces.</a:t>
            </a:r>
          </a:p>
          <a:p>
            <a:pPr marL="0" indent="0">
              <a:buFont typeface="+mj-lt"/>
              <a:buNone/>
            </a:pPr>
            <a:endParaRPr lang="en-AU" dirty="0" smtClean="0"/>
          </a:p>
          <a:p>
            <a:pPr marL="0" indent="0">
              <a:buFont typeface="+mj-lt"/>
              <a:buNone/>
            </a:pPr>
            <a:r>
              <a:rPr lang="en-US" b="1" dirty="0" smtClean="0"/>
              <a:t>632—Prohibited uses</a:t>
            </a:r>
          </a:p>
          <a:p>
            <a:pPr marL="0" indent="0">
              <a:buFont typeface="+mj-lt"/>
              <a:buNone/>
            </a:pPr>
            <a:r>
              <a:rPr lang="en-US" dirty="0" smtClean="0"/>
              <a:t>The mine operator of a mine must take all reasonable steps to ensure an item or substance specified in Schedule 20, column 1 is not used in a place or for a purpose that is prohibited or restricted as set out in Schedule 20, column 2 opposite that item or substance.</a:t>
            </a:r>
          </a:p>
          <a:p>
            <a:pPr marL="0" indent="0">
              <a:buFont typeface="+mj-lt"/>
              <a:buNone/>
            </a:pPr>
            <a:endParaRPr lang="en-AU" dirty="0" smtClean="0"/>
          </a:p>
          <a:p>
            <a:pPr marL="0" indent="0">
              <a:buFont typeface="+mj-lt"/>
              <a:buNone/>
            </a:pPr>
            <a:r>
              <a:rPr lang="en-US" b="1" dirty="0" smtClean="0"/>
              <a:t>634—Minimum age to work in mine</a:t>
            </a:r>
          </a:p>
          <a:p>
            <a:pPr marL="0" indent="0">
              <a:buFont typeface="+mj-lt"/>
              <a:buNone/>
            </a:pPr>
            <a:r>
              <a:rPr lang="en-US" dirty="0" smtClean="0"/>
              <a:t>The mine operator of a mine must take all reasonable steps to ensure that—</a:t>
            </a:r>
          </a:p>
          <a:p>
            <a:pPr marL="457200" lvl="1" indent="0">
              <a:buFont typeface="+mj-lt"/>
              <a:buNone/>
            </a:pPr>
            <a:r>
              <a:rPr lang="en-US" dirty="0" smtClean="0"/>
              <a:t>(a) a person under the age of 16 years is not engaged to carry out work in any open cut workings or in an underground mine; and</a:t>
            </a:r>
          </a:p>
          <a:p>
            <a:pPr marL="457200" lvl="1" indent="0">
              <a:buFont typeface="+mj-lt"/>
              <a:buNone/>
            </a:pPr>
            <a:r>
              <a:rPr lang="en-US" dirty="0" smtClean="0"/>
              <a:t>(b) a person under the age of 18 years is not engaged to carry out work in an underground mine, unless the person is over the age of 16 years and is an apprentice or trainee under direct supervision in relation to the work.</a:t>
            </a:r>
          </a:p>
          <a:p>
            <a:pPr marL="457200" lvl="1" indent="0">
              <a:buFont typeface="+mj-lt"/>
              <a:buNone/>
            </a:pPr>
            <a:endParaRPr lang="en-AU" dirty="0" smtClean="0"/>
          </a:p>
          <a:p>
            <a:pPr marL="0" lvl="0" indent="0">
              <a:buFont typeface="+mj-lt"/>
              <a:buNone/>
            </a:pPr>
            <a:r>
              <a:rPr lang="en-US" b="1" dirty="0" smtClean="0"/>
              <a:t>640—Fatigue</a:t>
            </a:r>
          </a:p>
          <a:p>
            <a:pPr marL="0" lvl="0" indent="0">
              <a:buFont typeface="+mj-lt"/>
              <a:buNone/>
            </a:pPr>
            <a:r>
              <a:rPr lang="en-US" dirty="0" smtClean="0"/>
              <a:t>In complying with regulation 617, the mine operator of a mine must manage risks to health and safety associated with worker fatigue.</a:t>
            </a:r>
          </a:p>
          <a:p>
            <a:pPr marL="0" lvl="0" indent="0">
              <a:buFont typeface="+mj-lt"/>
              <a:buNone/>
            </a:pPr>
            <a:endParaRPr lang="en-AU" dirty="0" smtClean="0"/>
          </a:p>
          <a:p>
            <a:pPr marL="0" lvl="0" indent="0">
              <a:buFont typeface="+mj-lt"/>
              <a:buNone/>
            </a:pPr>
            <a:r>
              <a:rPr lang="en-US" b="1" dirty="0" smtClean="0"/>
              <a:t>641—Alcohol and drugs</a:t>
            </a:r>
          </a:p>
          <a:p>
            <a:pPr marL="0" lvl="0" indent="0">
              <a:buFont typeface="+mj-lt"/>
              <a:buNone/>
            </a:pPr>
            <a:r>
              <a:rPr lang="en-US" dirty="0" smtClean="0"/>
              <a:t>(1) In complying with regulation 617, the mine operator of a mine must manage risks to health and safety associated with the consumption of alcohol by workers.</a:t>
            </a:r>
          </a:p>
          <a:p>
            <a:pPr marL="0" lvl="0" indent="0">
              <a:buFont typeface="+mj-lt"/>
              <a:buNone/>
            </a:pPr>
            <a:r>
              <a:rPr lang="en-US" dirty="0" smtClean="0"/>
              <a:t>(2) In complying with regulation 617, the mine operator of a mine must manage risks to health and safety associated with the use of drugs by workers.</a:t>
            </a:r>
          </a:p>
          <a:p>
            <a:pPr marL="0" lvl="0" indent="0">
              <a:buFont typeface="+mj-lt"/>
              <a:buNone/>
            </a:pPr>
            <a:endParaRPr lang="en-AU" dirty="0" smtClean="0"/>
          </a:p>
          <a:p>
            <a:pPr marL="0" lvl="0" indent="0">
              <a:buFont typeface="+mj-lt"/>
              <a:buNone/>
            </a:pPr>
            <a:r>
              <a:rPr lang="en-US" b="1" dirty="0" smtClean="0"/>
              <a:t>50—Monitoring airborne contaminant levels</a:t>
            </a:r>
          </a:p>
          <a:p>
            <a:pPr marL="0" lvl="0" indent="0">
              <a:buFont typeface="+mj-lt"/>
              <a:buNone/>
            </a:pPr>
            <a:r>
              <a:rPr lang="en-US" dirty="0" smtClean="0"/>
              <a:t>(1) A person conducting a business or undertaking at a workplace must ensure that air</a:t>
            </a:r>
          </a:p>
          <a:p>
            <a:pPr marL="0" lvl="0" indent="0">
              <a:buFont typeface="+mj-lt"/>
              <a:buNone/>
            </a:pPr>
            <a:r>
              <a:rPr lang="en-US" dirty="0" smtClean="0"/>
              <a:t>monitoring is carried out to determine the airborne concentration of a substance or</a:t>
            </a:r>
          </a:p>
          <a:p>
            <a:pPr marL="0" lvl="0" indent="0">
              <a:buFont typeface="+mj-lt"/>
              <a:buNone/>
            </a:pPr>
            <a:r>
              <a:rPr lang="en-US" dirty="0" smtClean="0"/>
              <a:t>mixture at the workplace to which an exposure standard applies if—</a:t>
            </a:r>
          </a:p>
          <a:p>
            <a:pPr marL="0" lvl="0" indent="0">
              <a:buFont typeface="+mj-lt"/>
              <a:buNone/>
            </a:pPr>
            <a:r>
              <a:rPr lang="en-US" dirty="0" smtClean="0"/>
              <a:t>(a) the person is not certain on reasonable grounds whether or not the airborne</a:t>
            </a:r>
          </a:p>
          <a:p>
            <a:pPr marL="0" lvl="0" indent="0">
              <a:buFont typeface="+mj-lt"/>
              <a:buNone/>
            </a:pPr>
            <a:r>
              <a:rPr lang="en-US" dirty="0" smtClean="0"/>
              <a:t>concentration of the substance or mixture at the workplace exceeds the</a:t>
            </a:r>
          </a:p>
          <a:p>
            <a:pPr marL="0" lvl="0" indent="0">
              <a:buFont typeface="+mj-lt"/>
              <a:buNone/>
            </a:pPr>
            <a:r>
              <a:rPr lang="en-US" dirty="0" smtClean="0"/>
              <a:t>relevant exposure standard; or</a:t>
            </a:r>
          </a:p>
          <a:p>
            <a:pPr marL="0" lvl="0" indent="0">
              <a:buFont typeface="+mj-lt"/>
              <a:buNone/>
            </a:pPr>
            <a:r>
              <a:rPr lang="en-US" dirty="0" smtClean="0"/>
              <a:t>(b) monitoring is necessary to determine whether there is a risk to health.</a:t>
            </a:r>
          </a:p>
          <a:p>
            <a:pPr marL="0" lvl="0" indent="0">
              <a:buFont typeface="+mj-lt"/>
              <a:buNone/>
            </a:pPr>
            <a:endParaRPr lang="en-AU" dirty="0" smtClean="0"/>
          </a:p>
          <a:p>
            <a:pPr marL="0" lvl="0" indent="0">
              <a:buFont typeface="+mj-lt"/>
              <a:buNone/>
            </a:pPr>
            <a:r>
              <a:rPr lang="en-US" dirty="0" smtClean="0"/>
              <a:t>(2) A person conducting a business or undertaking at a workplace must ensure that the</a:t>
            </a:r>
          </a:p>
          <a:p>
            <a:pPr marL="0" lvl="0" indent="0">
              <a:buFont typeface="+mj-lt"/>
              <a:buNone/>
            </a:pPr>
            <a:r>
              <a:rPr lang="en-US" dirty="0" smtClean="0"/>
              <a:t>results of air monitoring carried out under subregulation (1) are recorded, and kept for</a:t>
            </a:r>
          </a:p>
          <a:p>
            <a:pPr marL="0" lvl="0" indent="0">
              <a:buFont typeface="+mj-lt"/>
              <a:buNone/>
            </a:pPr>
            <a:r>
              <a:rPr lang="en-US" dirty="0" smtClean="0"/>
              <a:t>30 years after the date the record is made.</a:t>
            </a:r>
            <a:endParaRPr lang="en-US" dirty="0"/>
          </a:p>
        </p:txBody>
      </p:sp>
    </p:spTree>
    <p:extLst>
      <p:ext uri="{BB962C8B-B14F-4D97-AF65-F5344CB8AC3E}">
        <p14:creationId xmlns:p14="http://schemas.microsoft.com/office/powerpoint/2010/main" val="411261961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Division 4—Emergency plans</a:t>
            </a:r>
          </a:p>
          <a:p>
            <a:r>
              <a:rPr lang="en-US" dirty="0" smtClean="0"/>
              <a:t>43—Duty to prepare, maintain and implement emergency plan</a:t>
            </a:r>
          </a:p>
          <a:p>
            <a:r>
              <a:rPr lang="en-US" dirty="0" smtClean="0"/>
              <a:t>(1) A person conducting a business or undertaking at a workplace must ensure that an emergency plan is prepared for the workplace, that provides for the following:</a:t>
            </a:r>
            <a:endParaRPr lang="en-US" dirty="0"/>
          </a:p>
        </p:txBody>
      </p:sp>
    </p:spTree>
    <p:extLst>
      <p:ext uri="{BB962C8B-B14F-4D97-AF65-F5344CB8AC3E}">
        <p14:creationId xmlns:p14="http://schemas.microsoft.com/office/powerpoint/2010/main" val="282466378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Division 4—Emergency plans</a:t>
            </a:r>
          </a:p>
          <a:p>
            <a:r>
              <a:rPr lang="en-US" dirty="0" smtClean="0"/>
              <a:t>43—Duty to prepare, maintain and implement emergency plan</a:t>
            </a:r>
          </a:p>
          <a:p>
            <a:r>
              <a:rPr lang="en-US" dirty="0" smtClean="0"/>
              <a:t>(1) A person conducting a business or undertaking at a workplace must ensure that an emergency plan is prepared for the workplace, that provides for the following:</a:t>
            </a:r>
            <a:endParaRPr lang="en-US" dirty="0"/>
          </a:p>
        </p:txBody>
      </p:sp>
    </p:spTree>
    <p:extLst>
      <p:ext uri="{BB962C8B-B14F-4D97-AF65-F5344CB8AC3E}">
        <p14:creationId xmlns:p14="http://schemas.microsoft.com/office/powerpoint/2010/main" val="3647031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219975692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8161948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0398847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7063869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304908869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379449403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4849994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100217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0094748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100217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443152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206849661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396688527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173693133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2938789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53194193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369989044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12480848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1197190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296996879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324835425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925964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30826169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31357488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smtClean="0"/>
          </a:p>
        </p:txBody>
      </p:sp>
    </p:spTree>
    <p:extLst>
      <p:ext uri="{BB962C8B-B14F-4D97-AF65-F5344CB8AC3E}">
        <p14:creationId xmlns:p14="http://schemas.microsoft.com/office/powerpoint/2010/main" val="3687143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US" altLang="en-US" sz="1200" b="0" i="0" u="none" strike="noStrike" kern="1200" cap="none" spc="0" normalizeH="0" baseline="0" noProof="0" dirty="0" smtClean="0">
                <a:ln>
                  <a:noFill/>
                </a:ln>
                <a:solidFill>
                  <a:prstClr val="black"/>
                </a:solidFill>
                <a:effectLst/>
                <a:uLnTx/>
                <a:uFillTx/>
                <a:latin typeface="Calibri"/>
                <a:ea typeface="+mn-ea"/>
                <a:cs typeface="+mn-cs"/>
              </a:rPr>
              <a:t>The WHS Mines Regulations now apply to activities carried out in connection with and adjoining to or in the vicinity of mining activities at a site, as well as construction activities relating to existing or proposed new mining operations. This means that this legislation will have jurisdiction over some construction sites prior to any mining taking place, which will have a significant impact on greenfield sites and brownfield expansion projects in relation to how safety is administered. </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en-AU" altLang="en-US" sz="12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0" fontAlgn="base" latinLnBrk="0" hangingPunct="0">
              <a:lnSpc>
                <a:spcPct val="100000"/>
              </a:lnSpc>
              <a:spcBef>
                <a:spcPct val="30000"/>
              </a:spcBef>
              <a:spcAft>
                <a:spcPct val="0"/>
              </a:spcAft>
              <a:buClrTx/>
              <a:buSzTx/>
              <a:buFont typeface="Arial" charset="0"/>
              <a:buNone/>
              <a:tabLst/>
              <a:defRPr/>
            </a:pPr>
            <a:r>
              <a:rPr kumimoji="0" lang="en-AU" sz="1200" b="0" i="0" u="none" strike="noStrike" kern="1200" cap="none" spc="0" normalizeH="0" baseline="0" noProof="0" dirty="0" smtClean="0">
                <a:ln>
                  <a:noFill/>
                </a:ln>
                <a:solidFill>
                  <a:srgbClr val="002060"/>
                </a:solidFill>
                <a:effectLst/>
                <a:uLnTx/>
                <a:uFillTx/>
                <a:latin typeface="Calibri"/>
                <a:ea typeface="+mn-ea"/>
                <a:cs typeface="+mn-cs"/>
              </a:rPr>
              <a:t>Mining operations </a:t>
            </a:r>
            <a:r>
              <a:rPr kumimoji="0" lang="en-AU" sz="1200" b="1" i="0" u="none" strike="noStrike" kern="1200" cap="none" spc="0" normalizeH="0" baseline="0" noProof="0" dirty="0" smtClean="0">
                <a:ln>
                  <a:noFill/>
                </a:ln>
                <a:solidFill>
                  <a:srgbClr val="002060"/>
                </a:solidFill>
                <a:effectLst/>
                <a:uLnTx/>
                <a:uFillTx/>
                <a:latin typeface="Calibri"/>
                <a:ea typeface="+mn-ea"/>
                <a:cs typeface="+mn-cs"/>
              </a:rPr>
              <a:t>do not</a:t>
            </a:r>
            <a:r>
              <a:rPr kumimoji="0" lang="en-AU" sz="1200" b="0" i="0" u="none" strike="noStrike" kern="1200" cap="none" spc="0" normalizeH="0" baseline="0" noProof="0" dirty="0" smtClean="0">
                <a:ln>
                  <a:noFill/>
                </a:ln>
                <a:solidFill>
                  <a:srgbClr val="002060"/>
                </a:solidFill>
                <a:effectLst/>
                <a:uLnTx/>
                <a:uFillTx/>
                <a:latin typeface="Calibri"/>
                <a:ea typeface="+mn-ea"/>
                <a:cs typeface="+mn-cs"/>
              </a:rPr>
              <a:t> include:</a:t>
            </a:r>
          </a:p>
          <a:p>
            <a:pPr marL="739716" marR="0" lvl="1" indent="-284140" algn="l" defTabSz="914400" rtl="0" eaLnBrk="0" fontAlgn="base" latinLnBrk="0" hangingPunct="0">
              <a:lnSpc>
                <a:spcPct val="100000"/>
              </a:lnSpc>
              <a:spcBef>
                <a:spcPct val="30000"/>
              </a:spcBef>
              <a:spcAft>
                <a:spcPct val="0"/>
              </a:spcAft>
              <a:buClrTx/>
              <a:buSzTx/>
              <a:buFont typeface="Arial" charset="0"/>
              <a:buChar char="•"/>
              <a:tabLst/>
              <a:defRPr/>
            </a:pPr>
            <a:r>
              <a:rPr kumimoji="0" lang="en-AU" sz="1200" b="0" i="0" u="none" strike="noStrike" kern="1200" cap="none" spc="0" normalizeH="0" baseline="0" noProof="0" dirty="0" smtClean="0">
                <a:ln>
                  <a:noFill/>
                </a:ln>
                <a:solidFill>
                  <a:srgbClr val="002060"/>
                </a:solidFill>
                <a:effectLst/>
                <a:uLnTx/>
                <a:uFillTx/>
                <a:latin typeface="Calibri"/>
                <a:ea typeface="+mn-ea"/>
                <a:cs typeface="+mn-cs"/>
              </a:rPr>
              <a:t>an activity carried out in relation to the extraction of minerals on private land for the private and non-commercial use of the owner of the land; </a:t>
            </a:r>
          </a:p>
          <a:p>
            <a:pPr marL="739716" marR="0" lvl="1" indent="-284140" algn="l" defTabSz="914400" rtl="0" eaLnBrk="0" fontAlgn="base" latinLnBrk="0" hangingPunct="0">
              <a:lnSpc>
                <a:spcPct val="100000"/>
              </a:lnSpc>
              <a:spcBef>
                <a:spcPct val="30000"/>
              </a:spcBef>
              <a:spcAft>
                <a:spcPct val="0"/>
              </a:spcAft>
              <a:buClrTx/>
              <a:buSzTx/>
              <a:buFont typeface="Arial" charset="0"/>
              <a:buChar char="•"/>
              <a:tabLst/>
              <a:defRPr/>
            </a:pPr>
            <a:r>
              <a:rPr kumimoji="0" lang="en-AU" sz="1200" b="0" i="0" u="none" strike="noStrike" kern="1200" cap="none" spc="0" normalizeH="0" baseline="0" noProof="0" dirty="0" smtClean="0">
                <a:ln>
                  <a:noFill/>
                </a:ln>
                <a:solidFill>
                  <a:srgbClr val="002060"/>
                </a:solidFill>
                <a:effectLst/>
                <a:uLnTx/>
                <a:uFillTx/>
                <a:latin typeface="Calibri"/>
                <a:ea typeface="+mn-ea"/>
                <a:cs typeface="+mn-cs"/>
              </a:rPr>
              <a:t>fossicking; </a:t>
            </a:r>
          </a:p>
          <a:p>
            <a:pPr marL="739716" marR="0" lvl="1" indent="-284140" algn="l" defTabSz="914400" rtl="0" eaLnBrk="0" fontAlgn="base" latinLnBrk="0" hangingPunct="0">
              <a:lnSpc>
                <a:spcPct val="100000"/>
              </a:lnSpc>
              <a:spcBef>
                <a:spcPct val="30000"/>
              </a:spcBef>
              <a:spcAft>
                <a:spcPct val="0"/>
              </a:spcAft>
              <a:buClrTx/>
              <a:buSzTx/>
              <a:buFont typeface="Arial" charset="0"/>
              <a:buChar char="•"/>
              <a:tabLst/>
              <a:defRPr/>
            </a:pPr>
            <a:r>
              <a:rPr kumimoji="0" lang="en-AU" sz="1200" b="0" i="0" u="none" strike="noStrike" kern="1200" cap="none" spc="0" normalizeH="0" baseline="0" noProof="0" dirty="0" smtClean="0">
                <a:ln>
                  <a:noFill/>
                </a:ln>
                <a:solidFill>
                  <a:srgbClr val="002060"/>
                </a:solidFill>
                <a:effectLst/>
                <a:uLnTx/>
                <a:uFillTx/>
                <a:latin typeface="Calibri"/>
                <a:ea typeface="+mn-ea"/>
                <a:cs typeface="+mn-cs"/>
              </a:rPr>
              <a:t>any activity where the extraction of minerals is incidental to the activity. E.g civil works such as tunnelling to create a road.</a:t>
            </a:r>
            <a:endParaRPr kumimoji="0" lang="en-AU" altLang="en-US" sz="1200" b="0" i="0" u="none" strike="noStrike" kern="1200" cap="none" spc="0" normalizeH="0" baseline="0" noProof="0" dirty="0" smtClean="0">
              <a:ln>
                <a:noFill/>
              </a:ln>
              <a:solidFill>
                <a:prstClr val="black"/>
              </a:solidFill>
              <a:effectLst/>
              <a:uLnTx/>
              <a:uFillTx/>
              <a:latin typeface="Calibri"/>
              <a:ea typeface="+mn-ea"/>
              <a:cs typeface="+mn-cs"/>
            </a:endParaRPr>
          </a:p>
          <a:p>
            <a:endParaRPr lang="en-US" dirty="0"/>
          </a:p>
        </p:txBody>
      </p:sp>
    </p:spTree>
    <p:extLst>
      <p:ext uri="{BB962C8B-B14F-4D97-AF65-F5344CB8AC3E}">
        <p14:creationId xmlns:p14="http://schemas.microsoft.com/office/powerpoint/2010/main" val="31436004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539552" y="3963144"/>
            <a:ext cx="8136904" cy="834008"/>
          </a:xfrm>
        </p:spPr>
        <p:txBody>
          <a:bodyPr/>
          <a:lstStyle>
            <a:lvl1pPr algn="ctr">
              <a:defRPr>
                <a:solidFill>
                  <a:schemeClr val="bg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1371600" y="4797152"/>
            <a:ext cx="6400800" cy="936104"/>
          </a:xfrm>
        </p:spPr>
        <p:txBody>
          <a:bodyPr/>
          <a:lstStyle>
            <a:lvl1pPr marL="0" indent="0" algn="ctr">
              <a:buNone/>
              <a:defRPr sz="180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8"/>
          <p:cNvSpPr>
            <a:spLocks noGrp="1" noChangeArrowheads="1"/>
          </p:cNvSpPr>
          <p:nvPr>
            <p:ph type="sldNum" sz="quarter" idx="10"/>
          </p:nvPr>
        </p:nvSpPr>
        <p:spPr>
          <a:ln/>
        </p:spPr>
        <p:txBody>
          <a:bodyPr/>
          <a:lstStyle>
            <a:lvl1pPr>
              <a:defRPr/>
            </a:lvl1pPr>
          </a:lstStyle>
          <a:p>
            <a:pPr>
              <a:defRPr/>
            </a:pPr>
            <a:fld id="{A1E9424F-D0E3-4E35-8094-7FC10FD259D7}" type="slidenum">
              <a:rPr lang="en-AU"/>
              <a:pPr>
                <a:defRPr/>
              </a:pPr>
              <a:t>‹#›</a:t>
            </a:fld>
            <a:endParaRPr lang="en-AU" sz="1400" dirty="0">
              <a:solidFill>
                <a:srgbClr val="1D1D60"/>
              </a:solidFill>
            </a:endParaRP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1350" y="533400"/>
            <a:ext cx="1695450" cy="59436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1905000" y="533400"/>
            <a:ext cx="49339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8"/>
          <p:cNvSpPr>
            <a:spLocks noGrp="1" noChangeArrowheads="1"/>
          </p:cNvSpPr>
          <p:nvPr>
            <p:ph type="sldNum" sz="quarter" idx="10"/>
          </p:nvPr>
        </p:nvSpPr>
        <p:spPr>
          <a:ln/>
        </p:spPr>
        <p:txBody>
          <a:bodyPr/>
          <a:lstStyle>
            <a:lvl1pPr>
              <a:defRPr/>
            </a:lvl1pPr>
          </a:lstStyle>
          <a:p>
            <a:pPr>
              <a:defRPr/>
            </a:pPr>
            <a:fld id="{3254088D-9DCC-46F7-B35F-00D5B4D62905}" type="slidenum">
              <a:rPr lang="en-AU"/>
              <a:pPr>
                <a:defRPr/>
              </a:pPr>
              <a:t>‹#›</a:t>
            </a:fld>
            <a:endParaRPr lang="en-AU" sz="1400" dirty="0">
              <a:solidFill>
                <a:srgbClr val="1D1D60"/>
              </a:solidFill>
            </a:endParaRP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US" dirty="0"/>
          </a:p>
        </p:txBody>
      </p:sp>
      <p:sp>
        <p:nvSpPr>
          <p:cNvPr id="3" name="ClipArt Placeholder 2"/>
          <p:cNvSpPr>
            <a:spLocks noGrp="1"/>
          </p:cNvSpPr>
          <p:nvPr>
            <p:ph type="clipArt" sz="half" idx="1"/>
          </p:nvPr>
        </p:nvSpPr>
        <p:spPr>
          <a:xfrm>
            <a:off x="1835696" y="1700808"/>
            <a:ext cx="3240360" cy="4425355"/>
          </a:xfrm>
        </p:spPr>
        <p:txBody>
          <a:bodyPr rtlCol="0">
            <a:normAutofit/>
          </a:bodyPr>
          <a:lstStyle/>
          <a:p>
            <a:pPr lvl="0"/>
            <a:r>
              <a:rPr lang="en-US" noProof="0" dirty="0" smtClean="0"/>
              <a:t>Click icon to add clip art</a:t>
            </a:r>
            <a:endParaRPr lang="en-US" noProof="0" dirty="0"/>
          </a:p>
        </p:txBody>
      </p:sp>
      <p:sp>
        <p:nvSpPr>
          <p:cNvPr id="4" name="Text Placeholder 3"/>
          <p:cNvSpPr>
            <a:spLocks noGrp="1"/>
          </p:cNvSpPr>
          <p:nvPr>
            <p:ph type="body" sz="half" idx="2"/>
          </p:nvPr>
        </p:nvSpPr>
        <p:spPr>
          <a:xfrm>
            <a:off x="5292080" y="1700808"/>
            <a:ext cx="3394720" cy="44253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8"/>
          <p:cNvSpPr>
            <a:spLocks noGrp="1" noChangeArrowheads="1"/>
          </p:cNvSpPr>
          <p:nvPr>
            <p:ph type="sldNum" sz="quarter" idx="10"/>
          </p:nvPr>
        </p:nvSpPr>
        <p:spPr>
          <a:xfrm>
            <a:off x="0" y="6477000"/>
            <a:ext cx="1320800" cy="304800"/>
          </a:xfrm>
          <a:ln/>
        </p:spPr>
        <p:txBody>
          <a:bodyPr/>
          <a:lstStyle>
            <a:lvl1pPr>
              <a:defRPr/>
            </a:lvl1pPr>
          </a:lstStyle>
          <a:p>
            <a:pPr>
              <a:defRPr/>
            </a:pPr>
            <a:fld id="{A1E9424F-D0E3-4E35-8094-7FC10FD259D7}" type="slidenum">
              <a:rPr lang="en-AU"/>
              <a:pPr>
                <a:defRPr/>
              </a:pPr>
              <a:t>‹#›</a:t>
            </a:fld>
            <a:endParaRPr lang="en-AU" sz="1400" dirty="0">
              <a:solidFill>
                <a:srgbClr val="1D1D60"/>
              </a:solidFill>
            </a:endParaRPr>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835696" y="1700808"/>
            <a:ext cx="3312368" cy="44253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lipArt Placeholder 3"/>
          <p:cNvSpPr>
            <a:spLocks noGrp="1"/>
          </p:cNvSpPr>
          <p:nvPr>
            <p:ph type="clipArt" sz="half" idx="2"/>
          </p:nvPr>
        </p:nvSpPr>
        <p:spPr>
          <a:xfrm>
            <a:off x="5364088" y="1700808"/>
            <a:ext cx="3322712" cy="4425355"/>
          </a:xfrm>
        </p:spPr>
        <p:txBody>
          <a:bodyPr rtlCol="0">
            <a:normAutofit/>
          </a:bodyPr>
          <a:lstStyle/>
          <a:p>
            <a:pPr lvl="0"/>
            <a:r>
              <a:rPr lang="en-US" noProof="0" dirty="0" smtClean="0"/>
              <a:t>Click icon to add clip art</a:t>
            </a:r>
            <a:endParaRPr lang="en-US" noProof="0"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539552" y="3963144"/>
            <a:ext cx="8136904" cy="834008"/>
          </a:xfrm>
        </p:spPr>
        <p:txBody>
          <a:bodyPr/>
          <a:lstStyle>
            <a:lvl1pPr algn="ctr">
              <a:defRPr>
                <a:solidFill>
                  <a:schemeClr val="bg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1371600" y="4797152"/>
            <a:ext cx="6400800" cy="936104"/>
          </a:xfrm>
        </p:spPr>
        <p:txBody>
          <a:bodyPr/>
          <a:lstStyle>
            <a:lvl1pPr marL="0" indent="0" algn="ctr">
              <a:buNone/>
              <a:defRPr sz="180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dirty="0"/>
          </a:p>
        </p:txBody>
      </p:sp>
    </p:spTree>
    <p:extLst>
      <p:ext uri="{BB962C8B-B14F-4D97-AF65-F5344CB8AC3E}">
        <p14:creationId xmlns:p14="http://schemas.microsoft.com/office/powerpoint/2010/main" val="130505847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AU" dirty="0"/>
          </a:p>
        </p:txBody>
      </p:sp>
      <p:sp>
        <p:nvSpPr>
          <p:cNvPr id="3" name="Content Placeholder 2"/>
          <p:cNvSpPr>
            <a:spLocks noGrp="1"/>
          </p:cNvSpPr>
          <p:nvPr>
            <p:ph idx="1"/>
          </p:nvPr>
        </p:nvSpPr>
        <p:spPr>
          <a:xfrm>
            <a:off x="1835696" y="1700808"/>
            <a:ext cx="6851104" cy="4776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Rectangle 8"/>
          <p:cNvSpPr>
            <a:spLocks noGrp="1" noChangeArrowheads="1"/>
          </p:cNvSpPr>
          <p:nvPr>
            <p:ph type="sldNum" sz="quarter" idx="10"/>
          </p:nvPr>
        </p:nvSpPr>
        <p:spPr>
          <a:ln/>
        </p:spPr>
        <p:txBody>
          <a:bodyPr/>
          <a:lstStyle>
            <a:lvl1pPr>
              <a:defRPr/>
            </a:lvl1pPr>
          </a:lstStyle>
          <a:p>
            <a:pPr>
              <a:defRPr/>
            </a:pPr>
            <a:fld id="{65DB8DF4-6AFD-4037-92D2-C390D3177DD7}"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236912981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722313" y="3429000"/>
            <a:ext cx="7772400" cy="1224136"/>
          </a:xfrm>
        </p:spPr>
        <p:txBody>
          <a:bodyPr anchor="t"/>
          <a:lstStyle>
            <a:lvl1pPr algn="ctr">
              <a:defRPr sz="2800" b="1" cap="all">
                <a:solidFill>
                  <a:schemeClr val="bg1"/>
                </a:solidFill>
              </a:defRPr>
            </a:lvl1pPr>
          </a:lstStyle>
          <a:p>
            <a:r>
              <a:rPr lang="en-US" smtClean="0"/>
              <a:t>Click to edit Master title style</a:t>
            </a:r>
            <a:endParaRPr lang="en-AU" dirty="0"/>
          </a:p>
        </p:txBody>
      </p:sp>
      <p:sp>
        <p:nvSpPr>
          <p:cNvPr id="3" name="Text Placeholder 2"/>
          <p:cNvSpPr>
            <a:spLocks noGrp="1"/>
          </p:cNvSpPr>
          <p:nvPr>
            <p:ph type="body" idx="1"/>
          </p:nvPr>
        </p:nvSpPr>
        <p:spPr>
          <a:xfrm>
            <a:off x="722313" y="2708920"/>
            <a:ext cx="7772400" cy="720080"/>
          </a:xfrm>
        </p:spPr>
        <p:txBody>
          <a:bodyPr anchor="b"/>
          <a:lstStyle>
            <a:lvl1pPr marL="0" indent="0" algn="ctr">
              <a:buNone/>
              <a:defRPr sz="2000">
                <a:solidFill>
                  <a:schemeClr val="bg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D77E7946-FE86-4AB1-8AD9-406CFF652FB3}"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24137648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AU" dirty="0"/>
          </a:p>
        </p:txBody>
      </p:sp>
      <p:sp>
        <p:nvSpPr>
          <p:cNvPr id="3" name="Content Placeholder 2"/>
          <p:cNvSpPr>
            <a:spLocks noGrp="1"/>
          </p:cNvSpPr>
          <p:nvPr>
            <p:ph sz="half" idx="1"/>
          </p:nvPr>
        </p:nvSpPr>
        <p:spPr>
          <a:xfrm>
            <a:off x="1835696" y="1700808"/>
            <a:ext cx="3384004" cy="4776192"/>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5372100" y="1700808"/>
            <a:ext cx="3314700" cy="4776192"/>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Rectangle 8"/>
          <p:cNvSpPr>
            <a:spLocks noGrp="1" noChangeArrowheads="1"/>
          </p:cNvSpPr>
          <p:nvPr>
            <p:ph type="sldNum" sz="quarter" idx="10"/>
          </p:nvPr>
        </p:nvSpPr>
        <p:spPr>
          <a:ln/>
        </p:spPr>
        <p:txBody>
          <a:bodyPr/>
          <a:lstStyle>
            <a:lvl1pPr>
              <a:defRPr/>
            </a:lvl1pPr>
          </a:lstStyle>
          <a:p>
            <a:pPr>
              <a:defRPr/>
            </a:pPr>
            <a:fld id="{BAA4577D-3242-4EC4-B4C6-DFE30FBA93E1}"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270164440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lvl1pPr>
              <a:defRPr>
                <a:solidFill>
                  <a:schemeClr val="tx1"/>
                </a:solidFill>
              </a:defRPr>
            </a:lvl1pPr>
          </a:lstStyle>
          <a:p>
            <a:r>
              <a:rPr lang="en-US" smtClean="0"/>
              <a:t>Click to edit Master title style</a:t>
            </a:r>
            <a:endParaRPr lang="en-AU" dirty="0"/>
          </a:p>
        </p:txBody>
      </p:sp>
      <p:sp>
        <p:nvSpPr>
          <p:cNvPr id="3" name="Text Placeholder 2"/>
          <p:cNvSpPr>
            <a:spLocks noGrp="1"/>
          </p:cNvSpPr>
          <p:nvPr>
            <p:ph type="body" idx="1"/>
          </p:nvPr>
        </p:nvSpPr>
        <p:spPr>
          <a:xfrm>
            <a:off x="1835696" y="1700808"/>
            <a:ext cx="331236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835696" y="2556594"/>
            <a:ext cx="3312368" cy="3735264"/>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Text Placeholder 4"/>
          <p:cNvSpPr>
            <a:spLocks noGrp="1"/>
          </p:cNvSpPr>
          <p:nvPr>
            <p:ph type="body" sz="quarter" idx="3"/>
          </p:nvPr>
        </p:nvSpPr>
        <p:spPr>
          <a:xfrm>
            <a:off x="5364088" y="1700808"/>
            <a:ext cx="3322712"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64088" y="2556594"/>
            <a:ext cx="3322712" cy="3735264"/>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7" name="Rectangle 8"/>
          <p:cNvSpPr>
            <a:spLocks noGrp="1" noChangeArrowheads="1"/>
          </p:cNvSpPr>
          <p:nvPr>
            <p:ph type="sldNum" sz="quarter" idx="10"/>
          </p:nvPr>
        </p:nvSpPr>
        <p:spPr>
          <a:ln/>
        </p:spPr>
        <p:txBody>
          <a:bodyPr/>
          <a:lstStyle>
            <a:lvl1pPr>
              <a:defRPr/>
            </a:lvl1pPr>
          </a:lstStyle>
          <a:p>
            <a:pPr>
              <a:defRPr/>
            </a:pPr>
            <a:fld id="{383F5EA9-F44E-4104-8C57-61F267EE05DB}"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1669418715"/>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8"/>
          <p:cNvSpPr>
            <a:spLocks noGrp="1" noChangeArrowheads="1"/>
          </p:cNvSpPr>
          <p:nvPr>
            <p:ph type="sldNum" sz="quarter" idx="10"/>
          </p:nvPr>
        </p:nvSpPr>
        <p:spPr>
          <a:ln/>
        </p:spPr>
        <p:txBody>
          <a:bodyPr/>
          <a:lstStyle>
            <a:lvl1pPr>
              <a:defRPr/>
            </a:lvl1pPr>
          </a:lstStyle>
          <a:p>
            <a:pPr>
              <a:defRPr/>
            </a:pPr>
            <a:fld id="{F06A876F-B01B-435F-A47A-3E238DBF96F8}"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183077508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AU" dirty="0"/>
          </a:p>
        </p:txBody>
      </p:sp>
      <p:sp>
        <p:nvSpPr>
          <p:cNvPr id="3" name="Content Placeholder 2"/>
          <p:cNvSpPr>
            <a:spLocks noGrp="1"/>
          </p:cNvSpPr>
          <p:nvPr>
            <p:ph idx="1"/>
          </p:nvPr>
        </p:nvSpPr>
        <p:spPr>
          <a:xfrm>
            <a:off x="1835696" y="1700808"/>
            <a:ext cx="6851104" cy="4776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Rectangle 8"/>
          <p:cNvSpPr>
            <a:spLocks noGrp="1" noChangeArrowheads="1"/>
          </p:cNvSpPr>
          <p:nvPr>
            <p:ph type="sldNum" sz="quarter" idx="10"/>
          </p:nvPr>
        </p:nvSpPr>
        <p:spPr>
          <a:ln/>
        </p:spPr>
        <p:txBody>
          <a:bodyPr/>
          <a:lstStyle>
            <a:lvl1pPr>
              <a:defRPr/>
            </a:lvl1pPr>
          </a:lstStyle>
          <a:p>
            <a:pPr>
              <a:defRPr/>
            </a:pPr>
            <a:fld id="{65DB8DF4-6AFD-4037-92D2-C390D3177DD7}" type="slidenum">
              <a:rPr lang="en-AU"/>
              <a:pPr>
                <a:defRPr/>
              </a:pPr>
              <a:t>‹#›</a:t>
            </a:fld>
            <a:endParaRPr lang="en-AU" sz="1400" dirty="0">
              <a:solidFill>
                <a:srgbClr val="1D1D60"/>
              </a:solidFill>
            </a:endParaRPr>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EC00D0-6F41-44B5-8B62-8F611A6ED83C}"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1699216164"/>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51719" y="273050"/>
            <a:ext cx="3008313" cy="1162050"/>
          </a:xfrm>
        </p:spPr>
        <p:txBody>
          <a:bodyPr/>
          <a:lstStyle>
            <a:lvl1pPr algn="l">
              <a:defRPr sz="2000" b="1"/>
            </a:lvl1pPr>
          </a:lstStyle>
          <a:p>
            <a:r>
              <a:rPr lang="en-US" smtClean="0"/>
              <a:t>Click to edit Master title style</a:t>
            </a:r>
            <a:endParaRPr lang="en-AU" dirty="0"/>
          </a:p>
        </p:txBody>
      </p:sp>
      <p:sp>
        <p:nvSpPr>
          <p:cNvPr id="3" name="Content Placeholder 2"/>
          <p:cNvSpPr>
            <a:spLocks noGrp="1"/>
          </p:cNvSpPr>
          <p:nvPr>
            <p:ph idx="1"/>
          </p:nvPr>
        </p:nvSpPr>
        <p:spPr>
          <a:xfrm>
            <a:off x="5076056" y="273050"/>
            <a:ext cx="3610744" cy="6203950"/>
          </a:xfrm>
        </p:spPr>
        <p:txBody>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Text Placeholder 3"/>
          <p:cNvSpPr>
            <a:spLocks noGrp="1"/>
          </p:cNvSpPr>
          <p:nvPr>
            <p:ph type="body" sz="half" idx="2"/>
          </p:nvPr>
        </p:nvSpPr>
        <p:spPr>
          <a:xfrm>
            <a:off x="1851719" y="1628800"/>
            <a:ext cx="3008313" cy="48482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962FFCF4-2D0A-4C6C-A721-F5C2AE4D6F15}"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2525640614"/>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35696" y="4800600"/>
            <a:ext cx="6768752" cy="566738"/>
          </a:xfrm>
        </p:spPr>
        <p:txBody>
          <a:bodyPr/>
          <a:lstStyle>
            <a:lvl1pPr algn="l">
              <a:defRPr sz="2000" b="1"/>
            </a:lvl1pPr>
          </a:lstStyle>
          <a:p>
            <a:r>
              <a:rPr lang="en-US" smtClean="0"/>
              <a:t>Click to edit Master title style</a:t>
            </a:r>
            <a:endParaRPr lang="en-AU" dirty="0"/>
          </a:p>
        </p:txBody>
      </p:sp>
      <p:sp>
        <p:nvSpPr>
          <p:cNvPr id="3" name="Picture Placeholder 2"/>
          <p:cNvSpPr>
            <a:spLocks noGrp="1"/>
          </p:cNvSpPr>
          <p:nvPr>
            <p:ph type="pic" idx="1"/>
          </p:nvPr>
        </p:nvSpPr>
        <p:spPr>
          <a:xfrm>
            <a:off x="1835696" y="612775"/>
            <a:ext cx="6768752"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AU" noProof="0" dirty="0" smtClean="0"/>
          </a:p>
        </p:txBody>
      </p:sp>
      <p:sp>
        <p:nvSpPr>
          <p:cNvPr id="4" name="Text Placeholder 3"/>
          <p:cNvSpPr>
            <a:spLocks noGrp="1"/>
          </p:cNvSpPr>
          <p:nvPr>
            <p:ph type="body" sz="half" idx="2"/>
          </p:nvPr>
        </p:nvSpPr>
        <p:spPr>
          <a:xfrm>
            <a:off x="1835696" y="5367338"/>
            <a:ext cx="6768752" cy="1109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DB50DB9B-C7B9-4727-ADD3-97ABDC9709E5}"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1125085505"/>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8"/>
          <p:cNvSpPr>
            <a:spLocks noGrp="1" noChangeArrowheads="1"/>
          </p:cNvSpPr>
          <p:nvPr>
            <p:ph type="sldNum" sz="quarter" idx="10"/>
          </p:nvPr>
        </p:nvSpPr>
        <p:spPr>
          <a:ln/>
        </p:spPr>
        <p:txBody>
          <a:bodyPr/>
          <a:lstStyle>
            <a:lvl1pPr>
              <a:defRPr/>
            </a:lvl1pPr>
          </a:lstStyle>
          <a:p>
            <a:pPr>
              <a:defRPr/>
            </a:pPr>
            <a:fld id="{A1E9424F-D0E3-4E35-8094-7FC10FD259D7}"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147776920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1350" y="533400"/>
            <a:ext cx="1695450" cy="59436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1905000" y="533400"/>
            <a:ext cx="49339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8"/>
          <p:cNvSpPr>
            <a:spLocks noGrp="1" noChangeArrowheads="1"/>
          </p:cNvSpPr>
          <p:nvPr>
            <p:ph type="sldNum" sz="quarter" idx="10"/>
          </p:nvPr>
        </p:nvSpPr>
        <p:spPr>
          <a:ln/>
        </p:spPr>
        <p:txBody>
          <a:bodyPr/>
          <a:lstStyle>
            <a:lvl1pPr>
              <a:defRPr/>
            </a:lvl1pPr>
          </a:lstStyle>
          <a:p>
            <a:pPr>
              <a:defRPr/>
            </a:pPr>
            <a:fld id="{3254088D-9DCC-46F7-B35F-00D5B4D62905}"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1771857553"/>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US" dirty="0"/>
          </a:p>
        </p:txBody>
      </p:sp>
      <p:sp>
        <p:nvSpPr>
          <p:cNvPr id="3" name="ClipArt Placeholder 2"/>
          <p:cNvSpPr>
            <a:spLocks noGrp="1"/>
          </p:cNvSpPr>
          <p:nvPr>
            <p:ph type="clipArt" sz="half" idx="1"/>
          </p:nvPr>
        </p:nvSpPr>
        <p:spPr>
          <a:xfrm>
            <a:off x="1835696" y="1700808"/>
            <a:ext cx="3240360" cy="4425355"/>
          </a:xfrm>
        </p:spPr>
        <p:txBody>
          <a:bodyPr rtlCol="0">
            <a:normAutofit/>
          </a:bodyPr>
          <a:lstStyle/>
          <a:p>
            <a:pPr lvl="0"/>
            <a:r>
              <a:rPr lang="en-US" noProof="0" dirty="0" smtClean="0"/>
              <a:t>Click icon to add clip art</a:t>
            </a:r>
            <a:endParaRPr lang="en-US" noProof="0" dirty="0"/>
          </a:p>
        </p:txBody>
      </p:sp>
      <p:sp>
        <p:nvSpPr>
          <p:cNvPr id="4" name="Text Placeholder 3"/>
          <p:cNvSpPr>
            <a:spLocks noGrp="1"/>
          </p:cNvSpPr>
          <p:nvPr>
            <p:ph type="body" sz="half" idx="2"/>
          </p:nvPr>
        </p:nvSpPr>
        <p:spPr>
          <a:xfrm>
            <a:off x="5292080" y="1700808"/>
            <a:ext cx="3394720" cy="44253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8"/>
          <p:cNvSpPr>
            <a:spLocks noGrp="1" noChangeArrowheads="1"/>
          </p:cNvSpPr>
          <p:nvPr>
            <p:ph type="sldNum" sz="quarter" idx="10"/>
          </p:nvPr>
        </p:nvSpPr>
        <p:spPr>
          <a:xfrm>
            <a:off x="0" y="6477000"/>
            <a:ext cx="1320800" cy="304800"/>
          </a:xfrm>
          <a:ln/>
        </p:spPr>
        <p:txBody>
          <a:bodyPr/>
          <a:lstStyle>
            <a:lvl1pPr>
              <a:defRPr/>
            </a:lvl1pPr>
          </a:lstStyle>
          <a:p>
            <a:pPr>
              <a:defRPr/>
            </a:pPr>
            <a:fld id="{A1E9424F-D0E3-4E35-8094-7FC10FD259D7}"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3454530203"/>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835696" y="1700808"/>
            <a:ext cx="3312368" cy="44253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lipArt Placeholder 3"/>
          <p:cNvSpPr>
            <a:spLocks noGrp="1"/>
          </p:cNvSpPr>
          <p:nvPr>
            <p:ph type="clipArt" sz="half" idx="2"/>
          </p:nvPr>
        </p:nvSpPr>
        <p:spPr>
          <a:xfrm>
            <a:off x="5364088" y="1700808"/>
            <a:ext cx="3322712" cy="4425355"/>
          </a:xfrm>
        </p:spPr>
        <p:txBody>
          <a:bodyPr rtlCol="0">
            <a:normAutofit/>
          </a:bodyPr>
          <a:lstStyle/>
          <a:p>
            <a:pPr lvl="0"/>
            <a:r>
              <a:rPr lang="en-US" noProof="0" dirty="0" smtClean="0"/>
              <a:t>Click icon to add clip art</a:t>
            </a:r>
            <a:endParaRPr lang="en-US" noProof="0" dirty="0"/>
          </a:p>
        </p:txBody>
      </p:sp>
    </p:spTree>
    <p:extLst>
      <p:ext uri="{BB962C8B-B14F-4D97-AF65-F5344CB8AC3E}">
        <p14:creationId xmlns:p14="http://schemas.microsoft.com/office/powerpoint/2010/main" val="2447172484"/>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539552" y="3963144"/>
            <a:ext cx="8136904" cy="834008"/>
          </a:xfrm>
        </p:spPr>
        <p:txBody>
          <a:bodyPr/>
          <a:lstStyle>
            <a:lvl1pPr algn="ctr">
              <a:defRPr>
                <a:solidFill>
                  <a:schemeClr val="bg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1371600" y="4797152"/>
            <a:ext cx="6400800" cy="936104"/>
          </a:xfrm>
        </p:spPr>
        <p:txBody>
          <a:bodyPr/>
          <a:lstStyle>
            <a:lvl1pPr marL="0" indent="0" algn="ctr">
              <a:buNone/>
              <a:defRPr sz="180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dirty="0"/>
          </a:p>
        </p:txBody>
      </p:sp>
    </p:spTree>
    <p:extLst>
      <p:ext uri="{BB962C8B-B14F-4D97-AF65-F5344CB8AC3E}">
        <p14:creationId xmlns:p14="http://schemas.microsoft.com/office/powerpoint/2010/main" val="4175993801"/>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AU" dirty="0"/>
          </a:p>
        </p:txBody>
      </p:sp>
      <p:sp>
        <p:nvSpPr>
          <p:cNvPr id="3" name="Content Placeholder 2"/>
          <p:cNvSpPr>
            <a:spLocks noGrp="1"/>
          </p:cNvSpPr>
          <p:nvPr>
            <p:ph idx="1"/>
          </p:nvPr>
        </p:nvSpPr>
        <p:spPr>
          <a:xfrm>
            <a:off x="1835696" y="1700808"/>
            <a:ext cx="6851104" cy="4776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Rectangle 8"/>
          <p:cNvSpPr>
            <a:spLocks noGrp="1" noChangeArrowheads="1"/>
          </p:cNvSpPr>
          <p:nvPr>
            <p:ph type="sldNum" sz="quarter" idx="10"/>
          </p:nvPr>
        </p:nvSpPr>
        <p:spPr>
          <a:ln/>
        </p:spPr>
        <p:txBody>
          <a:bodyPr/>
          <a:lstStyle>
            <a:lvl1pPr>
              <a:defRPr/>
            </a:lvl1pPr>
          </a:lstStyle>
          <a:p>
            <a:pPr>
              <a:defRPr/>
            </a:pPr>
            <a:fld id="{65DB8DF4-6AFD-4037-92D2-C390D3177DD7}"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1747291381"/>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722313" y="3429000"/>
            <a:ext cx="7772400" cy="1224136"/>
          </a:xfrm>
        </p:spPr>
        <p:txBody>
          <a:bodyPr anchor="t"/>
          <a:lstStyle>
            <a:lvl1pPr algn="ctr">
              <a:defRPr sz="2800" b="1" cap="all">
                <a:solidFill>
                  <a:schemeClr val="bg1"/>
                </a:solidFill>
              </a:defRPr>
            </a:lvl1pPr>
          </a:lstStyle>
          <a:p>
            <a:r>
              <a:rPr lang="en-US" smtClean="0"/>
              <a:t>Click to edit Master title style</a:t>
            </a:r>
            <a:endParaRPr lang="en-AU" dirty="0"/>
          </a:p>
        </p:txBody>
      </p:sp>
      <p:sp>
        <p:nvSpPr>
          <p:cNvPr id="3" name="Text Placeholder 2"/>
          <p:cNvSpPr>
            <a:spLocks noGrp="1"/>
          </p:cNvSpPr>
          <p:nvPr>
            <p:ph type="body" idx="1"/>
          </p:nvPr>
        </p:nvSpPr>
        <p:spPr>
          <a:xfrm>
            <a:off x="722313" y="2708920"/>
            <a:ext cx="7772400" cy="720080"/>
          </a:xfrm>
        </p:spPr>
        <p:txBody>
          <a:bodyPr anchor="b"/>
          <a:lstStyle>
            <a:lvl1pPr marL="0" indent="0" algn="ctr">
              <a:buNone/>
              <a:defRPr sz="2000">
                <a:solidFill>
                  <a:schemeClr val="bg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D77E7946-FE86-4AB1-8AD9-406CFF652FB3}"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389177011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722313" y="3429000"/>
            <a:ext cx="7772400" cy="1224136"/>
          </a:xfrm>
        </p:spPr>
        <p:txBody>
          <a:bodyPr anchor="t"/>
          <a:lstStyle>
            <a:lvl1pPr algn="ctr">
              <a:defRPr sz="2800" b="1" cap="all">
                <a:solidFill>
                  <a:schemeClr val="bg1"/>
                </a:solidFill>
              </a:defRPr>
            </a:lvl1pPr>
          </a:lstStyle>
          <a:p>
            <a:r>
              <a:rPr lang="en-US" smtClean="0"/>
              <a:t>Click to edit Master title style</a:t>
            </a:r>
            <a:endParaRPr lang="en-AU" dirty="0"/>
          </a:p>
        </p:txBody>
      </p:sp>
      <p:sp>
        <p:nvSpPr>
          <p:cNvPr id="3" name="Text Placeholder 2"/>
          <p:cNvSpPr>
            <a:spLocks noGrp="1"/>
          </p:cNvSpPr>
          <p:nvPr>
            <p:ph type="body" idx="1"/>
          </p:nvPr>
        </p:nvSpPr>
        <p:spPr>
          <a:xfrm>
            <a:off x="722313" y="2708920"/>
            <a:ext cx="7772400" cy="720080"/>
          </a:xfrm>
        </p:spPr>
        <p:txBody>
          <a:bodyPr anchor="b"/>
          <a:lstStyle>
            <a:lvl1pPr marL="0" indent="0" algn="ctr">
              <a:buNone/>
              <a:defRPr sz="2000">
                <a:solidFill>
                  <a:schemeClr val="bg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D77E7946-FE86-4AB1-8AD9-406CFF652FB3}" type="slidenum">
              <a:rPr lang="en-AU"/>
              <a:pPr>
                <a:defRPr/>
              </a:pPr>
              <a:t>‹#›</a:t>
            </a:fld>
            <a:endParaRPr lang="en-AU" sz="1400" dirty="0">
              <a:solidFill>
                <a:srgbClr val="1D1D60"/>
              </a:solidFill>
            </a:endParaRPr>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AU" dirty="0"/>
          </a:p>
        </p:txBody>
      </p:sp>
      <p:sp>
        <p:nvSpPr>
          <p:cNvPr id="3" name="Content Placeholder 2"/>
          <p:cNvSpPr>
            <a:spLocks noGrp="1"/>
          </p:cNvSpPr>
          <p:nvPr>
            <p:ph sz="half" idx="1"/>
          </p:nvPr>
        </p:nvSpPr>
        <p:spPr>
          <a:xfrm>
            <a:off x="1835696" y="1700808"/>
            <a:ext cx="3384004" cy="4776192"/>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5372100" y="1700808"/>
            <a:ext cx="3314700" cy="4776192"/>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Rectangle 8"/>
          <p:cNvSpPr>
            <a:spLocks noGrp="1" noChangeArrowheads="1"/>
          </p:cNvSpPr>
          <p:nvPr>
            <p:ph type="sldNum" sz="quarter" idx="10"/>
          </p:nvPr>
        </p:nvSpPr>
        <p:spPr>
          <a:ln/>
        </p:spPr>
        <p:txBody>
          <a:bodyPr/>
          <a:lstStyle>
            <a:lvl1pPr>
              <a:defRPr/>
            </a:lvl1pPr>
          </a:lstStyle>
          <a:p>
            <a:pPr>
              <a:defRPr/>
            </a:pPr>
            <a:fld id="{BAA4577D-3242-4EC4-B4C6-DFE30FBA93E1}"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2495338330"/>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lvl1pPr>
              <a:defRPr>
                <a:solidFill>
                  <a:schemeClr val="tx1"/>
                </a:solidFill>
              </a:defRPr>
            </a:lvl1pPr>
          </a:lstStyle>
          <a:p>
            <a:r>
              <a:rPr lang="en-US" smtClean="0"/>
              <a:t>Click to edit Master title style</a:t>
            </a:r>
            <a:endParaRPr lang="en-AU" dirty="0"/>
          </a:p>
        </p:txBody>
      </p:sp>
      <p:sp>
        <p:nvSpPr>
          <p:cNvPr id="3" name="Text Placeholder 2"/>
          <p:cNvSpPr>
            <a:spLocks noGrp="1"/>
          </p:cNvSpPr>
          <p:nvPr>
            <p:ph type="body" idx="1"/>
          </p:nvPr>
        </p:nvSpPr>
        <p:spPr>
          <a:xfrm>
            <a:off x="1835696" y="1700808"/>
            <a:ext cx="331236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835696" y="2556594"/>
            <a:ext cx="3312368" cy="3735264"/>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Text Placeholder 4"/>
          <p:cNvSpPr>
            <a:spLocks noGrp="1"/>
          </p:cNvSpPr>
          <p:nvPr>
            <p:ph type="body" sz="quarter" idx="3"/>
          </p:nvPr>
        </p:nvSpPr>
        <p:spPr>
          <a:xfrm>
            <a:off x="5364088" y="1700808"/>
            <a:ext cx="3322712"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64088" y="2556594"/>
            <a:ext cx="3322712" cy="3735264"/>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7" name="Rectangle 8"/>
          <p:cNvSpPr>
            <a:spLocks noGrp="1" noChangeArrowheads="1"/>
          </p:cNvSpPr>
          <p:nvPr>
            <p:ph type="sldNum" sz="quarter" idx="10"/>
          </p:nvPr>
        </p:nvSpPr>
        <p:spPr>
          <a:ln/>
        </p:spPr>
        <p:txBody>
          <a:bodyPr/>
          <a:lstStyle>
            <a:lvl1pPr>
              <a:defRPr/>
            </a:lvl1pPr>
          </a:lstStyle>
          <a:p>
            <a:pPr>
              <a:defRPr/>
            </a:pPr>
            <a:fld id="{383F5EA9-F44E-4104-8C57-61F267EE05DB}"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3474914045"/>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8"/>
          <p:cNvSpPr>
            <a:spLocks noGrp="1" noChangeArrowheads="1"/>
          </p:cNvSpPr>
          <p:nvPr>
            <p:ph type="sldNum" sz="quarter" idx="10"/>
          </p:nvPr>
        </p:nvSpPr>
        <p:spPr>
          <a:ln/>
        </p:spPr>
        <p:txBody>
          <a:bodyPr/>
          <a:lstStyle>
            <a:lvl1pPr>
              <a:defRPr/>
            </a:lvl1pPr>
          </a:lstStyle>
          <a:p>
            <a:pPr>
              <a:defRPr/>
            </a:pPr>
            <a:fld id="{F06A876F-B01B-435F-A47A-3E238DBF96F8}"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596384658"/>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EC00D0-6F41-44B5-8B62-8F611A6ED83C}"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3715974544"/>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51719" y="273050"/>
            <a:ext cx="3008313" cy="1162050"/>
          </a:xfrm>
        </p:spPr>
        <p:txBody>
          <a:bodyPr/>
          <a:lstStyle>
            <a:lvl1pPr algn="l">
              <a:defRPr sz="2000" b="1"/>
            </a:lvl1pPr>
          </a:lstStyle>
          <a:p>
            <a:r>
              <a:rPr lang="en-US" smtClean="0"/>
              <a:t>Click to edit Master title style</a:t>
            </a:r>
            <a:endParaRPr lang="en-AU" dirty="0"/>
          </a:p>
        </p:txBody>
      </p:sp>
      <p:sp>
        <p:nvSpPr>
          <p:cNvPr id="3" name="Content Placeholder 2"/>
          <p:cNvSpPr>
            <a:spLocks noGrp="1"/>
          </p:cNvSpPr>
          <p:nvPr>
            <p:ph idx="1"/>
          </p:nvPr>
        </p:nvSpPr>
        <p:spPr>
          <a:xfrm>
            <a:off x="5076056" y="273050"/>
            <a:ext cx="3610744" cy="6203950"/>
          </a:xfrm>
        </p:spPr>
        <p:txBody>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Text Placeholder 3"/>
          <p:cNvSpPr>
            <a:spLocks noGrp="1"/>
          </p:cNvSpPr>
          <p:nvPr>
            <p:ph type="body" sz="half" idx="2"/>
          </p:nvPr>
        </p:nvSpPr>
        <p:spPr>
          <a:xfrm>
            <a:off x="1851719" y="1628800"/>
            <a:ext cx="3008313" cy="48482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962FFCF4-2D0A-4C6C-A721-F5C2AE4D6F15}"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3543655530"/>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35696" y="4800600"/>
            <a:ext cx="6768752" cy="566738"/>
          </a:xfrm>
        </p:spPr>
        <p:txBody>
          <a:bodyPr/>
          <a:lstStyle>
            <a:lvl1pPr algn="l">
              <a:defRPr sz="2000" b="1"/>
            </a:lvl1pPr>
          </a:lstStyle>
          <a:p>
            <a:r>
              <a:rPr lang="en-US" smtClean="0"/>
              <a:t>Click to edit Master title style</a:t>
            </a:r>
            <a:endParaRPr lang="en-AU" dirty="0"/>
          </a:p>
        </p:txBody>
      </p:sp>
      <p:sp>
        <p:nvSpPr>
          <p:cNvPr id="3" name="Picture Placeholder 2"/>
          <p:cNvSpPr>
            <a:spLocks noGrp="1"/>
          </p:cNvSpPr>
          <p:nvPr>
            <p:ph type="pic" idx="1"/>
          </p:nvPr>
        </p:nvSpPr>
        <p:spPr>
          <a:xfrm>
            <a:off x="1835696" y="612775"/>
            <a:ext cx="6768752"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AU" noProof="0" dirty="0" smtClean="0"/>
          </a:p>
        </p:txBody>
      </p:sp>
      <p:sp>
        <p:nvSpPr>
          <p:cNvPr id="4" name="Text Placeholder 3"/>
          <p:cNvSpPr>
            <a:spLocks noGrp="1"/>
          </p:cNvSpPr>
          <p:nvPr>
            <p:ph type="body" sz="half" idx="2"/>
          </p:nvPr>
        </p:nvSpPr>
        <p:spPr>
          <a:xfrm>
            <a:off x="1835696" y="5367338"/>
            <a:ext cx="6768752" cy="1109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DB50DB9B-C7B9-4727-ADD3-97ABDC9709E5}"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4292560253"/>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8"/>
          <p:cNvSpPr>
            <a:spLocks noGrp="1" noChangeArrowheads="1"/>
          </p:cNvSpPr>
          <p:nvPr>
            <p:ph type="sldNum" sz="quarter" idx="10"/>
          </p:nvPr>
        </p:nvSpPr>
        <p:spPr>
          <a:ln/>
        </p:spPr>
        <p:txBody>
          <a:bodyPr/>
          <a:lstStyle>
            <a:lvl1pPr>
              <a:defRPr/>
            </a:lvl1pPr>
          </a:lstStyle>
          <a:p>
            <a:pPr>
              <a:defRPr/>
            </a:pPr>
            <a:fld id="{A1E9424F-D0E3-4E35-8094-7FC10FD259D7}"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1886308812"/>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1350" y="533400"/>
            <a:ext cx="1695450" cy="59436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1905000" y="533400"/>
            <a:ext cx="49339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8"/>
          <p:cNvSpPr>
            <a:spLocks noGrp="1" noChangeArrowheads="1"/>
          </p:cNvSpPr>
          <p:nvPr>
            <p:ph type="sldNum" sz="quarter" idx="10"/>
          </p:nvPr>
        </p:nvSpPr>
        <p:spPr>
          <a:ln/>
        </p:spPr>
        <p:txBody>
          <a:bodyPr/>
          <a:lstStyle>
            <a:lvl1pPr>
              <a:defRPr/>
            </a:lvl1pPr>
          </a:lstStyle>
          <a:p>
            <a:pPr>
              <a:defRPr/>
            </a:pPr>
            <a:fld id="{3254088D-9DCC-46F7-B35F-00D5B4D62905}"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3033599808"/>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US" dirty="0"/>
          </a:p>
        </p:txBody>
      </p:sp>
      <p:sp>
        <p:nvSpPr>
          <p:cNvPr id="3" name="ClipArt Placeholder 2"/>
          <p:cNvSpPr>
            <a:spLocks noGrp="1"/>
          </p:cNvSpPr>
          <p:nvPr>
            <p:ph type="clipArt" sz="half" idx="1"/>
          </p:nvPr>
        </p:nvSpPr>
        <p:spPr>
          <a:xfrm>
            <a:off x="1835696" y="1700808"/>
            <a:ext cx="3240360" cy="4425355"/>
          </a:xfrm>
        </p:spPr>
        <p:txBody>
          <a:bodyPr rtlCol="0">
            <a:normAutofit/>
          </a:bodyPr>
          <a:lstStyle/>
          <a:p>
            <a:pPr lvl="0"/>
            <a:r>
              <a:rPr lang="en-US" noProof="0" dirty="0" smtClean="0"/>
              <a:t>Click icon to add clip art</a:t>
            </a:r>
            <a:endParaRPr lang="en-US" noProof="0" dirty="0"/>
          </a:p>
        </p:txBody>
      </p:sp>
      <p:sp>
        <p:nvSpPr>
          <p:cNvPr id="4" name="Text Placeholder 3"/>
          <p:cNvSpPr>
            <a:spLocks noGrp="1"/>
          </p:cNvSpPr>
          <p:nvPr>
            <p:ph type="body" sz="half" idx="2"/>
          </p:nvPr>
        </p:nvSpPr>
        <p:spPr>
          <a:xfrm>
            <a:off x="5292080" y="1700808"/>
            <a:ext cx="3394720" cy="44253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8"/>
          <p:cNvSpPr>
            <a:spLocks noGrp="1" noChangeArrowheads="1"/>
          </p:cNvSpPr>
          <p:nvPr>
            <p:ph type="sldNum" sz="quarter" idx="10"/>
          </p:nvPr>
        </p:nvSpPr>
        <p:spPr>
          <a:xfrm>
            <a:off x="0" y="6477000"/>
            <a:ext cx="1320800" cy="304800"/>
          </a:xfrm>
          <a:ln/>
        </p:spPr>
        <p:txBody>
          <a:bodyPr/>
          <a:lstStyle>
            <a:lvl1pPr>
              <a:defRPr/>
            </a:lvl1pPr>
          </a:lstStyle>
          <a:p>
            <a:pPr>
              <a:defRPr/>
            </a:pPr>
            <a:fld id="{A1E9424F-D0E3-4E35-8094-7FC10FD259D7}"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4072747672"/>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835696" y="1700808"/>
            <a:ext cx="3312368" cy="44253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lipArt Placeholder 3"/>
          <p:cNvSpPr>
            <a:spLocks noGrp="1"/>
          </p:cNvSpPr>
          <p:nvPr>
            <p:ph type="clipArt" sz="half" idx="2"/>
          </p:nvPr>
        </p:nvSpPr>
        <p:spPr>
          <a:xfrm>
            <a:off x="5364088" y="1700808"/>
            <a:ext cx="3322712" cy="4425355"/>
          </a:xfrm>
        </p:spPr>
        <p:txBody>
          <a:bodyPr rtlCol="0">
            <a:normAutofit/>
          </a:bodyPr>
          <a:lstStyle/>
          <a:p>
            <a:pPr lvl="0"/>
            <a:r>
              <a:rPr lang="en-US" noProof="0" dirty="0" smtClean="0"/>
              <a:t>Click icon to add clip art</a:t>
            </a:r>
            <a:endParaRPr lang="en-US" noProof="0" dirty="0"/>
          </a:p>
        </p:txBody>
      </p:sp>
    </p:spTree>
    <p:extLst>
      <p:ext uri="{BB962C8B-B14F-4D97-AF65-F5344CB8AC3E}">
        <p14:creationId xmlns:p14="http://schemas.microsoft.com/office/powerpoint/2010/main" val="110302537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AU" dirty="0"/>
          </a:p>
        </p:txBody>
      </p:sp>
      <p:sp>
        <p:nvSpPr>
          <p:cNvPr id="3" name="Content Placeholder 2"/>
          <p:cNvSpPr>
            <a:spLocks noGrp="1"/>
          </p:cNvSpPr>
          <p:nvPr>
            <p:ph sz="half" idx="1"/>
          </p:nvPr>
        </p:nvSpPr>
        <p:spPr>
          <a:xfrm>
            <a:off x="1835696" y="1700808"/>
            <a:ext cx="3384004" cy="4776192"/>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5372100" y="1700808"/>
            <a:ext cx="3314700" cy="4776192"/>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Rectangle 8"/>
          <p:cNvSpPr>
            <a:spLocks noGrp="1" noChangeArrowheads="1"/>
          </p:cNvSpPr>
          <p:nvPr>
            <p:ph type="sldNum" sz="quarter" idx="10"/>
          </p:nvPr>
        </p:nvSpPr>
        <p:spPr>
          <a:ln/>
        </p:spPr>
        <p:txBody>
          <a:bodyPr/>
          <a:lstStyle>
            <a:lvl1pPr>
              <a:defRPr/>
            </a:lvl1pPr>
          </a:lstStyle>
          <a:p>
            <a:pPr>
              <a:defRPr/>
            </a:pPr>
            <a:fld id="{BAA4577D-3242-4EC4-B4C6-DFE30FBA93E1}" type="slidenum">
              <a:rPr lang="en-AU"/>
              <a:pPr>
                <a:defRPr/>
              </a:pPr>
              <a:t>‹#›</a:t>
            </a:fld>
            <a:endParaRPr lang="en-AU" sz="1400" dirty="0">
              <a:solidFill>
                <a:srgbClr val="1D1D60"/>
              </a:solidFill>
            </a:endParaRPr>
          </a:p>
        </p:txBody>
      </p:sp>
    </p:spTree>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539552" y="3963144"/>
            <a:ext cx="8136904" cy="834008"/>
          </a:xfrm>
        </p:spPr>
        <p:txBody>
          <a:bodyPr/>
          <a:lstStyle>
            <a:lvl1pPr algn="ctr">
              <a:defRPr>
                <a:solidFill>
                  <a:schemeClr val="bg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1371600" y="4797152"/>
            <a:ext cx="6400800" cy="936104"/>
          </a:xfrm>
        </p:spPr>
        <p:txBody>
          <a:bodyPr/>
          <a:lstStyle>
            <a:lvl1pPr marL="0" indent="0" algn="ctr">
              <a:buNone/>
              <a:defRPr sz="180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dirty="0"/>
          </a:p>
        </p:txBody>
      </p:sp>
    </p:spTree>
    <p:extLst>
      <p:ext uri="{BB962C8B-B14F-4D97-AF65-F5344CB8AC3E}">
        <p14:creationId xmlns:p14="http://schemas.microsoft.com/office/powerpoint/2010/main" val="279128325"/>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AU" dirty="0"/>
          </a:p>
        </p:txBody>
      </p:sp>
      <p:sp>
        <p:nvSpPr>
          <p:cNvPr id="3" name="Content Placeholder 2"/>
          <p:cNvSpPr>
            <a:spLocks noGrp="1"/>
          </p:cNvSpPr>
          <p:nvPr>
            <p:ph idx="1"/>
          </p:nvPr>
        </p:nvSpPr>
        <p:spPr>
          <a:xfrm>
            <a:off x="1835696" y="1700808"/>
            <a:ext cx="6851104" cy="4776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Rectangle 8"/>
          <p:cNvSpPr>
            <a:spLocks noGrp="1" noChangeArrowheads="1"/>
          </p:cNvSpPr>
          <p:nvPr>
            <p:ph type="sldNum" sz="quarter" idx="10"/>
          </p:nvPr>
        </p:nvSpPr>
        <p:spPr>
          <a:ln/>
        </p:spPr>
        <p:txBody>
          <a:bodyPr/>
          <a:lstStyle>
            <a:lvl1pPr>
              <a:defRPr/>
            </a:lvl1pPr>
          </a:lstStyle>
          <a:p>
            <a:pPr>
              <a:defRPr/>
            </a:pPr>
            <a:fld id="{65DB8DF4-6AFD-4037-92D2-C390D3177DD7}"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909806797"/>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722313" y="3429000"/>
            <a:ext cx="7772400" cy="1224136"/>
          </a:xfrm>
        </p:spPr>
        <p:txBody>
          <a:bodyPr anchor="t"/>
          <a:lstStyle>
            <a:lvl1pPr algn="ctr">
              <a:defRPr sz="2800" b="1" cap="all">
                <a:solidFill>
                  <a:schemeClr val="bg1"/>
                </a:solidFill>
              </a:defRPr>
            </a:lvl1pPr>
          </a:lstStyle>
          <a:p>
            <a:r>
              <a:rPr lang="en-US" smtClean="0"/>
              <a:t>Click to edit Master title style</a:t>
            </a:r>
            <a:endParaRPr lang="en-AU" dirty="0"/>
          </a:p>
        </p:txBody>
      </p:sp>
      <p:sp>
        <p:nvSpPr>
          <p:cNvPr id="3" name="Text Placeholder 2"/>
          <p:cNvSpPr>
            <a:spLocks noGrp="1"/>
          </p:cNvSpPr>
          <p:nvPr>
            <p:ph type="body" idx="1"/>
          </p:nvPr>
        </p:nvSpPr>
        <p:spPr>
          <a:xfrm>
            <a:off x="722313" y="2708920"/>
            <a:ext cx="7772400" cy="720080"/>
          </a:xfrm>
        </p:spPr>
        <p:txBody>
          <a:bodyPr anchor="b"/>
          <a:lstStyle>
            <a:lvl1pPr marL="0" indent="0" algn="ctr">
              <a:buNone/>
              <a:defRPr sz="2000">
                <a:solidFill>
                  <a:schemeClr val="bg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D77E7946-FE86-4AB1-8AD9-406CFF652FB3}"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2454862004"/>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AU" dirty="0"/>
          </a:p>
        </p:txBody>
      </p:sp>
      <p:sp>
        <p:nvSpPr>
          <p:cNvPr id="3" name="Content Placeholder 2"/>
          <p:cNvSpPr>
            <a:spLocks noGrp="1"/>
          </p:cNvSpPr>
          <p:nvPr>
            <p:ph sz="half" idx="1"/>
          </p:nvPr>
        </p:nvSpPr>
        <p:spPr>
          <a:xfrm>
            <a:off x="1835696" y="1700808"/>
            <a:ext cx="3384004" cy="4776192"/>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5372100" y="1700808"/>
            <a:ext cx="3314700" cy="4776192"/>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Rectangle 8"/>
          <p:cNvSpPr>
            <a:spLocks noGrp="1" noChangeArrowheads="1"/>
          </p:cNvSpPr>
          <p:nvPr>
            <p:ph type="sldNum" sz="quarter" idx="10"/>
          </p:nvPr>
        </p:nvSpPr>
        <p:spPr>
          <a:ln/>
        </p:spPr>
        <p:txBody>
          <a:bodyPr/>
          <a:lstStyle>
            <a:lvl1pPr>
              <a:defRPr/>
            </a:lvl1pPr>
          </a:lstStyle>
          <a:p>
            <a:pPr>
              <a:defRPr/>
            </a:pPr>
            <a:fld id="{BAA4577D-3242-4EC4-B4C6-DFE30FBA93E1}"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4104647851"/>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lvl1pPr>
              <a:defRPr>
                <a:solidFill>
                  <a:schemeClr val="tx1"/>
                </a:solidFill>
              </a:defRPr>
            </a:lvl1pPr>
          </a:lstStyle>
          <a:p>
            <a:r>
              <a:rPr lang="en-US" smtClean="0"/>
              <a:t>Click to edit Master title style</a:t>
            </a:r>
            <a:endParaRPr lang="en-AU" dirty="0"/>
          </a:p>
        </p:txBody>
      </p:sp>
      <p:sp>
        <p:nvSpPr>
          <p:cNvPr id="3" name="Text Placeholder 2"/>
          <p:cNvSpPr>
            <a:spLocks noGrp="1"/>
          </p:cNvSpPr>
          <p:nvPr>
            <p:ph type="body" idx="1"/>
          </p:nvPr>
        </p:nvSpPr>
        <p:spPr>
          <a:xfrm>
            <a:off x="1835696" y="1700808"/>
            <a:ext cx="331236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835696" y="2556594"/>
            <a:ext cx="3312368" cy="3735264"/>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Text Placeholder 4"/>
          <p:cNvSpPr>
            <a:spLocks noGrp="1"/>
          </p:cNvSpPr>
          <p:nvPr>
            <p:ph type="body" sz="quarter" idx="3"/>
          </p:nvPr>
        </p:nvSpPr>
        <p:spPr>
          <a:xfrm>
            <a:off x="5364088" y="1700808"/>
            <a:ext cx="3322712"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64088" y="2556594"/>
            <a:ext cx="3322712" cy="3735264"/>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7" name="Rectangle 8"/>
          <p:cNvSpPr>
            <a:spLocks noGrp="1" noChangeArrowheads="1"/>
          </p:cNvSpPr>
          <p:nvPr>
            <p:ph type="sldNum" sz="quarter" idx="10"/>
          </p:nvPr>
        </p:nvSpPr>
        <p:spPr>
          <a:ln/>
        </p:spPr>
        <p:txBody>
          <a:bodyPr/>
          <a:lstStyle>
            <a:lvl1pPr>
              <a:defRPr/>
            </a:lvl1pPr>
          </a:lstStyle>
          <a:p>
            <a:pPr>
              <a:defRPr/>
            </a:pPr>
            <a:fld id="{383F5EA9-F44E-4104-8C57-61F267EE05DB}"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1819687726"/>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8"/>
          <p:cNvSpPr>
            <a:spLocks noGrp="1" noChangeArrowheads="1"/>
          </p:cNvSpPr>
          <p:nvPr>
            <p:ph type="sldNum" sz="quarter" idx="10"/>
          </p:nvPr>
        </p:nvSpPr>
        <p:spPr>
          <a:ln/>
        </p:spPr>
        <p:txBody>
          <a:bodyPr/>
          <a:lstStyle>
            <a:lvl1pPr>
              <a:defRPr/>
            </a:lvl1pPr>
          </a:lstStyle>
          <a:p>
            <a:pPr>
              <a:defRPr/>
            </a:pPr>
            <a:fld id="{F06A876F-B01B-435F-A47A-3E238DBF96F8}"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3751397586"/>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EC00D0-6F41-44B5-8B62-8F611A6ED83C}"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881586528"/>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51719" y="273050"/>
            <a:ext cx="3008313" cy="1162050"/>
          </a:xfrm>
        </p:spPr>
        <p:txBody>
          <a:bodyPr/>
          <a:lstStyle>
            <a:lvl1pPr algn="l">
              <a:defRPr sz="2000" b="1"/>
            </a:lvl1pPr>
          </a:lstStyle>
          <a:p>
            <a:r>
              <a:rPr lang="en-US" smtClean="0"/>
              <a:t>Click to edit Master title style</a:t>
            </a:r>
            <a:endParaRPr lang="en-AU" dirty="0"/>
          </a:p>
        </p:txBody>
      </p:sp>
      <p:sp>
        <p:nvSpPr>
          <p:cNvPr id="3" name="Content Placeholder 2"/>
          <p:cNvSpPr>
            <a:spLocks noGrp="1"/>
          </p:cNvSpPr>
          <p:nvPr>
            <p:ph idx="1"/>
          </p:nvPr>
        </p:nvSpPr>
        <p:spPr>
          <a:xfrm>
            <a:off x="5076056" y="273050"/>
            <a:ext cx="3610744" cy="6203950"/>
          </a:xfrm>
        </p:spPr>
        <p:txBody>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Text Placeholder 3"/>
          <p:cNvSpPr>
            <a:spLocks noGrp="1"/>
          </p:cNvSpPr>
          <p:nvPr>
            <p:ph type="body" sz="half" idx="2"/>
          </p:nvPr>
        </p:nvSpPr>
        <p:spPr>
          <a:xfrm>
            <a:off x="1851719" y="1628800"/>
            <a:ext cx="3008313" cy="48482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962FFCF4-2D0A-4C6C-A721-F5C2AE4D6F15}"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2778361878"/>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35696" y="4800600"/>
            <a:ext cx="6768752" cy="566738"/>
          </a:xfrm>
        </p:spPr>
        <p:txBody>
          <a:bodyPr/>
          <a:lstStyle>
            <a:lvl1pPr algn="l">
              <a:defRPr sz="2000" b="1"/>
            </a:lvl1pPr>
          </a:lstStyle>
          <a:p>
            <a:r>
              <a:rPr lang="en-US" smtClean="0"/>
              <a:t>Click to edit Master title style</a:t>
            </a:r>
            <a:endParaRPr lang="en-AU" dirty="0"/>
          </a:p>
        </p:txBody>
      </p:sp>
      <p:sp>
        <p:nvSpPr>
          <p:cNvPr id="3" name="Picture Placeholder 2"/>
          <p:cNvSpPr>
            <a:spLocks noGrp="1"/>
          </p:cNvSpPr>
          <p:nvPr>
            <p:ph type="pic" idx="1"/>
          </p:nvPr>
        </p:nvSpPr>
        <p:spPr>
          <a:xfrm>
            <a:off x="1835696" y="612775"/>
            <a:ext cx="6768752"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AU" noProof="0" dirty="0" smtClean="0"/>
          </a:p>
        </p:txBody>
      </p:sp>
      <p:sp>
        <p:nvSpPr>
          <p:cNvPr id="4" name="Text Placeholder 3"/>
          <p:cNvSpPr>
            <a:spLocks noGrp="1"/>
          </p:cNvSpPr>
          <p:nvPr>
            <p:ph type="body" sz="half" idx="2"/>
          </p:nvPr>
        </p:nvSpPr>
        <p:spPr>
          <a:xfrm>
            <a:off x="1835696" y="5367338"/>
            <a:ext cx="6768752" cy="1109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DB50DB9B-C7B9-4727-ADD3-97ABDC9709E5}"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3436039322"/>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8"/>
          <p:cNvSpPr>
            <a:spLocks noGrp="1" noChangeArrowheads="1"/>
          </p:cNvSpPr>
          <p:nvPr>
            <p:ph type="sldNum" sz="quarter" idx="10"/>
          </p:nvPr>
        </p:nvSpPr>
        <p:spPr>
          <a:ln/>
        </p:spPr>
        <p:txBody>
          <a:bodyPr/>
          <a:lstStyle>
            <a:lvl1pPr>
              <a:defRPr/>
            </a:lvl1pPr>
          </a:lstStyle>
          <a:p>
            <a:pPr>
              <a:defRPr/>
            </a:pPr>
            <a:fld id="{A1E9424F-D0E3-4E35-8094-7FC10FD259D7}"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9542264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lvl1pPr>
              <a:defRPr>
                <a:solidFill>
                  <a:schemeClr val="tx1"/>
                </a:solidFill>
              </a:defRPr>
            </a:lvl1pPr>
          </a:lstStyle>
          <a:p>
            <a:r>
              <a:rPr lang="en-US" smtClean="0"/>
              <a:t>Click to edit Master title style</a:t>
            </a:r>
            <a:endParaRPr lang="en-AU" dirty="0"/>
          </a:p>
        </p:txBody>
      </p:sp>
      <p:sp>
        <p:nvSpPr>
          <p:cNvPr id="3" name="Text Placeholder 2"/>
          <p:cNvSpPr>
            <a:spLocks noGrp="1"/>
          </p:cNvSpPr>
          <p:nvPr>
            <p:ph type="body" idx="1"/>
          </p:nvPr>
        </p:nvSpPr>
        <p:spPr>
          <a:xfrm>
            <a:off x="1835696" y="1700808"/>
            <a:ext cx="331236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835696" y="2556594"/>
            <a:ext cx="3312368" cy="3735264"/>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Text Placeholder 4"/>
          <p:cNvSpPr>
            <a:spLocks noGrp="1"/>
          </p:cNvSpPr>
          <p:nvPr>
            <p:ph type="body" sz="quarter" idx="3"/>
          </p:nvPr>
        </p:nvSpPr>
        <p:spPr>
          <a:xfrm>
            <a:off x="5364088" y="1700808"/>
            <a:ext cx="3322712"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64088" y="2556594"/>
            <a:ext cx="3322712" cy="3735264"/>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7" name="Rectangle 8"/>
          <p:cNvSpPr>
            <a:spLocks noGrp="1" noChangeArrowheads="1"/>
          </p:cNvSpPr>
          <p:nvPr>
            <p:ph type="sldNum" sz="quarter" idx="10"/>
          </p:nvPr>
        </p:nvSpPr>
        <p:spPr>
          <a:ln/>
        </p:spPr>
        <p:txBody>
          <a:bodyPr/>
          <a:lstStyle>
            <a:lvl1pPr>
              <a:defRPr/>
            </a:lvl1pPr>
          </a:lstStyle>
          <a:p>
            <a:pPr>
              <a:defRPr/>
            </a:pPr>
            <a:fld id="{383F5EA9-F44E-4104-8C57-61F267EE05DB}" type="slidenum">
              <a:rPr lang="en-AU"/>
              <a:pPr>
                <a:defRPr/>
              </a:pPr>
              <a:t>‹#›</a:t>
            </a:fld>
            <a:endParaRPr lang="en-AU" sz="1400" dirty="0">
              <a:solidFill>
                <a:srgbClr val="1D1D60"/>
              </a:solidFill>
            </a:endParaRPr>
          </a:p>
        </p:txBody>
      </p:sp>
    </p:spTree>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1350" y="533400"/>
            <a:ext cx="1695450" cy="59436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1905000" y="533400"/>
            <a:ext cx="49339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8"/>
          <p:cNvSpPr>
            <a:spLocks noGrp="1" noChangeArrowheads="1"/>
          </p:cNvSpPr>
          <p:nvPr>
            <p:ph type="sldNum" sz="quarter" idx="10"/>
          </p:nvPr>
        </p:nvSpPr>
        <p:spPr>
          <a:ln/>
        </p:spPr>
        <p:txBody>
          <a:bodyPr/>
          <a:lstStyle>
            <a:lvl1pPr>
              <a:defRPr/>
            </a:lvl1pPr>
          </a:lstStyle>
          <a:p>
            <a:pPr>
              <a:defRPr/>
            </a:pPr>
            <a:fld id="{3254088D-9DCC-46F7-B35F-00D5B4D62905}"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3278094758"/>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US" dirty="0"/>
          </a:p>
        </p:txBody>
      </p:sp>
      <p:sp>
        <p:nvSpPr>
          <p:cNvPr id="3" name="ClipArt Placeholder 2"/>
          <p:cNvSpPr>
            <a:spLocks noGrp="1"/>
          </p:cNvSpPr>
          <p:nvPr>
            <p:ph type="clipArt" sz="half" idx="1"/>
          </p:nvPr>
        </p:nvSpPr>
        <p:spPr>
          <a:xfrm>
            <a:off x="1835696" y="1700808"/>
            <a:ext cx="3240360" cy="4425355"/>
          </a:xfrm>
        </p:spPr>
        <p:txBody>
          <a:bodyPr rtlCol="0">
            <a:normAutofit/>
          </a:bodyPr>
          <a:lstStyle/>
          <a:p>
            <a:pPr lvl="0"/>
            <a:r>
              <a:rPr lang="en-US" noProof="0" dirty="0" smtClean="0"/>
              <a:t>Click icon to add clip art</a:t>
            </a:r>
            <a:endParaRPr lang="en-US" noProof="0" dirty="0"/>
          </a:p>
        </p:txBody>
      </p:sp>
      <p:sp>
        <p:nvSpPr>
          <p:cNvPr id="4" name="Text Placeholder 3"/>
          <p:cNvSpPr>
            <a:spLocks noGrp="1"/>
          </p:cNvSpPr>
          <p:nvPr>
            <p:ph type="body" sz="half" idx="2"/>
          </p:nvPr>
        </p:nvSpPr>
        <p:spPr>
          <a:xfrm>
            <a:off x="5292080" y="1700808"/>
            <a:ext cx="3394720" cy="44253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8"/>
          <p:cNvSpPr>
            <a:spLocks noGrp="1" noChangeArrowheads="1"/>
          </p:cNvSpPr>
          <p:nvPr>
            <p:ph type="sldNum" sz="quarter" idx="10"/>
          </p:nvPr>
        </p:nvSpPr>
        <p:spPr>
          <a:xfrm>
            <a:off x="0" y="6477000"/>
            <a:ext cx="1320800" cy="304800"/>
          </a:xfrm>
          <a:ln/>
        </p:spPr>
        <p:txBody>
          <a:bodyPr/>
          <a:lstStyle>
            <a:lvl1pPr>
              <a:defRPr/>
            </a:lvl1pPr>
          </a:lstStyle>
          <a:p>
            <a:pPr>
              <a:defRPr/>
            </a:pPr>
            <a:fld id="{A1E9424F-D0E3-4E35-8094-7FC10FD259D7}"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1116312364"/>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835696" y="1700808"/>
            <a:ext cx="3312368" cy="44253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lipArt Placeholder 3"/>
          <p:cNvSpPr>
            <a:spLocks noGrp="1"/>
          </p:cNvSpPr>
          <p:nvPr>
            <p:ph type="clipArt" sz="half" idx="2"/>
          </p:nvPr>
        </p:nvSpPr>
        <p:spPr>
          <a:xfrm>
            <a:off x="5364088" y="1700808"/>
            <a:ext cx="3322712" cy="4425355"/>
          </a:xfrm>
        </p:spPr>
        <p:txBody>
          <a:bodyPr rtlCol="0">
            <a:normAutofit/>
          </a:bodyPr>
          <a:lstStyle/>
          <a:p>
            <a:pPr lvl="0"/>
            <a:r>
              <a:rPr lang="en-US" noProof="0" dirty="0" smtClean="0"/>
              <a:t>Click icon to add clip art</a:t>
            </a:r>
            <a:endParaRPr lang="en-US" noProof="0" dirty="0"/>
          </a:p>
        </p:txBody>
      </p:sp>
    </p:spTree>
    <p:extLst>
      <p:ext uri="{BB962C8B-B14F-4D97-AF65-F5344CB8AC3E}">
        <p14:creationId xmlns:p14="http://schemas.microsoft.com/office/powerpoint/2010/main" val="4017613554"/>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539552" y="3963144"/>
            <a:ext cx="8136904" cy="834008"/>
          </a:xfrm>
        </p:spPr>
        <p:txBody>
          <a:bodyPr/>
          <a:lstStyle>
            <a:lvl1pPr algn="ctr">
              <a:defRPr>
                <a:solidFill>
                  <a:schemeClr val="bg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1371600" y="4797152"/>
            <a:ext cx="6400800" cy="936104"/>
          </a:xfrm>
        </p:spPr>
        <p:txBody>
          <a:bodyPr/>
          <a:lstStyle>
            <a:lvl1pPr marL="0" indent="0" algn="ctr">
              <a:buNone/>
              <a:defRPr sz="180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dirty="0"/>
          </a:p>
        </p:txBody>
      </p:sp>
    </p:spTree>
    <p:extLst>
      <p:ext uri="{BB962C8B-B14F-4D97-AF65-F5344CB8AC3E}">
        <p14:creationId xmlns:p14="http://schemas.microsoft.com/office/powerpoint/2010/main" val="328276131"/>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AU" dirty="0"/>
          </a:p>
        </p:txBody>
      </p:sp>
      <p:sp>
        <p:nvSpPr>
          <p:cNvPr id="3" name="Content Placeholder 2"/>
          <p:cNvSpPr>
            <a:spLocks noGrp="1"/>
          </p:cNvSpPr>
          <p:nvPr>
            <p:ph idx="1"/>
          </p:nvPr>
        </p:nvSpPr>
        <p:spPr>
          <a:xfrm>
            <a:off x="1835696" y="1700808"/>
            <a:ext cx="6851104" cy="4776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Rectangle 8"/>
          <p:cNvSpPr>
            <a:spLocks noGrp="1" noChangeArrowheads="1"/>
          </p:cNvSpPr>
          <p:nvPr>
            <p:ph type="sldNum" sz="quarter" idx="10"/>
          </p:nvPr>
        </p:nvSpPr>
        <p:spPr>
          <a:ln/>
        </p:spPr>
        <p:txBody>
          <a:bodyPr/>
          <a:lstStyle>
            <a:lvl1pPr>
              <a:defRPr/>
            </a:lvl1pPr>
          </a:lstStyle>
          <a:p>
            <a:pPr>
              <a:defRPr/>
            </a:pPr>
            <a:fld id="{65DB8DF4-6AFD-4037-92D2-C390D3177DD7}"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2949749507"/>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722313" y="3429000"/>
            <a:ext cx="7772400" cy="1224136"/>
          </a:xfrm>
        </p:spPr>
        <p:txBody>
          <a:bodyPr anchor="t"/>
          <a:lstStyle>
            <a:lvl1pPr algn="ctr">
              <a:defRPr sz="2800" b="1" cap="all">
                <a:solidFill>
                  <a:schemeClr val="bg1"/>
                </a:solidFill>
              </a:defRPr>
            </a:lvl1pPr>
          </a:lstStyle>
          <a:p>
            <a:r>
              <a:rPr lang="en-US" smtClean="0"/>
              <a:t>Click to edit Master title style</a:t>
            </a:r>
            <a:endParaRPr lang="en-AU" dirty="0"/>
          </a:p>
        </p:txBody>
      </p:sp>
      <p:sp>
        <p:nvSpPr>
          <p:cNvPr id="3" name="Text Placeholder 2"/>
          <p:cNvSpPr>
            <a:spLocks noGrp="1"/>
          </p:cNvSpPr>
          <p:nvPr>
            <p:ph type="body" idx="1"/>
          </p:nvPr>
        </p:nvSpPr>
        <p:spPr>
          <a:xfrm>
            <a:off x="722313" y="2708920"/>
            <a:ext cx="7772400" cy="720080"/>
          </a:xfrm>
        </p:spPr>
        <p:txBody>
          <a:bodyPr anchor="b"/>
          <a:lstStyle>
            <a:lvl1pPr marL="0" indent="0" algn="ctr">
              <a:buNone/>
              <a:defRPr sz="2000">
                <a:solidFill>
                  <a:schemeClr val="bg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D77E7946-FE86-4AB1-8AD9-406CFF652FB3}"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131438174"/>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AU" dirty="0"/>
          </a:p>
        </p:txBody>
      </p:sp>
      <p:sp>
        <p:nvSpPr>
          <p:cNvPr id="3" name="Content Placeholder 2"/>
          <p:cNvSpPr>
            <a:spLocks noGrp="1"/>
          </p:cNvSpPr>
          <p:nvPr>
            <p:ph sz="half" idx="1"/>
          </p:nvPr>
        </p:nvSpPr>
        <p:spPr>
          <a:xfrm>
            <a:off x="1835696" y="1700808"/>
            <a:ext cx="3384004" cy="4776192"/>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5372100" y="1700808"/>
            <a:ext cx="3314700" cy="4776192"/>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Rectangle 8"/>
          <p:cNvSpPr>
            <a:spLocks noGrp="1" noChangeArrowheads="1"/>
          </p:cNvSpPr>
          <p:nvPr>
            <p:ph type="sldNum" sz="quarter" idx="10"/>
          </p:nvPr>
        </p:nvSpPr>
        <p:spPr>
          <a:ln/>
        </p:spPr>
        <p:txBody>
          <a:bodyPr/>
          <a:lstStyle>
            <a:lvl1pPr>
              <a:defRPr/>
            </a:lvl1pPr>
          </a:lstStyle>
          <a:p>
            <a:pPr>
              <a:defRPr/>
            </a:pPr>
            <a:fld id="{BAA4577D-3242-4EC4-B4C6-DFE30FBA93E1}"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2453835135"/>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lvl1pPr>
              <a:defRPr>
                <a:solidFill>
                  <a:schemeClr val="tx1"/>
                </a:solidFill>
              </a:defRPr>
            </a:lvl1pPr>
          </a:lstStyle>
          <a:p>
            <a:r>
              <a:rPr lang="en-US" smtClean="0"/>
              <a:t>Click to edit Master title style</a:t>
            </a:r>
            <a:endParaRPr lang="en-AU" dirty="0"/>
          </a:p>
        </p:txBody>
      </p:sp>
      <p:sp>
        <p:nvSpPr>
          <p:cNvPr id="3" name="Text Placeholder 2"/>
          <p:cNvSpPr>
            <a:spLocks noGrp="1"/>
          </p:cNvSpPr>
          <p:nvPr>
            <p:ph type="body" idx="1"/>
          </p:nvPr>
        </p:nvSpPr>
        <p:spPr>
          <a:xfrm>
            <a:off x="1835696" y="1700808"/>
            <a:ext cx="331236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835696" y="2556594"/>
            <a:ext cx="3312368" cy="3735264"/>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Text Placeholder 4"/>
          <p:cNvSpPr>
            <a:spLocks noGrp="1"/>
          </p:cNvSpPr>
          <p:nvPr>
            <p:ph type="body" sz="quarter" idx="3"/>
          </p:nvPr>
        </p:nvSpPr>
        <p:spPr>
          <a:xfrm>
            <a:off x="5364088" y="1700808"/>
            <a:ext cx="3322712"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64088" y="2556594"/>
            <a:ext cx="3322712" cy="3735264"/>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7" name="Rectangle 8"/>
          <p:cNvSpPr>
            <a:spLocks noGrp="1" noChangeArrowheads="1"/>
          </p:cNvSpPr>
          <p:nvPr>
            <p:ph type="sldNum" sz="quarter" idx="10"/>
          </p:nvPr>
        </p:nvSpPr>
        <p:spPr>
          <a:ln/>
        </p:spPr>
        <p:txBody>
          <a:bodyPr/>
          <a:lstStyle>
            <a:lvl1pPr>
              <a:defRPr/>
            </a:lvl1pPr>
          </a:lstStyle>
          <a:p>
            <a:pPr>
              <a:defRPr/>
            </a:pPr>
            <a:fld id="{383F5EA9-F44E-4104-8C57-61F267EE05DB}"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3736563356"/>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8"/>
          <p:cNvSpPr>
            <a:spLocks noGrp="1" noChangeArrowheads="1"/>
          </p:cNvSpPr>
          <p:nvPr>
            <p:ph type="sldNum" sz="quarter" idx="10"/>
          </p:nvPr>
        </p:nvSpPr>
        <p:spPr>
          <a:ln/>
        </p:spPr>
        <p:txBody>
          <a:bodyPr/>
          <a:lstStyle>
            <a:lvl1pPr>
              <a:defRPr/>
            </a:lvl1pPr>
          </a:lstStyle>
          <a:p>
            <a:pPr>
              <a:defRPr/>
            </a:pPr>
            <a:fld id="{F06A876F-B01B-435F-A47A-3E238DBF96F8}"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1755282861"/>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EC00D0-6F41-44B5-8B62-8F611A6ED83C}"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420438907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8"/>
          <p:cNvSpPr>
            <a:spLocks noGrp="1" noChangeArrowheads="1"/>
          </p:cNvSpPr>
          <p:nvPr>
            <p:ph type="sldNum" sz="quarter" idx="10"/>
          </p:nvPr>
        </p:nvSpPr>
        <p:spPr>
          <a:ln/>
        </p:spPr>
        <p:txBody>
          <a:bodyPr/>
          <a:lstStyle>
            <a:lvl1pPr>
              <a:defRPr/>
            </a:lvl1pPr>
          </a:lstStyle>
          <a:p>
            <a:pPr>
              <a:defRPr/>
            </a:pPr>
            <a:fld id="{F06A876F-B01B-435F-A47A-3E238DBF96F8}" type="slidenum">
              <a:rPr lang="en-AU"/>
              <a:pPr>
                <a:defRPr/>
              </a:pPr>
              <a:t>‹#›</a:t>
            </a:fld>
            <a:endParaRPr lang="en-AU" sz="1400" dirty="0">
              <a:solidFill>
                <a:srgbClr val="1D1D60"/>
              </a:solidFill>
            </a:endParaRPr>
          </a:p>
        </p:txBody>
      </p:sp>
    </p:spTree>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51719" y="273050"/>
            <a:ext cx="3008313" cy="1162050"/>
          </a:xfrm>
        </p:spPr>
        <p:txBody>
          <a:bodyPr/>
          <a:lstStyle>
            <a:lvl1pPr algn="l">
              <a:defRPr sz="2000" b="1"/>
            </a:lvl1pPr>
          </a:lstStyle>
          <a:p>
            <a:r>
              <a:rPr lang="en-US" smtClean="0"/>
              <a:t>Click to edit Master title style</a:t>
            </a:r>
            <a:endParaRPr lang="en-AU" dirty="0"/>
          </a:p>
        </p:txBody>
      </p:sp>
      <p:sp>
        <p:nvSpPr>
          <p:cNvPr id="3" name="Content Placeholder 2"/>
          <p:cNvSpPr>
            <a:spLocks noGrp="1"/>
          </p:cNvSpPr>
          <p:nvPr>
            <p:ph idx="1"/>
          </p:nvPr>
        </p:nvSpPr>
        <p:spPr>
          <a:xfrm>
            <a:off x="5076056" y="273050"/>
            <a:ext cx="3610744" cy="6203950"/>
          </a:xfrm>
        </p:spPr>
        <p:txBody>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Text Placeholder 3"/>
          <p:cNvSpPr>
            <a:spLocks noGrp="1"/>
          </p:cNvSpPr>
          <p:nvPr>
            <p:ph type="body" sz="half" idx="2"/>
          </p:nvPr>
        </p:nvSpPr>
        <p:spPr>
          <a:xfrm>
            <a:off x="1851719" y="1628800"/>
            <a:ext cx="3008313" cy="48482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962FFCF4-2D0A-4C6C-A721-F5C2AE4D6F15}"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124142100"/>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35696" y="4800600"/>
            <a:ext cx="6768752" cy="566738"/>
          </a:xfrm>
        </p:spPr>
        <p:txBody>
          <a:bodyPr/>
          <a:lstStyle>
            <a:lvl1pPr algn="l">
              <a:defRPr sz="2000" b="1"/>
            </a:lvl1pPr>
          </a:lstStyle>
          <a:p>
            <a:r>
              <a:rPr lang="en-US" smtClean="0"/>
              <a:t>Click to edit Master title style</a:t>
            </a:r>
            <a:endParaRPr lang="en-AU" dirty="0"/>
          </a:p>
        </p:txBody>
      </p:sp>
      <p:sp>
        <p:nvSpPr>
          <p:cNvPr id="3" name="Picture Placeholder 2"/>
          <p:cNvSpPr>
            <a:spLocks noGrp="1"/>
          </p:cNvSpPr>
          <p:nvPr>
            <p:ph type="pic" idx="1"/>
          </p:nvPr>
        </p:nvSpPr>
        <p:spPr>
          <a:xfrm>
            <a:off x="1835696" y="612775"/>
            <a:ext cx="6768752"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AU" noProof="0" dirty="0" smtClean="0"/>
          </a:p>
        </p:txBody>
      </p:sp>
      <p:sp>
        <p:nvSpPr>
          <p:cNvPr id="4" name="Text Placeholder 3"/>
          <p:cNvSpPr>
            <a:spLocks noGrp="1"/>
          </p:cNvSpPr>
          <p:nvPr>
            <p:ph type="body" sz="half" idx="2"/>
          </p:nvPr>
        </p:nvSpPr>
        <p:spPr>
          <a:xfrm>
            <a:off x="1835696" y="5367338"/>
            <a:ext cx="6768752" cy="1109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DB50DB9B-C7B9-4727-ADD3-97ABDC9709E5}"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2459862292"/>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8"/>
          <p:cNvSpPr>
            <a:spLocks noGrp="1" noChangeArrowheads="1"/>
          </p:cNvSpPr>
          <p:nvPr>
            <p:ph type="sldNum" sz="quarter" idx="10"/>
          </p:nvPr>
        </p:nvSpPr>
        <p:spPr>
          <a:ln/>
        </p:spPr>
        <p:txBody>
          <a:bodyPr/>
          <a:lstStyle>
            <a:lvl1pPr>
              <a:defRPr/>
            </a:lvl1pPr>
          </a:lstStyle>
          <a:p>
            <a:pPr>
              <a:defRPr/>
            </a:pPr>
            <a:fld id="{A1E9424F-D0E3-4E35-8094-7FC10FD259D7}"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2799137858"/>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1350" y="533400"/>
            <a:ext cx="1695450" cy="59436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1905000" y="533400"/>
            <a:ext cx="49339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8"/>
          <p:cNvSpPr>
            <a:spLocks noGrp="1" noChangeArrowheads="1"/>
          </p:cNvSpPr>
          <p:nvPr>
            <p:ph type="sldNum" sz="quarter" idx="10"/>
          </p:nvPr>
        </p:nvSpPr>
        <p:spPr>
          <a:ln/>
        </p:spPr>
        <p:txBody>
          <a:bodyPr/>
          <a:lstStyle>
            <a:lvl1pPr>
              <a:defRPr/>
            </a:lvl1pPr>
          </a:lstStyle>
          <a:p>
            <a:pPr>
              <a:defRPr/>
            </a:pPr>
            <a:fld id="{3254088D-9DCC-46F7-B35F-00D5B4D62905}"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4183748331"/>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US" dirty="0"/>
          </a:p>
        </p:txBody>
      </p:sp>
      <p:sp>
        <p:nvSpPr>
          <p:cNvPr id="3" name="ClipArt Placeholder 2"/>
          <p:cNvSpPr>
            <a:spLocks noGrp="1"/>
          </p:cNvSpPr>
          <p:nvPr>
            <p:ph type="clipArt" sz="half" idx="1"/>
          </p:nvPr>
        </p:nvSpPr>
        <p:spPr>
          <a:xfrm>
            <a:off x="1835696" y="1700808"/>
            <a:ext cx="3240360" cy="4425355"/>
          </a:xfrm>
        </p:spPr>
        <p:txBody>
          <a:bodyPr rtlCol="0">
            <a:normAutofit/>
          </a:bodyPr>
          <a:lstStyle/>
          <a:p>
            <a:pPr lvl="0"/>
            <a:r>
              <a:rPr lang="en-US" noProof="0" dirty="0" smtClean="0"/>
              <a:t>Click icon to add clip art</a:t>
            </a:r>
            <a:endParaRPr lang="en-US" noProof="0" dirty="0"/>
          </a:p>
        </p:txBody>
      </p:sp>
      <p:sp>
        <p:nvSpPr>
          <p:cNvPr id="4" name="Text Placeholder 3"/>
          <p:cNvSpPr>
            <a:spLocks noGrp="1"/>
          </p:cNvSpPr>
          <p:nvPr>
            <p:ph type="body" sz="half" idx="2"/>
          </p:nvPr>
        </p:nvSpPr>
        <p:spPr>
          <a:xfrm>
            <a:off x="5292080" y="1700808"/>
            <a:ext cx="3394720" cy="44253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8"/>
          <p:cNvSpPr>
            <a:spLocks noGrp="1" noChangeArrowheads="1"/>
          </p:cNvSpPr>
          <p:nvPr>
            <p:ph type="sldNum" sz="quarter" idx="10"/>
          </p:nvPr>
        </p:nvSpPr>
        <p:spPr>
          <a:xfrm>
            <a:off x="0" y="6477000"/>
            <a:ext cx="1320800" cy="304800"/>
          </a:xfrm>
          <a:ln/>
        </p:spPr>
        <p:txBody>
          <a:bodyPr/>
          <a:lstStyle>
            <a:lvl1pPr>
              <a:defRPr/>
            </a:lvl1pPr>
          </a:lstStyle>
          <a:p>
            <a:pPr>
              <a:defRPr/>
            </a:pPr>
            <a:fld id="{A1E9424F-D0E3-4E35-8094-7FC10FD259D7}"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573605826"/>
      </p:ext>
    </p:extLst>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835696" y="1700808"/>
            <a:ext cx="3312368" cy="44253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lipArt Placeholder 3"/>
          <p:cNvSpPr>
            <a:spLocks noGrp="1"/>
          </p:cNvSpPr>
          <p:nvPr>
            <p:ph type="clipArt" sz="half" idx="2"/>
          </p:nvPr>
        </p:nvSpPr>
        <p:spPr>
          <a:xfrm>
            <a:off x="5364088" y="1700808"/>
            <a:ext cx="3322712" cy="4425355"/>
          </a:xfrm>
        </p:spPr>
        <p:txBody>
          <a:bodyPr rtlCol="0">
            <a:normAutofit/>
          </a:bodyPr>
          <a:lstStyle/>
          <a:p>
            <a:pPr lvl="0"/>
            <a:r>
              <a:rPr lang="en-US" noProof="0" dirty="0" smtClean="0"/>
              <a:t>Click icon to add clip art</a:t>
            </a:r>
            <a:endParaRPr lang="en-US" noProof="0" dirty="0"/>
          </a:p>
        </p:txBody>
      </p:sp>
    </p:spTree>
    <p:extLst>
      <p:ext uri="{BB962C8B-B14F-4D97-AF65-F5344CB8AC3E}">
        <p14:creationId xmlns:p14="http://schemas.microsoft.com/office/powerpoint/2010/main" val="163027513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EC00D0-6F41-44B5-8B62-8F611A6ED83C}" type="slidenum">
              <a:rPr lang="en-AU"/>
              <a:pPr>
                <a:defRPr/>
              </a:pPr>
              <a:t>‹#›</a:t>
            </a:fld>
            <a:endParaRPr lang="en-AU" sz="1400" dirty="0">
              <a:solidFill>
                <a:srgbClr val="1D1D60"/>
              </a:solidFill>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51719" y="273050"/>
            <a:ext cx="3008313" cy="1162050"/>
          </a:xfrm>
        </p:spPr>
        <p:txBody>
          <a:bodyPr/>
          <a:lstStyle>
            <a:lvl1pPr algn="l">
              <a:defRPr sz="2000" b="1"/>
            </a:lvl1pPr>
          </a:lstStyle>
          <a:p>
            <a:r>
              <a:rPr lang="en-US" smtClean="0"/>
              <a:t>Click to edit Master title style</a:t>
            </a:r>
            <a:endParaRPr lang="en-AU" dirty="0"/>
          </a:p>
        </p:txBody>
      </p:sp>
      <p:sp>
        <p:nvSpPr>
          <p:cNvPr id="3" name="Content Placeholder 2"/>
          <p:cNvSpPr>
            <a:spLocks noGrp="1"/>
          </p:cNvSpPr>
          <p:nvPr>
            <p:ph idx="1"/>
          </p:nvPr>
        </p:nvSpPr>
        <p:spPr>
          <a:xfrm>
            <a:off x="5076056" y="273050"/>
            <a:ext cx="3610744" cy="6203950"/>
          </a:xfrm>
        </p:spPr>
        <p:txBody>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Text Placeholder 3"/>
          <p:cNvSpPr>
            <a:spLocks noGrp="1"/>
          </p:cNvSpPr>
          <p:nvPr>
            <p:ph type="body" sz="half" idx="2"/>
          </p:nvPr>
        </p:nvSpPr>
        <p:spPr>
          <a:xfrm>
            <a:off x="1851719" y="1628800"/>
            <a:ext cx="3008313" cy="48482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962FFCF4-2D0A-4C6C-A721-F5C2AE4D6F15}" type="slidenum">
              <a:rPr lang="en-AU"/>
              <a:pPr>
                <a:defRPr/>
              </a:pPr>
              <a:t>‹#›</a:t>
            </a:fld>
            <a:endParaRPr lang="en-AU" sz="1400" dirty="0">
              <a:solidFill>
                <a:srgbClr val="1D1D60"/>
              </a:solidFill>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35696" y="4800600"/>
            <a:ext cx="6768752" cy="566738"/>
          </a:xfrm>
        </p:spPr>
        <p:txBody>
          <a:bodyPr/>
          <a:lstStyle>
            <a:lvl1pPr algn="l">
              <a:defRPr sz="2000" b="1"/>
            </a:lvl1pPr>
          </a:lstStyle>
          <a:p>
            <a:r>
              <a:rPr lang="en-US" smtClean="0"/>
              <a:t>Click to edit Master title style</a:t>
            </a:r>
            <a:endParaRPr lang="en-AU" dirty="0"/>
          </a:p>
        </p:txBody>
      </p:sp>
      <p:sp>
        <p:nvSpPr>
          <p:cNvPr id="3" name="Picture Placeholder 2"/>
          <p:cNvSpPr>
            <a:spLocks noGrp="1"/>
          </p:cNvSpPr>
          <p:nvPr>
            <p:ph type="pic" idx="1"/>
          </p:nvPr>
        </p:nvSpPr>
        <p:spPr>
          <a:xfrm>
            <a:off x="1835696" y="612775"/>
            <a:ext cx="6768752"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AU" noProof="0" dirty="0" smtClean="0"/>
          </a:p>
        </p:txBody>
      </p:sp>
      <p:sp>
        <p:nvSpPr>
          <p:cNvPr id="4" name="Text Placeholder 3"/>
          <p:cNvSpPr>
            <a:spLocks noGrp="1"/>
          </p:cNvSpPr>
          <p:nvPr>
            <p:ph type="body" sz="half" idx="2"/>
          </p:nvPr>
        </p:nvSpPr>
        <p:spPr>
          <a:xfrm>
            <a:off x="1835696" y="5367338"/>
            <a:ext cx="6768752" cy="1109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DB50DB9B-C7B9-4727-ADD3-97ABDC9709E5}" type="slidenum">
              <a:rPr lang="en-AU"/>
              <a:pPr>
                <a:defRPr/>
              </a:pPr>
              <a:t>‹#›</a:t>
            </a:fld>
            <a:endParaRPr lang="en-AU" sz="1400" dirty="0">
              <a:solidFill>
                <a:srgbClr val="1D1D60"/>
              </a:solidFill>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image" Target="../media/image1.png"/><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image" Target="../media/image1.png"/><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0.xml"/><Relationship Id="rId13" Type="http://schemas.openxmlformats.org/officeDocument/2006/relationships/slideLayout" Target="../slideLayouts/slideLayout65.xml"/><Relationship Id="rId3" Type="http://schemas.openxmlformats.org/officeDocument/2006/relationships/slideLayout" Target="../slideLayouts/slideLayout55.xml"/><Relationship Id="rId7" Type="http://schemas.openxmlformats.org/officeDocument/2006/relationships/slideLayout" Target="../slideLayouts/slideLayout59.xml"/><Relationship Id="rId12" Type="http://schemas.openxmlformats.org/officeDocument/2006/relationships/slideLayout" Target="../slideLayouts/slideLayout64.xml"/><Relationship Id="rId2" Type="http://schemas.openxmlformats.org/officeDocument/2006/relationships/slideLayout" Target="../slideLayouts/slideLayout54.xml"/><Relationship Id="rId1" Type="http://schemas.openxmlformats.org/officeDocument/2006/relationships/slideLayout" Target="../slideLayouts/slideLayout53.xml"/><Relationship Id="rId6" Type="http://schemas.openxmlformats.org/officeDocument/2006/relationships/slideLayout" Target="../slideLayouts/slideLayout58.xml"/><Relationship Id="rId11" Type="http://schemas.openxmlformats.org/officeDocument/2006/relationships/slideLayout" Target="../slideLayouts/slideLayout63.xml"/><Relationship Id="rId5" Type="http://schemas.openxmlformats.org/officeDocument/2006/relationships/slideLayout" Target="../slideLayouts/slideLayout57.xml"/><Relationship Id="rId15" Type="http://schemas.openxmlformats.org/officeDocument/2006/relationships/image" Target="../media/image1.png"/><Relationship Id="rId10" Type="http://schemas.openxmlformats.org/officeDocument/2006/relationships/slideLayout" Target="../slideLayouts/slideLayout62.xml"/><Relationship Id="rId4" Type="http://schemas.openxmlformats.org/officeDocument/2006/relationships/slideLayout" Target="../slideLayouts/slideLayout56.xml"/><Relationship Id="rId9" Type="http://schemas.openxmlformats.org/officeDocument/2006/relationships/slideLayout" Target="../slideLayouts/slideLayout61.xml"/><Relationship Id="rId1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0" y="0"/>
            <a:ext cx="1320800" cy="6858000"/>
          </a:xfrm>
          <a:prstGeom prst="rect">
            <a:avLst/>
          </a:prstGeom>
        </p:spPr>
      </p:pic>
      <p:sp>
        <p:nvSpPr>
          <p:cNvPr id="1032" name="Rectangle 8"/>
          <p:cNvSpPr>
            <a:spLocks noGrp="1" noChangeArrowheads="1"/>
          </p:cNvSpPr>
          <p:nvPr>
            <p:ph type="sldNum" sz="quarter" idx="4"/>
          </p:nvPr>
        </p:nvSpPr>
        <p:spPr bwMode="auto">
          <a:xfrm>
            <a:off x="0" y="6477000"/>
            <a:ext cx="1320800" cy="3048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lgn="ctr">
              <a:defRPr sz="1000" b="1">
                <a:solidFill>
                  <a:schemeClr val="bg1"/>
                </a:solidFill>
                <a:latin typeface="Arial" charset="0"/>
              </a:defRPr>
            </a:lvl1pPr>
          </a:lstStyle>
          <a:p>
            <a:pPr>
              <a:defRPr/>
            </a:pPr>
            <a:fld id="{AD9C6CD0-9126-4B37-A6CF-4E87C448E223}" type="slidenum">
              <a:rPr lang="en-AU" smtClean="0"/>
              <a:pPr>
                <a:defRPr/>
              </a:pPr>
              <a:t>‹#›</a:t>
            </a:fld>
            <a:endParaRPr lang="en-AU" sz="1400" dirty="0"/>
          </a:p>
        </p:txBody>
      </p:sp>
      <p:sp>
        <p:nvSpPr>
          <p:cNvPr id="1029" name="Rectangle 7"/>
          <p:cNvSpPr>
            <a:spLocks noGrp="1" noChangeArrowheads="1"/>
          </p:cNvSpPr>
          <p:nvPr>
            <p:ph type="body" idx="1"/>
          </p:nvPr>
        </p:nvSpPr>
        <p:spPr bwMode="auto">
          <a:xfrm>
            <a:off x="1835696" y="1700808"/>
            <a:ext cx="6851104" cy="4776192"/>
          </a:xfrm>
          <a:prstGeom prst="rect">
            <a:avLst/>
          </a:prstGeom>
          <a:noFill/>
          <a:ln w="12700">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smtClean="0"/>
          </a:p>
        </p:txBody>
      </p:sp>
      <p:sp>
        <p:nvSpPr>
          <p:cNvPr id="1030" name="Rectangle 6"/>
          <p:cNvSpPr>
            <a:spLocks noGrp="1" noChangeArrowheads="1"/>
          </p:cNvSpPr>
          <p:nvPr>
            <p:ph type="title"/>
          </p:nvPr>
        </p:nvSpPr>
        <p:spPr bwMode="auto">
          <a:xfrm>
            <a:off x="1835696" y="260648"/>
            <a:ext cx="6851104" cy="1152128"/>
          </a:xfrm>
          <a:prstGeom prst="rect">
            <a:avLst/>
          </a:prstGeom>
          <a:noFill/>
          <a:ln w="12700">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AU" dirty="0" smtClean="0"/>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iming>
    <p:tnLst>
      <p:par>
        <p:cTn id="1" dur="indefinite" restart="never" nodeType="tmRoot"/>
      </p:par>
    </p:tnLst>
  </p:timing>
  <p:hf hdr="0" ftr="0" dt="0"/>
  <p:txStyles>
    <p:titleStyle>
      <a:lvl1pPr algn="l" defTabSz="762000" rtl="0" eaLnBrk="1" fontAlgn="base" hangingPunct="1">
        <a:lnSpc>
          <a:spcPct val="80000"/>
        </a:lnSpc>
        <a:spcBef>
          <a:spcPct val="0"/>
        </a:spcBef>
        <a:spcAft>
          <a:spcPct val="0"/>
        </a:spcAft>
        <a:defRPr sz="2800" b="1">
          <a:solidFill>
            <a:schemeClr val="tx2"/>
          </a:solidFill>
          <a:latin typeface="+mj-lt"/>
          <a:ea typeface="+mj-ea"/>
          <a:cs typeface="+mj-cs"/>
        </a:defRPr>
      </a:lvl1pPr>
      <a:lvl2pPr algn="l" defTabSz="762000" rtl="0" eaLnBrk="1" fontAlgn="base" hangingPunct="1">
        <a:lnSpc>
          <a:spcPct val="80000"/>
        </a:lnSpc>
        <a:spcBef>
          <a:spcPct val="0"/>
        </a:spcBef>
        <a:spcAft>
          <a:spcPct val="0"/>
        </a:spcAft>
        <a:defRPr sz="2800" b="1">
          <a:solidFill>
            <a:schemeClr val="tx2"/>
          </a:solidFill>
          <a:latin typeface="Arial" charset="0"/>
        </a:defRPr>
      </a:lvl2pPr>
      <a:lvl3pPr algn="l" defTabSz="762000" rtl="0" eaLnBrk="1" fontAlgn="base" hangingPunct="1">
        <a:lnSpc>
          <a:spcPct val="80000"/>
        </a:lnSpc>
        <a:spcBef>
          <a:spcPct val="0"/>
        </a:spcBef>
        <a:spcAft>
          <a:spcPct val="0"/>
        </a:spcAft>
        <a:defRPr sz="2800" b="1">
          <a:solidFill>
            <a:schemeClr val="tx2"/>
          </a:solidFill>
          <a:latin typeface="Arial" charset="0"/>
        </a:defRPr>
      </a:lvl3pPr>
      <a:lvl4pPr algn="l" defTabSz="762000" rtl="0" eaLnBrk="1" fontAlgn="base" hangingPunct="1">
        <a:lnSpc>
          <a:spcPct val="80000"/>
        </a:lnSpc>
        <a:spcBef>
          <a:spcPct val="0"/>
        </a:spcBef>
        <a:spcAft>
          <a:spcPct val="0"/>
        </a:spcAft>
        <a:defRPr sz="2800" b="1">
          <a:solidFill>
            <a:schemeClr val="tx2"/>
          </a:solidFill>
          <a:latin typeface="Arial" charset="0"/>
        </a:defRPr>
      </a:lvl4pPr>
      <a:lvl5pPr algn="l" defTabSz="762000" rtl="0" eaLnBrk="1" fontAlgn="base" hangingPunct="1">
        <a:lnSpc>
          <a:spcPct val="80000"/>
        </a:lnSpc>
        <a:spcBef>
          <a:spcPct val="0"/>
        </a:spcBef>
        <a:spcAft>
          <a:spcPct val="0"/>
        </a:spcAft>
        <a:defRPr sz="2800" b="1">
          <a:solidFill>
            <a:schemeClr val="tx2"/>
          </a:solidFill>
          <a:latin typeface="Arial" charset="0"/>
        </a:defRPr>
      </a:lvl5pPr>
      <a:lvl6pPr marL="457200" algn="l" defTabSz="762000" rtl="0" eaLnBrk="1" fontAlgn="base" hangingPunct="1">
        <a:lnSpc>
          <a:spcPct val="80000"/>
        </a:lnSpc>
        <a:spcBef>
          <a:spcPct val="0"/>
        </a:spcBef>
        <a:spcAft>
          <a:spcPct val="0"/>
        </a:spcAft>
        <a:defRPr sz="2800" b="1">
          <a:solidFill>
            <a:schemeClr val="tx2"/>
          </a:solidFill>
          <a:latin typeface="Arial" charset="0"/>
        </a:defRPr>
      </a:lvl6pPr>
      <a:lvl7pPr marL="914400" algn="l" defTabSz="762000" rtl="0" eaLnBrk="1" fontAlgn="base" hangingPunct="1">
        <a:lnSpc>
          <a:spcPct val="80000"/>
        </a:lnSpc>
        <a:spcBef>
          <a:spcPct val="0"/>
        </a:spcBef>
        <a:spcAft>
          <a:spcPct val="0"/>
        </a:spcAft>
        <a:defRPr sz="2800" b="1">
          <a:solidFill>
            <a:schemeClr val="tx2"/>
          </a:solidFill>
          <a:latin typeface="Arial" charset="0"/>
        </a:defRPr>
      </a:lvl7pPr>
      <a:lvl8pPr marL="1371600" algn="l" defTabSz="762000" rtl="0" eaLnBrk="1" fontAlgn="base" hangingPunct="1">
        <a:lnSpc>
          <a:spcPct val="80000"/>
        </a:lnSpc>
        <a:spcBef>
          <a:spcPct val="0"/>
        </a:spcBef>
        <a:spcAft>
          <a:spcPct val="0"/>
        </a:spcAft>
        <a:defRPr sz="2800" b="1">
          <a:solidFill>
            <a:schemeClr val="tx2"/>
          </a:solidFill>
          <a:latin typeface="Arial" charset="0"/>
        </a:defRPr>
      </a:lvl8pPr>
      <a:lvl9pPr marL="1828800" algn="l" defTabSz="762000" rtl="0" eaLnBrk="1" fontAlgn="base" hangingPunct="1">
        <a:lnSpc>
          <a:spcPct val="80000"/>
        </a:lnSpc>
        <a:spcBef>
          <a:spcPct val="0"/>
        </a:spcBef>
        <a:spcAft>
          <a:spcPct val="0"/>
        </a:spcAft>
        <a:defRPr sz="2800" b="1">
          <a:solidFill>
            <a:schemeClr val="tx2"/>
          </a:solidFill>
          <a:latin typeface="Arial" charset="0"/>
        </a:defRPr>
      </a:lvl9pPr>
    </p:titleStyle>
    <p:bodyStyle>
      <a:lvl1pPr marL="342900" indent="-342900" algn="l" defTabSz="762000" rtl="0" eaLnBrk="1" fontAlgn="base" hangingPunct="1">
        <a:spcBef>
          <a:spcPts val="1800"/>
        </a:spcBef>
        <a:spcAft>
          <a:spcPct val="0"/>
        </a:spcAft>
        <a:buClr>
          <a:schemeClr val="accent1"/>
        </a:buClr>
        <a:buSzPct val="100000"/>
        <a:buFont typeface="Wingdings" pitchFamily="2" charset="2"/>
        <a:buChar char="§"/>
        <a:defRPr sz="2000">
          <a:solidFill>
            <a:srgbClr val="000000"/>
          </a:solidFill>
          <a:latin typeface="+mn-lt"/>
          <a:ea typeface="+mn-ea"/>
          <a:cs typeface="+mn-cs"/>
        </a:defRPr>
      </a:lvl1pPr>
      <a:lvl2pPr marL="742950" indent="-285750" algn="l" defTabSz="762000" rtl="0" eaLnBrk="1" fontAlgn="base" hangingPunct="1">
        <a:spcBef>
          <a:spcPts val="1800"/>
        </a:spcBef>
        <a:spcAft>
          <a:spcPct val="0"/>
        </a:spcAft>
        <a:buClr>
          <a:schemeClr val="accent2"/>
        </a:buClr>
        <a:buSzPct val="100000"/>
        <a:buFont typeface="Wingdings" pitchFamily="2" charset="2"/>
        <a:buChar char="§"/>
        <a:defRPr sz="2000">
          <a:solidFill>
            <a:srgbClr val="000000"/>
          </a:solidFill>
          <a:latin typeface="+mn-lt"/>
        </a:defRPr>
      </a:lvl2pPr>
      <a:lvl3pPr marL="1143000" indent="-228600" algn="l" defTabSz="762000" rtl="0" eaLnBrk="1" fontAlgn="base" hangingPunct="1">
        <a:spcBef>
          <a:spcPts val="1800"/>
        </a:spcBef>
        <a:spcAft>
          <a:spcPct val="0"/>
        </a:spcAft>
        <a:buClr>
          <a:schemeClr val="accent1"/>
        </a:buClr>
        <a:buSzPct val="100000"/>
        <a:buFont typeface="Wingdings" pitchFamily="2" charset="2"/>
        <a:buChar char="§"/>
        <a:defRPr sz="2000">
          <a:solidFill>
            <a:srgbClr val="000000"/>
          </a:solidFill>
          <a:latin typeface="+mn-lt"/>
        </a:defRPr>
      </a:lvl3pPr>
      <a:lvl4pPr marL="1600200" indent="-228600" algn="l" defTabSz="762000" rtl="0" eaLnBrk="1" fontAlgn="base" hangingPunct="1">
        <a:spcBef>
          <a:spcPts val="1800"/>
        </a:spcBef>
        <a:spcAft>
          <a:spcPct val="0"/>
        </a:spcAft>
        <a:buClr>
          <a:schemeClr val="hlink"/>
        </a:buClr>
        <a:buSzPct val="100000"/>
        <a:buFont typeface="Wingdings" pitchFamily="2" charset="2"/>
        <a:buChar char="§"/>
        <a:defRPr>
          <a:solidFill>
            <a:srgbClr val="000000"/>
          </a:solidFill>
          <a:latin typeface="+mn-lt"/>
        </a:defRPr>
      </a:lvl4pPr>
      <a:lvl5pPr marL="2057400" indent="-228600" algn="l" defTabSz="762000" rtl="0" eaLnBrk="1" fontAlgn="base" hangingPunct="1">
        <a:spcBef>
          <a:spcPts val="1800"/>
        </a:spcBef>
        <a:spcAft>
          <a:spcPct val="0"/>
        </a:spcAft>
        <a:buClr>
          <a:schemeClr val="accent1"/>
        </a:buClr>
        <a:buSzPct val="100000"/>
        <a:buFont typeface="Wingdings" pitchFamily="2" charset="2"/>
        <a:buChar char="§"/>
        <a:defRPr>
          <a:solidFill>
            <a:srgbClr val="000000"/>
          </a:solidFill>
          <a:latin typeface="+mn-lt"/>
        </a:defRPr>
      </a:lvl5pPr>
      <a:lvl6pPr marL="25146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6pPr>
      <a:lvl7pPr marL="29718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7pPr>
      <a:lvl8pPr marL="34290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8pPr>
      <a:lvl9pPr marL="38862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0" y="0"/>
            <a:ext cx="1320800" cy="6858000"/>
          </a:xfrm>
          <a:prstGeom prst="rect">
            <a:avLst/>
          </a:prstGeom>
        </p:spPr>
      </p:pic>
      <p:sp>
        <p:nvSpPr>
          <p:cNvPr id="1032" name="Rectangle 8"/>
          <p:cNvSpPr>
            <a:spLocks noGrp="1" noChangeArrowheads="1"/>
          </p:cNvSpPr>
          <p:nvPr>
            <p:ph type="sldNum" sz="quarter" idx="4"/>
          </p:nvPr>
        </p:nvSpPr>
        <p:spPr bwMode="auto">
          <a:xfrm>
            <a:off x="0" y="6477000"/>
            <a:ext cx="1320800" cy="3048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lgn="ctr">
              <a:defRPr sz="1000" b="1">
                <a:solidFill>
                  <a:schemeClr val="bg1"/>
                </a:solidFill>
                <a:latin typeface="Arial" charset="0"/>
              </a:defRPr>
            </a:lvl1pPr>
          </a:lstStyle>
          <a:p>
            <a:pPr>
              <a:defRPr/>
            </a:pPr>
            <a:fld id="{AD9C6CD0-9126-4B37-A6CF-4E87C448E223}" type="slidenum">
              <a:rPr lang="en-AU" smtClean="0">
                <a:solidFill>
                  <a:srgbClr val="FFFFFF"/>
                </a:solidFill>
              </a:rPr>
              <a:pPr>
                <a:defRPr/>
              </a:pPr>
              <a:t>‹#›</a:t>
            </a:fld>
            <a:endParaRPr lang="en-AU" sz="1400" dirty="0">
              <a:solidFill>
                <a:srgbClr val="FFFFFF"/>
              </a:solidFill>
            </a:endParaRPr>
          </a:p>
        </p:txBody>
      </p:sp>
      <p:sp>
        <p:nvSpPr>
          <p:cNvPr id="1029" name="Rectangle 7"/>
          <p:cNvSpPr>
            <a:spLocks noGrp="1" noChangeArrowheads="1"/>
          </p:cNvSpPr>
          <p:nvPr>
            <p:ph type="body" idx="1"/>
          </p:nvPr>
        </p:nvSpPr>
        <p:spPr bwMode="auto">
          <a:xfrm>
            <a:off x="1835696" y="1700808"/>
            <a:ext cx="6851104" cy="4776192"/>
          </a:xfrm>
          <a:prstGeom prst="rect">
            <a:avLst/>
          </a:prstGeom>
          <a:noFill/>
          <a:ln w="12700">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smtClean="0"/>
          </a:p>
        </p:txBody>
      </p:sp>
      <p:sp>
        <p:nvSpPr>
          <p:cNvPr id="1030" name="Rectangle 6"/>
          <p:cNvSpPr>
            <a:spLocks noGrp="1" noChangeArrowheads="1"/>
          </p:cNvSpPr>
          <p:nvPr>
            <p:ph type="title"/>
          </p:nvPr>
        </p:nvSpPr>
        <p:spPr bwMode="auto">
          <a:xfrm>
            <a:off x="1835696" y="260648"/>
            <a:ext cx="6851104" cy="1152128"/>
          </a:xfrm>
          <a:prstGeom prst="rect">
            <a:avLst/>
          </a:prstGeom>
          <a:noFill/>
          <a:ln w="12700">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AU" dirty="0" smtClean="0"/>
          </a:p>
        </p:txBody>
      </p:sp>
    </p:spTree>
    <p:extLst>
      <p:ext uri="{BB962C8B-B14F-4D97-AF65-F5344CB8AC3E}">
        <p14:creationId xmlns:p14="http://schemas.microsoft.com/office/powerpoint/2010/main" val="64745260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Lst>
  <p:timing>
    <p:tnLst>
      <p:par>
        <p:cTn id="1" dur="indefinite" restart="never" nodeType="tmRoot"/>
      </p:par>
    </p:tnLst>
  </p:timing>
  <p:hf hdr="0" ftr="0" dt="0"/>
  <p:txStyles>
    <p:titleStyle>
      <a:lvl1pPr algn="l" defTabSz="762000" rtl="0" eaLnBrk="1" fontAlgn="base" hangingPunct="1">
        <a:lnSpc>
          <a:spcPct val="80000"/>
        </a:lnSpc>
        <a:spcBef>
          <a:spcPct val="0"/>
        </a:spcBef>
        <a:spcAft>
          <a:spcPct val="0"/>
        </a:spcAft>
        <a:defRPr sz="2800" b="1">
          <a:solidFill>
            <a:schemeClr val="tx2"/>
          </a:solidFill>
          <a:latin typeface="+mj-lt"/>
          <a:ea typeface="+mj-ea"/>
          <a:cs typeface="+mj-cs"/>
        </a:defRPr>
      </a:lvl1pPr>
      <a:lvl2pPr algn="l" defTabSz="762000" rtl="0" eaLnBrk="1" fontAlgn="base" hangingPunct="1">
        <a:lnSpc>
          <a:spcPct val="80000"/>
        </a:lnSpc>
        <a:spcBef>
          <a:spcPct val="0"/>
        </a:spcBef>
        <a:spcAft>
          <a:spcPct val="0"/>
        </a:spcAft>
        <a:defRPr sz="2800" b="1">
          <a:solidFill>
            <a:schemeClr val="tx2"/>
          </a:solidFill>
          <a:latin typeface="Arial" charset="0"/>
        </a:defRPr>
      </a:lvl2pPr>
      <a:lvl3pPr algn="l" defTabSz="762000" rtl="0" eaLnBrk="1" fontAlgn="base" hangingPunct="1">
        <a:lnSpc>
          <a:spcPct val="80000"/>
        </a:lnSpc>
        <a:spcBef>
          <a:spcPct val="0"/>
        </a:spcBef>
        <a:spcAft>
          <a:spcPct val="0"/>
        </a:spcAft>
        <a:defRPr sz="2800" b="1">
          <a:solidFill>
            <a:schemeClr val="tx2"/>
          </a:solidFill>
          <a:latin typeface="Arial" charset="0"/>
        </a:defRPr>
      </a:lvl3pPr>
      <a:lvl4pPr algn="l" defTabSz="762000" rtl="0" eaLnBrk="1" fontAlgn="base" hangingPunct="1">
        <a:lnSpc>
          <a:spcPct val="80000"/>
        </a:lnSpc>
        <a:spcBef>
          <a:spcPct val="0"/>
        </a:spcBef>
        <a:spcAft>
          <a:spcPct val="0"/>
        </a:spcAft>
        <a:defRPr sz="2800" b="1">
          <a:solidFill>
            <a:schemeClr val="tx2"/>
          </a:solidFill>
          <a:latin typeface="Arial" charset="0"/>
        </a:defRPr>
      </a:lvl4pPr>
      <a:lvl5pPr algn="l" defTabSz="762000" rtl="0" eaLnBrk="1" fontAlgn="base" hangingPunct="1">
        <a:lnSpc>
          <a:spcPct val="80000"/>
        </a:lnSpc>
        <a:spcBef>
          <a:spcPct val="0"/>
        </a:spcBef>
        <a:spcAft>
          <a:spcPct val="0"/>
        </a:spcAft>
        <a:defRPr sz="2800" b="1">
          <a:solidFill>
            <a:schemeClr val="tx2"/>
          </a:solidFill>
          <a:latin typeface="Arial" charset="0"/>
        </a:defRPr>
      </a:lvl5pPr>
      <a:lvl6pPr marL="457200" algn="l" defTabSz="762000" rtl="0" eaLnBrk="1" fontAlgn="base" hangingPunct="1">
        <a:lnSpc>
          <a:spcPct val="80000"/>
        </a:lnSpc>
        <a:spcBef>
          <a:spcPct val="0"/>
        </a:spcBef>
        <a:spcAft>
          <a:spcPct val="0"/>
        </a:spcAft>
        <a:defRPr sz="2800" b="1">
          <a:solidFill>
            <a:schemeClr val="tx2"/>
          </a:solidFill>
          <a:latin typeface="Arial" charset="0"/>
        </a:defRPr>
      </a:lvl6pPr>
      <a:lvl7pPr marL="914400" algn="l" defTabSz="762000" rtl="0" eaLnBrk="1" fontAlgn="base" hangingPunct="1">
        <a:lnSpc>
          <a:spcPct val="80000"/>
        </a:lnSpc>
        <a:spcBef>
          <a:spcPct val="0"/>
        </a:spcBef>
        <a:spcAft>
          <a:spcPct val="0"/>
        </a:spcAft>
        <a:defRPr sz="2800" b="1">
          <a:solidFill>
            <a:schemeClr val="tx2"/>
          </a:solidFill>
          <a:latin typeface="Arial" charset="0"/>
        </a:defRPr>
      </a:lvl7pPr>
      <a:lvl8pPr marL="1371600" algn="l" defTabSz="762000" rtl="0" eaLnBrk="1" fontAlgn="base" hangingPunct="1">
        <a:lnSpc>
          <a:spcPct val="80000"/>
        </a:lnSpc>
        <a:spcBef>
          <a:spcPct val="0"/>
        </a:spcBef>
        <a:spcAft>
          <a:spcPct val="0"/>
        </a:spcAft>
        <a:defRPr sz="2800" b="1">
          <a:solidFill>
            <a:schemeClr val="tx2"/>
          </a:solidFill>
          <a:latin typeface="Arial" charset="0"/>
        </a:defRPr>
      </a:lvl8pPr>
      <a:lvl9pPr marL="1828800" algn="l" defTabSz="762000" rtl="0" eaLnBrk="1" fontAlgn="base" hangingPunct="1">
        <a:lnSpc>
          <a:spcPct val="80000"/>
        </a:lnSpc>
        <a:spcBef>
          <a:spcPct val="0"/>
        </a:spcBef>
        <a:spcAft>
          <a:spcPct val="0"/>
        </a:spcAft>
        <a:defRPr sz="2800" b="1">
          <a:solidFill>
            <a:schemeClr val="tx2"/>
          </a:solidFill>
          <a:latin typeface="Arial" charset="0"/>
        </a:defRPr>
      </a:lvl9pPr>
    </p:titleStyle>
    <p:bodyStyle>
      <a:lvl1pPr marL="342900" indent="-342900" algn="l" defTabSz="762000" rtl="0" eaLnBrk="1" fontAlgn="base" hangingPunct="1">
        <a:spcBef>
          <a:spcPts val="1800"/>
        </a:spcBef>
        <a:spcAft>
          <a:spcPct val="0"/>
        </a:spcAft>
        <a:buClr>
          <a:schemeClr val="accent1"/>
        </a:buClr>
        <a:buSzPct val="100000"/>
        <a:buFont typeface="Wingdings" pitchFamily="2" charset="2"/>
        <a:buChar char="§"/>
        <a:defRPr sz="2000">
          <a:solidFill>
            <a:srgbClr val="000000"/>
          </a:solidFill>
          <a:latin typeface="+mn-lt"/>
          <a:ea typeface="+mn-ea"/>
          <a:cs typeface="+mn-cs"/>
        </a:defRPr>
      </a:lvl1pPr>
      <a:lvl2pPr marL="742950" indent="-285750" algn="l" defTabSz="762000" rtl="0" eaLnBrk="1" fontAlgn="base" hangingPunct="1">
        <a:spcBef>
          <a:spcPts val="1800"/>
        </a:spcBef>
        <a:spcAft>
          <a:spcPct val="0"/>
        </a:spcAft>
        <a:buClr>
          <a:schemeClr val="accent2"/>
        </a:buClr>
        <a:buSzPct val="100000"/>
        <a:buFont typeface="Wingdings" pitchFamily="2" charset="2"/>
        <a:buChar char="§"/>
        <a:defRPr sz="2000">
          <a:solidFill>
            <a:srgbClr val="000000"/>
          </a:solidFill>
          <a:latin typeface="+mn-lt"/>
        </a:defRPr>
      </a:lvl2pPr>
      <a:lvl3pPr marL="1143000" indent="-228600" algn="l" defTabSz="762000" rtl="0" eaLnBrk="1" fontAlgn="base" hangingPunct="1">
        <a:spcBef>
          <a:spcPts val="1800"/>
        </a:spcBef>
        <a:spcAft>
          <a:spcPct val="0"/>
        </a:spcAft>
        <a:buClr>
          <a:schemeClr val="accent1"/>
        </a:buClr>
        <a:buSzPct val="100000"/>
        <a:buFont typeface="Wingdings" pitchFamily="2" charset="2"/>
        <a:buChar char="§"/>
        <a:defRPr sz="2000">
          <a:solidFill>
            <a:srgbClr val="000000"/>
          </a:solidFill>
          <a:latin typeface="+mn-lt"/>
        </a:defRPr>
      </a:lvl3pPr>
      <a:lvl4pPr marL="1600200" indent="-228600" algn="l" defTabSz="762000" rtl="0" eaLnBrk="1" fontAlgn="base" hangingPunct="1">
        <a:spcBef>
          <a:spcPts val="1800"/>
        </a:spcBef>
        <a:spcAft>
          <a:spcPct val="0"/>
        </a:spcAft>
        <a:buClr>
          <a:schemeClr val="hlink"/>
        </a:buClr>
        <a:buSzPct val="100000"/>
        <a:buFont typeface="Wingdings" pitchFamily="2" charset="2"/>
        <a:buChar char="§"/>
        <a:defRPr>
          <a:solidFill>
            <a:srgbClr val="000000"/>
          </a:solidFill>
          <a:latin typeface="+mn-lt"/>
        </a:defRPr>
      </a:lvl4pPr>
      <a:lvl5pPr marL="2057400" indent="-228600" algn="l" defTabSz="762000" rtl="0" eaLnBrk="1" fontAlgn="base" hangingPunct="1">
        <a:spcBef>
          <a:spcPts val="1800"/>
        </a:spcBef>
        <a:spcAft>
          <a:spcPct val="0"/>
        </a:spcAft>
        <a:buClr>
          <a:schemeClr val="accent1"/>
        </a:buClr>
        <a:buSzPct val="100000"/>
        <a:buFont typeface="Wingdings" pitchFamily="2" charset="2"/>
        <a:buChar char="§"/>
        <a:defRPr>
          <a:solidFill>
            <a:srgbClr val="000000"/>
          </a:solidFill>
          <a:latin typeface="+mn-lt"/>
        </a:defRPr>
      </a:lvl5pPr>
      <a:lvl6pPr marL="25146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6pPr>
      <a:lvl7pPr marL="29718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7pPr>
      <a:lvl8pPr marL="34290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8pPr>
      <a:lvl9pPr marL="38862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0" y="0"/>
            <a:ext cx="1320800" cy="6858000"/>
          </a:xfrm>
          <a:prstGeom prst="rect">
            <a:avLst/>
          </a:prstGeom>
        </p:spPr>
      </p:pic>
      <p:sp>
        <p:nvSpPr>
          <p:cNvPr id="1032" name="Rectangle 8"/>
          <p:cNvSpPr>
            <a:spLocks noGrp="1" noChangeArrowheads="1"/>
          </p:cNvSpPr>
          <p:nvPr>
            <p:ph type="sldNum" sz="quarter" idx="4"/>
          </p:nvPr>
        </p:nvSpPr>
        <p:spPr bwMode="auto">
          <a:xfrm>
            <a:off x="0" y="6477000"/>
            <a:ext cx="1320800" cy="3048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lgn="ctr">
              <a:defRPr sz="1000" b="1">
                <a:solidFill>
                  <a:schemeClr val="bg1"/>
                </a:solidFill>
                <a:latin typeface="Arial" charset="0"/>
              </a:defRPr>
            </a:lvl1pPr>
          </a:lstStyle>
          <a:p>
            <a:pPr>
              <a:defRPr/>
            </a:pPr>
            <a:fld id="{AD9C6CD0-9126-4B37-A6CF-4E87C448E223}" type="slidenum">
              <a:rPr lang="en-AU" smtClean="0">
                <a:solidFill>
                  <a:srgbClr val="FFFFFF"/>
                </a:solidFill>
              </a:rPr>
              <a:pPr>
                <a:defRPr/>
              </a:pPr>
              <a:t>‹#›</a:t>
            </a:fld>
            <a:endParaRPr lang="en-AU" sz="1400" dirty="0">
              <a:solidFill>
                <a:srgbClr val="FFFFFF"/>
              </a:solidFill>
            </a:endParaRPr>
          </a:p>
        </p:txBody>
      </p:sp>
      <p:sp>
        <p:nvSpPr>
          <p:cNvPr id="1029" name="Rectangle 7"/>
          <p:cNvSpPr>
            <a:spLocks noGrp="1" noChangeArrowheads="1"/>
          </p:cNvSpPr>
          <p:nvPr>
            <p:ph type="body" idx="1"/>
          </p:nvPr>
        </p:nvSpPr>
        <p:spPr bwMode="auto">
          <a:xfrm>
            <a:off x="1835696" y="1700808"/>
            <a:ext cx="6851104" cy="4776192"/>
          </a:xfrm>
          <a:prstGeom prst="rect">
            <a:avLst/>
          </a:prstGeom>
          <a:noFill/>
          <a:ln w="12700">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smtClean="0"/>
          </a:p>
        </p:txBody>
      </p:sp>
      <p:sp>
        <p:nvSpPr>
          <p:cNvPr id="1030" name="Rectangle 6"/>
          <p:cNvSpPr>
            <a:spLocks noGrp="1" noChangeArrowheads="1"/>
          </p:cNvSpPr>
          <p:nvPr>
            <p:ph type="title"/>
          </p:nvPr>
        </p:nvSpPr>
        <p:spPr bwMode="auto">
          <a:xfrm>
            <a:off x="1835696" y="260648"/>
            <a:ext cx="6851104" cy="1152128"/>
          </a:xfrm>
          <a:prstGeom prst="rect">
            <a:avLst/>
          </a:prstGeom>
          <a:noFill/>
          <a:ln w="12700">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AU" dirty="0" smtClean="0"/>
          </a:p>
        </p:txBody>
      </p:sp>
    </p:spTree>
    <p:extLst>
      <p:ext uri="{BB962C8B-B14F-4D97-AF65-F5344CB8AC3E}">
        <p14:creationId xmlns:p14="http://schemas.microsoft.com/office/powerpoint/2010/main" val="596149940"/>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Lst>
  <p:timing>
    <p:tnLst>
      <p:par>
        <p:cTn id="1" dur="indefinite" restart="never" nodeType="tmRoot"/>
      </p:par>
    </p:tnLst>
  </p:timing>
  <p:hf hdr="0" ftr="0" dt="0"/>
  <p:txStyles>
    <p:titleStyle>
      <a:lvl1pPr algn="l" defTabSz="762000" rtl="0" eaLnBrk="1" fontAlgn="base" hangingPunct="1">
        <a:lnSpc>
          <a:spcPct val="80000"/>
        </a:lnSpc>
        <a:spcBef>
          <a:spcPct val="0"/>
        </a:spcBef>
        <a:spcAft>
          <a:spcPct val="0"/>
        </a:spcAft>
        <a:defRPr sz="2800" b="1">
          <a:solidFill>
            <a:schemeClr val="tx2"/>
          </a:solidFill>
          <a:latin typeface="+mj-lt"/>
          <a:ea typeface="+mj-ea"/>
          <a:cs typeface="+mj-cs"/>
        </a:defRPr>
      </a:lvl1pPr>
      <a:lvl2pPr algn="l" defTabSz="762000" rtl="0" eaLnBrk="1" fontAlgn="base" hangingPunct="1">
        <a:lnSpc>
          <a:spcPct val="80000"/>
        </a:lnSpc>
        <a:spcBef>
          <a:spcPct val="0"/>
        </a:spcBef>
        <a:spcAft>
          <a:spcPct val="0"/>
        </a:spcAft>
        <a:defRPr sz="2800" b="1">
          <a:solidFill>
            <a:schemeClr val="tx2"/>
          </a:solidFill>
          <a:latin typeface="Arial" charset="0"/>
        </a:defRPr>
      </a:lvl2pPr>
      <a:lvl3pPr algn="l" defTabSz="762000" rtl="0" eaLnBrk="1" fontAlgn="base" hangingPunct="1">
        <a:lnSpc>
          <a:spcPct val="80000"/>
        </a:lnSpc>
        <a:spcBef>
          <a:spcPct val="0"/>
        </a:spcBef>
        <a:spcAft>
          <a:spcPct val="0"/>
        </a:spcAft>
        <a:defRPr sz="2800" b="1">
          <a:solidFill>
            <a:schemeClr val="tx2"/>
          </a:solidFill>
          <a:latin typeface="Arial" charset="0"/>
        </a:defRPr>
      </a:lvl3pPr>
      <a:lvl4pPr algn="l" defTabSz="762000" rtl="0" eaLnBrk="1" fontAlgn="base" hangingPunct="1">
        <a:lnSpc>
          <a:spcPct val="80000"/>
        </a:lnSpc>
        <a:spcBef>
          <a:spcPct val="0"/>
        </a:spcBef>
        <a:spcAft>
          <a:spcPct val="0"/>
        </a:spcAft>
        <a:defRPr sz="2800" b="1">
          <a:solidFill>
            <a:schemeClr val="tx2"/>
          </a:solidFill>
          <a:latin typeface="Arial" charset="0"/>
        </a:defRPr>
      </a:lvl4pPr>
      <a:lvl5pPr algn="l" defTabSz="762000" rtl="0" eaLnBrk="1" fontAlgn="base" hangingPunct="1">
        <a:lnSpc>
          <a:spcPct val="80000"/>
        </a:lnSpc>
        <a:spcBef>
          <a:spcPct val="0"/>
        </a:spcBef>
        <a:spcAft>
          <a:spcPct val="0"/>
        </a:spcAft>
        <a:defRPr sz="2800" b="1">
          <a:solidFill>
            <a:schemeClr val="tx2"/>
          </a:solidFill>
          <a:latin typeface="Arial" charset="0"/>
        </a:defRPr>
      </a:lvl5pPr>
      <a:lvl6pPr marL="457200" algn="l" defTabSz="762000" rtl="0" eaLnBrk="1" fontAlgn="base" hangingPunct="1">
        <a:lnSpc>
          <a:spcPct val="80000"/>
        </a:lnSpc>
        <a:spcBef>
          <a:spcPct val="0"/>
        </a:spcBef>
        <a:spcAft>
          <a:spcPct val="0"/>
        </a:spcAft>
        <a:defRPr sz="2800" b="1">
          <a:solidFill>
            <a:schemeClr val="tx2"/>
          </a:solidFill>
          <a:latin typeface="Arial" charset="0"/>
        </a:defRPr>
      </a:lvl6pPr>
      <a:lvl7pPr marL="914400" algn="l" defTabSz="762000" rtl="0" eaLnBrk="1" fontAlgn="base" hangingPunct="1">
        <a:lnSpc>
          <a:spcPct val="80000"/>
        </a:lnSpc>
        <a:spcBef>
          <a:spcPct val="0"/>
        </a:spcBef>
        <a:spcAft>
          <a:spcPct val="0"/>
        </a:spcAft>
        <a:defRPr sz="2800" b="1">
          <a:solidFill>
            <a:schemeClr val="tx2"/>
          </a:solidFill>
          <a:latin typeface="Arial" charset="0"/>
        </a:defRPr>
      </a:lvl7pPr>
      <a:lvl8pPr marL="1371600" algn="l" defTabSz="762000" rtl="0" eaLnBrk="1" fontAlgn="base" hangingPunct="1">
        <a:lnSpc>
          <a:spcPct val="80000"/>
        </a:lnSpc>
        <a:spcBef>
          <a:spcPct val="0"/>
        </a:spcBef>
        <a:spcAft>
          <a:spcPct val="0"/>
        </a:spcAft>
        <a:defRPr sz="2800" b="1">
          <a:solidFill>
            <a:schemeClr val="tx2"/>
          </a:solidFill>
          <a:latin typeface="Arial" charset="0"/>
        </a:defRPr>
      </a:lvl8pPr>
      <a:lvl9pPr marL="1828800" algn="l" defTabSz="762000" rtl="0" eaLnBrk="1" fontAlgn="base" hangingPunct="1">
        <a:lnSpc>
          <a:spcPct val="80000"/>
        </a:lnSpc>
        <a:spcBef>
          <a:spcPct val="0"/>
        </a:spcBef>
        <a:spcAft>
          <a:spcPct val="0"/>
        </a:spcAft>
        <a:defRPr sz="2800" b="1">
          <a:solidFill>
            <a:schemeClr val="tx2"/>
          </a:solidFill>
          <a:latin typeface="Arial" charset="0"/>
        </a:defRPr>
      </a:lvl9pPr>
    </p:titleStyle>
    <p:bodyStyle>
      <a:lvl1pPr marL="342900" indent="-342900" algn="l" defTabSz="762000" rtl="0" eaLnBrk="1" fontAlgn="base" hangingPunct="1">
        <a:spcBef>
          <a:spcPts val="1800"/>
        </a:spcBef>
        <a:spcAft>
          <a:spcPct val="0"/>
        </a:spcAft>
        <a:buClr>
          <a:schemeClr val="accent1"/>
        </a:buClr>
        <a:buSzPct val="100000"/>
        <a:buFont typeface="Wingdings" pitchFamily="2" charset="2"/>
        <a:buChar char="§"/>
        <a:defRPr sz="2000">
          <a:solidFill>
            <a:srgbClr val="000000"/>
          </a:solidFill>
          <a:latin typeface="+mn-lt"/>
          <a:ea typeface="+mn-ea"/>
          <a:cs typeface="+mn-cs"/>
        </a:defRPr>
      </a:lvl1pPr>
      <a:lvl2pPr marL="742950" indent="-285750" algn="l" defTabSz="762000" rtl="0" eaLnBrk="1" fontAlgn="base" hangingPunct="1">
        <a:spcBef>
          <a:spcPts val="1800"/>
        </a:spcBef>
        <a:spcAft>
          <a:spcPct val="0"/>
        </a:spcAft>
        <a:buClr>
          <a:schemeClr val="accent2"/>
        </a:buClr>
        <a:buSzPct val="100000"/>
        <a:buFont typeface="Wingdings" pitchFamily="2" charset="2"/>
        <a:buChar char="§"/>
        <a:defRPr sz="2000">
          <a:solidFill>
            <a:srgbClr val="000000"/>
          </a:solidFill>
          <a:latin typeface="+mn-lt"/>
        </a:defRPr>
      </a:lvl2pPr>
      <a:lvl3pPr marL="1143000" indent="-228600" algn="l" defTabSz="762000" rtl="0" eaLnBrk="1" fontAlgn="base" hangingPunct="1">
        <a:spcBef>
          <a:spcPts val="1800"/>
        </a:spcBef>
        <a:spcAft>
          <a:spcPct val="0"/>
        </a:spcAft>
        <a:buClr>
          <a:schemeClr val="accent1"/>
        </a:buClr>
        <a:buSzPct val="100000"/>
        <a:buFont typeface="Wingdings" pitchFamily="2" charset="2"/>
        <a:buChar char="§"/>
        <a:defRPr sz="2000">
          <a:solidFill>
            <a:srgbClr val="000000"/>
          </a:solidFill>
          <a:latin typeface="+mn-lt"/>
        </a:defRPr>
      </a:lvl3pPr>
      <a:lvl4pPr marL="1600200" indent="-228600" algn="l" defTabSz="762000" rtl="0" eaLnBrk="1" fontAlgn="base" hangingPunct="1">
        <a:spcBef>
          <a:spcPts val="1800"/>
        </a:spcBef>
        <a:spcAft>
          <a:spcPct val="0"/>
        </a:spcAft>
        <a:buClr>
          <a:schemeClr val="hlink"/>
        </a:buClr>
        <a:buSzPct val="100000"/>
        <a:buFont typeface="Wingdings" pitchFamily="2" charset="2"/>
        <a:buChar char="§"/>
        <a:defRPr>
          <a:solidFill>
            <a:srgbClr val="000000"/>
          </a:solidFill>
          <a:latin typeface="+mn-lt"/>
        </a:defRPr>
      </a:lvl4pPr>
      <a:lvl5pPr marL="2057400" indent="-228600" algn="l" defTabSz="762000" rtl="0" eaLnBrk="1" fontAlgn="base" hangingPunct="1">
        <a:spcBef>
          <a:spcPts val="1800"/>
        </a:spcBef>
        <a:spcAft>
          <a:spcPct val="0"/>
        </a:spcAft>
        <a:buClr>
          <a:schemeClr val="accent1"/>
        </a:buClr>
        <a:buSzPct val="100000"/>
        <a:buFont typeface="Wingdings" pitchFamily="2" charset="2"/>
        <a:buChar char="§"/>
        <a:defRPr>
          <a:solidFill>
            <a:srgbClr val="000000"/>
          </a:solidFill>
          <a:latin typeface="+mn-lt"/>
        </a:defRPr>
      </a:lvl5pPr>
      <a:lvl6pPr marL="25146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6pPr>
      <a:lvl7pPr marL="29718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7pPr>
      <a:lvl8pPr marL="34290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8pPr>
      <a:lvl9pPr marL="38862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0" y="0"/>
            <a:ext cx="1320800" cy="6858000"/>
          </a:xfrm>
          <a:prstGeom prst="rect">
            <a:avLst/>
          </a:prstGeom>
        </p:spPr>
      </p:pic>
      <p:sp>
        <p:nvSpPr>
          <p:cNvPr id="1032" name="Rectangle 8"/>
          <p:cNvSpPr>
            <a:spLocks noGrp="1" noChangeArrowheads="1"/>
          </p:cNvSpPr>
          <p:nvPr>
            <p:ph type="sldNum" sz="quarter" idx="4"/>
          </p:nvPr>
        </p:nvSpPr>
        <p:spPr bwMode="auto">
          <a:xfrm>
            <a:off x="0" y="6477000"/>
            <a:ext cx="1320800" cy="3048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lgn="ctr">
              <a:defRPr sz="1000" b="1">
                <a:solidFill>
                  <a:schemeClr val="bg1"/>
                </a:solidFill>
                <a:latin typeface="Arial" charset="0"/>
              </a:defRPr>
            </a:lvl1pPr>
          </a:lstStyle>
          <a:p>
            <a:pPr>
              <a:defRPr/>
            </a:pPr>
            <a:fld id="{AD9C6CD0-9126-4B37-A6CF-4E87C448E223}" type="slidenum">
              <a:rPr lang="en-AU" smtClean="0">
                <a:solidFill>
                  <a:srgbClr val="FFFFFF"/>
                </a:solidFill>
              </a:rPr>
              <a:pPr>
                <a:defRPr/>
              </a:pPr>
              <a:t>‹#›</a:t>
            </a:fld>
            <a:endParaRPr lang="en-AU" sz="1400" dirty="0">
              <a:solidFill>
                <a:srgbClr val="FFFFFF"/>
              </a:solidFill>
            </a:endParaRPr>
          </a:p>
        </p:txBody>
      </p:sp>
      <p:sp>
        <p:nvSpPr>
          <p:cNvPr id="1029" name="Rectangle 7"/>
          <p:cNvSpPr>
            <a:spLocks noGrp="1" noChangeArrowheads="1"/>
          </p:cNvSpPr>
          <p:nvPr>
            <p:ph type="body" idx="1"/>
          </p:nvPr>
        </p:nvSpPr>
        <p:spPr bwMode="auto">
          <a:xfrm>
            <a:off x="1835696" y="1700808"/>
            <a:ext cx="6851104" cy="4776192"/>
          </a:xfrm>
          <a:prstGeom prst="rect">
            <a:avLst/>
          </a:prstGeom>
          <a:noFill/>
          <a:ln w="12700">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smtClean="0"/>
          </a:p>
        </p:txBody>
      </p:sp>
      <p:sp>
        <p:nvSpPr>
          <p:cNvPr id="1030" name="Rectangle 6"/>
          <p:cNvSpPr>
            <a:spLocks noGrp="1" noChangeArrowheads="1"/>
          </p:cNvSpPr>
          <p:nvPr>
            <p:ph type="title"/>
          </p:nvPr>
        </p:nvSpPr>
        <p:spPr bwMode="auto">
          <a:xfrm>
            <a:off x="1835696" y="260648"/>
            <a:ext cx="6851104" cy="1152128"/>
          </a:xfrm>
          <a:prstGeom prst="rect">
            <a:avLst/>
          </a:prstGeom>
          <a:noFill/>
          <a:ln w="12700">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AU" dirty="0" smtClean="0"/>
          </a:p>
        </p:txBody>
      </p:sp>
    </p:spTree>
    <p:extLst>
      <p:ext uri="{BB962C8B-B14F-4D97-AF65-F5344CB8AC3E}">
        <p14:creationId xmlns:p14="http://schemas.microsoft.com/office/powerpoint/2010/main" val="2547436814"/>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Lst>
  <p:timing>
    <p:tnLst>
      <p:par>
        <p:cTn id="1" dur="indefinite" restart="never" nodeType="tmRoot"/>
      </p:par>
    </p:tnLst>
  </p:timing>
  <p:hf hdr="0" ftr="0" dt="0"/>
  <p:txStyles>
    <p:titleStyle>
      <a:lvl1pPr algn="l" defTabSz="762000" rtl="0" eaLnBrk="1" fontAlgn="base" hangingPunct="1">
        <a:lnSpc>
          <a:spcPct val="80000"/>
        </a:lnSpc>
        <a:spcBef>
          <a:spcPct val="0"/>
        </a:spcBef>
        <a:spcAft>
          <a:spcPct val="0"/>
        </a:spcAft>
        <a:defRPr sz="2800" b="1">
          <a:solidFill>
            <a:schemeClr val="tx2"/>
          </a:solidFill>
          <a:latin typeface="+mj-lt"/>
          <a:ea typeface="+mj-ea"/>
          <a:cs typeface="+mj-cs"/>
        </a:defRPr>
      </a:lvl1pPr>
      <a:lvl2pPr algn="l" defTabSz="762000" rtl="0" eaLnBrk="1" fontAlgn="base" hangingPunct="1">
        <a:lnSpc>
          <a:spcPct val="80000"/>
        </a:lnSpc>
        <a:spcBef>
          <a:spcPct val="0"/>
        </a:spcBef>
        <a:spcAft>
          <a:spcPct val="0"/>
        </a:spcAft>
        <a:defRPr sz="2800" b="1">
          <a:solidFill>
            <a:schemeClr val="tx2"/>
          </a:solidFill>
          <a:latin typeface="Arial" charset="0"/>
        </a:defRPr>
      </a:lvl2pPr>
      <a:lvl3pPr algn="l" defTabSz="762000" rtl="0" eaLnBrk="1" fontAlgn="base" hangingPunct="1">
        <a:lnSpc>
          <a:spcPct val="80000"/>
        </a:lnSpc>
        <a:spcBef>
          <a:spcPct val="0"/>
        </a:spcBef>
        <a:spcAft>
          <a:spcPct val="0"/>
        </a:spcAft>
        <a:defRPr sz="2800" b="1">
          <a:solidFill>
            <a:schemeClr val="tx2"/>
          </a:solidFill>
          <a:latin typeface="Arial" charset="0"/>
        </a:defRPr>
      </a:lvl3pPr>
      <a:lvl4pPr algn="l" defTabSz="762000" rtl="0" eaLnBrk="1" fontAlgn="base" hangingPunct="1">
        <a:lnSpc>
          <a:spcPct val="80000"/>
        </a:lnSpc>
        <a:spcBef>
          <a:spcPct val="0"/>
        </a:spcBef>
        <a:spcAft>
          <a:spcPct val="0"/>
        </a:spcAft>
        <a:defRPr sz="2800" b="1">
          <a:solidFill>
            <a:schemeClr val="tx2"/>
          </a:solidFill>
          <a:latin typeface="Arial" charset="0"/>
        </a:defRPr>
      </a:lvl4pPr>
      <a:lvl5pPr algn="l" defTabSz="762000" rtl="0" eaLnBrk="1" fontAlgn="base" hangingPunct="1">
        <a:lnSpc>
          <a:spcPct val="80000"/>
        </a:lnSpc>
        <a:spcBef>
          <a:spcPct val="0"/>
        </a:spcBef>
        <a:spcAft>
          <a:spcPct val="0"/>
        </a:spcAft>
        <a:defRPr sz="2800" b="1">
          <a:solidFill>
            <a:schemeClr val="tx2"/>
          </a:solidFill>
          <a:latin typeface="Arial" charset="0"/>
        </a:defRPr>
      </a:lvl5pPr>
      <a:lvl6pPr marL="457200" algn="l" defTabSz="762000" rtl="0" eaLnBrk="1" fontAlgn="base" hangingPunct="1">
        <a:lnSpc>
          <a:spcPct val="80000"/>
        </a:lnSpc>
        <a:spcBef>
          <a:spcPct val="0"/>
        </a:spcBef>
        <a:spcAft>
          <a:spcPct val="0"/>
        </a:spcAft>
        <a:defRPr sz="2800" b="1">
          <a:solidFill>
            <a:schemeClr val="tx2"/>
          </a:solidFill>
          <a:latin typeface="Arial" charset="0"/>
        </a:defRPr>
      </a:lvl6pPr>
      <a:lvl7pPr marL="914400" algn="l" defTabSz="762000" rtl="0" eaLnBrk="1" fontAlgn="base" hangingPunct="1">
        <a:lnSpc>
          <a:spcPct val="80000"/>
        </a:lnSpc>
        <a:spcBef>
          <a:spcPct val="0"/>
        </a:spcBef>
        <a:spcAft>
          <a:spcPct val="0"/>
        </a:spcAft>
        <a:defRPr sz="2800" b="1">
          <a:solidFill>
            <a:schemeClr val="tx2"/>
          </a:solidFill>
          <a:latin typeface="Arial" charset="0"/>
        </a:defRPr>
      </a:lvl7pPr>
      <a:lvl8pPr marL="1371600" algn="l" defTabSz="762000" rtl="0" eaLnBrk="1" fontAlgn="base" hangingPunct="1">
        <a:lnSpc>
          <a:spcPct val="80000"/>
        </a:lnSpc>
        <a:spcBef>
          <a:spcPct val="0"/>
        </a:spcBef>
        <a:spcAft>
          <a:spcPct val="0"/>
        </a:spcAft>
        <a:defRPr sz="2800" b="1">
          <a:solidFill>
            <a:schemeClr val="tx2"/>
          </a:solidFill>
          <a:latin typeface="Arial" charset="0"/>
        </a:defRPr>
      </a:lvl8pPr>
      <a:lvl9pPr marL="1828800" algn="l" defTabSz="762000" rtl="0" eaLnBrk="1" fontAlgn="base" hangingPunct="1">
        <a:lnSpc>
          <a:spcPct val="80000"/>
        </a:lnSpc>
        <a:spcBef>
          <a:spcPct val="0"/>
        </a:spcBef>
        <a:spcAft>
          <a:spcPct val="0"/>
        </a:spcAft>
        <a:defRPr sz="2800" b="1">
          <a:solidFill>
            <a:schemeClr val="tx2"/>
          </a:solidFill>
          <a:latin typeface="Arial" charset="0"/>
        </a:defRPr>
      </a:lvl9pPr>
    </p:titleStyle>
    <p:bodyStyle>
      <a:lvl1pPr marL="342900" indent="-342900" algn="l" defTabSz="762000" rtl="0" eaLnBrk="1" fontAlgn="base" hangingPunct="1">
        <a:spcBef>
          <a:spcPts val="1800"/>
        </a:spcBef>
        <a:spcAft>
          <a:spcPct val="0"/>
        </a:spcAft>
        <a:buClr>
          <a:schemeClr val="accent1"/>
        </a:buClr>
        <a:buSzPct val="100000"/>
        <a:buFont typeface="Wingdings" pitchFamily="2" charset="2"/>
        <a:buChar char="§"/>
        <a:defRPr sz="2000">
          <a:solidFill>
            <a:srgbClr val="000000"/>
          </a:solidFill>
          <a:latin typeface="+mn-lt"/>
          <a:ea typeface="+mn-ea"/>
          <a:cs typeface="+mn-cs"/>
        </a:defRPr>
      </a:lvl1pPr>
      <a:lvl2pPr marL="742950" indent="-285750" algn="l" defTabSz="762000" rtl="0" eaLnBrk="1" fontAlgn="base" hangingPunct="1">
        <a:spcBef>
          <a:spcPts val="1800"/>
        </a:spcBef>
        <a:spcAft>
          <a:spcPct val="0"/>
        </a:spcAft>
        <a:buClr>
          <a:schemeClr val="accent2"/>
        </a:buClr>
        <a:buSzPct val="100000"/>
        <a:buFont typeface="Wingdings" pitchFamily="2" charset="2"/>
        <a:buChar char="§"/>
        <a:defRPr sz="2000">
          <a:solidFill>
            <a:srgbClr val="000000"/>
          </a:solidFill>
          <a:latin typeface="+mn-lt"/>
        </a:defRPr>
      </a:lvl2pPr>
      <a:lvl3pPr marL="1143000" indent="-228600" algn="l" defTabSz="762000" rtl="0" eaLnBrk="1" fontAlgn="base" hangingPunct="1">
        <a:spcBef>
          <a:spcPts val="1800"/>
        </a:spcBef>
        <a:spcAft>
          <a:spcPct val="0"/>
        </a:spcAft>
        <a:buClr>
          <a:schemeClr val="accent1"/>
        </a:buClr>
        <a:buSzPct val="100000"/>
        <a:buFont typeface="Wingdings" pitchFamily="2" charset="2"/>
        <a:buChar char="§"/>
        <a:defRPr sz="2000">
          <a:solidFill>
            <a:srgbClr val="000000"/>
          </a:solidFill>
          <a:latin typeface="+mn-lt"/>
        </a:defRPr>
      </a:lvl3pPr>
      <a:lvl4pPr marL="1600200" indent="-228600" algn="l" defTabSz="762000" rtl="0" eaLnBrk="1" fontAlgn="base" hangingPunct="1">
        <a:spcBef>
          <a:spcPts val="1800"/>
        </a:spcBef>
        <a:spcAft>
          <a:spcPct val="0"/>
        </a:spcAft>
        <a:buClr>
          <a:schemeClr val="hlink"/>
        </a:buClr>
        <a:buSzPct val="100000"/>
        <a:buFont typeface="Wingdings" pitchFamily="2" charset="2"/>
        <a:buChar char="§"/>
        <a:defRPr>
          <a:solidFill>
            <a:srgbClr val="000000"/>
          </a:solidFill>
          <a:latin typeface="+mn-lt"/>
        </a:defRPr>
      </a:lvl4pPr>
      <a:lvl5pPr marL="2057400" indent="-228600" algn="l" defTabSz="762000" rtl="0" eaLnBrk="1" fontAlgn="base" hangingPunct="1">
        <a:spcBef>
          <a:spcPts val="1800"/>
        </a:spcBef>
        <a:spcAft>
          <a:spcPct val="0"/>
        </a:spcAft>
        <a:buClr>
          <a:schemeClr val="accent1"/>
        </a:buClr>
        <a:buSzPct val="100000"/>
        <a:buFont typeface="Wingdings" pitchFamily="2" charset="2"/>
        <a:buChar char="§"/>
        <a:defRPr>
          <a:solidFill>
            <a:srgbClr val="000000"/>
          </a:solidFill>
          <a:latin typeface="+mn-lt"/>
        </a:defRPr>
      </a:lvl5pPr>
      <a:lvl6pPr marL="25146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6pPr>
      <a:lvl7pPr marL="29718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7pPr>
      <a:lvl8pPr marL="34290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8pPr>
      <a:lvl9pPr marL="38862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0" y="0"/>
            <a:ext cx="1320800" cy="6858000"/>
          </a:xfrm>
          <a:prstGeom prst="rect">
            <a:avLst/>
          </a:prstGeom>
        </p:spPr>
      </p:pic>
      <p:sp>
        <p:nvSpPr>
          <p:cNvPr id="1032" name="Rectangle 8"/>
          <p:cNvSpPr>
            <a:spLocks noGrp="1" noChangeArrowheads="1"/>
          </p:cNvSpPr>
          <p:nvPr>
            <p:ph type="sldNum" sz="quarter" idx="4"/>
          </p:nvPr>
        </p:nvSpPr>
        <p:spPr bwMode="auto">
          <a:xfrm>
            <a:off x="0" y="6477000"/>
            <a:ext cx="1320800" cy="3048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lgn="ctr">
              <a:defRPr sz="1000" b="1">
                <a:solidFill>
                  <a:schemeClr val="bg1"/>
                </a:solidFill>
                <a:latin typeface="Arial" charset="0"/>
              </a:defRPr>
            </a:lvl1pPr>
          </a:lstStyle>
          <a:p>
            <a:pPr>
              <a:defRPr/>
            </a:pPr>
            <a:fld id="{AD9C6CD0-9126-4B37-A6CF-4E87C448E223}" type="slidenum">
              <a:rPr lang="en-AU" smtClean="0">
                <a:solidFill>
                  <a:srgbClr val="FFFFFF"/>
                </a:solidFill>
              </a:rPr>
              <a:pPr>
                <a:defRPr/>
              </a:pPr>
              <a:t>‹#›</a:t>
            </a:fld>
            <a:endParaRPr lang="en-AU" sz="1400" dirty="0">
              <a:solidFill>
                <a:srgbClr val="FFFFFF"/>
              </a:solidFill>
            </a:endParaRPr>
          </a:p>
        </p:txBody>
      </p:sp>
      <p:sp>
        <p:nvSpPr>
          <p:cNvPr id="1029" name="Rectangle 7"/>
          <p:cNvSpPr>
            <a:spLocks noGrp="1" noChangeArrowheads="1"/>
          </p:cNvSpPr>
          <p:nvPr>
            <p:ph type="body" idx="1"/>
          </p:nvPr>
        </p:nvSpPr>
        <p:spPr bwMode="auto">
          <a:xfrm>
            <a:off x="1835696" y="1700808"/>
            <a:ext cx="6851104" cy="4776192"/>
          </a:xfrm>
          <a:prstGeom prst="rect">
            <a:avLst/>
          </a:prstGeom>
          <a:noFill/>
          <a:ln w="12700">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smtClean="0"/>
          </a:p>
        </p:txBody>
      </p:sp>
      <p:sp>
        <p:nvSpPr>
          <p:cNvPr id="1030" name="Rectangle 6"/>
          <p:cNvSpPr>
            <a:spLocks noGrp="1" noChangeArrowheads="1"/>
          </p:cNvSpPr>
          <p:nvPr>
            <p:ph type="title"/>
          </p:nvPr>
        </p:nvSpPr>
        <p:spPr bwMode="auto">
          <a:xfrm>
            <a:off x="1835696" y="260648"/>
            <a:ext cx="6851104" cy="1152128"/>
          </a:xfrm>
          <a:prstGeom prst="rect">
            <a:avLst/>
          </a:prstGeom>
          <a:noFill/>
          <a:ln w="12700">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AU" dirty="0" smtClean="0"/>
          </a:p>
        </p:txBody>
      </p:sp>
    </p:spTree>
    <p:extLst>
      <p:ext uri="{BB962C8B-B14F-4D97-AF65-F5344CB8AC3E}">
        <p14:creationId xmlns:p14="http://schemas.microsoft.com/office/powerpoint/2010/main" val="718795861"/>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Lst>
  <p:timing>
    <p:tnLst>
      <p:par>
        <p:cTn id="1" dur="indefinite" restart="never" nodeType="tmRoot"/>
      </p:par>
    </p:tnLst>
  </p:timing>
  <p:hf hdr="0" ftr="0" dt="0"/>
  <p:txStyles>
    <p:titleStyle>
      <a:lvl1pPr algn="l" defTabSz="762000" rtl="0" eaLnBrk="1" fontAlgn="base" hangingPunct="1">
        <a:lnSpc>
          <a:spcPct val="80000"/>
        </a:lnSpc>
        <a:spcBef>
          <a:spcPct val="0"/>
        </a:spcBef>
        <a:spcAft>
          <a:spcPct val="0"/>
        </a:spcAft>
        <a:defRPr sz="2800" b="1">
          <a:solidFill>
            <a:schemeClr val="tx2"/>
          </a:solidFill>
          <a:latin typeface="+mj-lt"/>
          <a:ea typeface="+mj-ea"/>
          <a:cs typeface="+mj-cs"/>
        </a:defRPr>
      </a:lvl1pPr>
      <a:lvl2pPr algn="l" defTabSz="762000" rtl="0" eaLnBrk="1" fontAlgn="base" hangingPunct="1">
        <a:lnSpc>
          <a:spcPct val="80000"/>
        </a:lnSpc>
        <a:spcBef>
          <a:spcPct val="0"/>
        </a:spcBef>
        <a:spcAft>
          <a:spcPct val="0"/>
        </a:spcAft>
        <a:defRPr sz="2800" b="1">
          <a:solidFill>
            <a:schemeClr val="tx2"/>
          </a:solidFill>
          <a:latin typeface="Arial" charset="0"/>
        </a:defRPr>
      </a:lvl2pPr>
      <a:lvl3pPr algn="l" defTabSz="762000" rtl="0" eaLnBrk="1" fontAlgn="base" hangingPunct="1">
        <a:lnSpc>
          <a:spcPct val="80000"/>
        </a:lnSpc>
        <a:spcBef>
          <a:spcPct val="0"/>
        </a:spcBef>
        <a:spcAft>
          <a:spcPct val="0"/>
        </a:spcAft>
        <a:defRPr sz="2800" b="1">
          <a:solidFill>
            <a:schemeClr val="tx2"/>
          </a:solidFill>
          <a:latin typeface="Arial" charset="0"/>
        </a:defRPr>
      </a:lvl3pPr>
      <a:lvl4pPr algn="l" defTabSz="762000" rtl="0" eaLnBrk="1" fontAlgn="base" hangingPunct="1">
        <a:lnSpc>
          <a:spcPct val="80000"/>
        </a:lnSpc>
        <a:spcBef>
          <a:spcPct val="0"/>
        </a:spcBef>
        <a:spcAft>
          <a:spcPct val="0"/>
        </a:spcAft>
        <a:defRPr sz="2800" b="1">
          <a:solidFill>
            <a:schemeClr val="tx2"/>
          </a:solidFill>
          <a:latin typeface="Arial" charset="0"/>
        </a:defRPr>
      </a:lvl4pPr>
      <a:lvl5pPr algn="l" defTabSz="762000" rtl="0" eaLnBrk="1" fontAlgn="base" hangingPunct="1">
        <a:lnSpc>
          <a:spcPct val="80000"/>
        </a:lnSpc>
        <a:spcBef>
          <a:spcPct val="0"/>
        </a:spcBef>
        <a:spcAft>
          <a:spcPct val="0"/>
        </a:spcAft>
        <a:defRPr sz="2800" b="1">
          <a:solidFill>
            <a:schemeClr val="tx2"/>
          </a:solidFill>
          <a:latin typeface="Arial" charset="0"/>
        </a:defRPr>
      </a:lvl5pPr>
      <a:lvl6pPr marL="457200" algn="l" defTabSz="762000" rtl="0" eaLnBrk="1" fontAlgn="base" hangingPunct="1">
        <a:lnSpc>
          <a:spcPct val="80000"/>
        </a:lnSpc>
        <a:spcBef>
          <a:spcPct val="0"/>
        </a:spcBef>
        <a:spcAft>
          <a:spcPct val="0"/>
        </a:spcAft>
        <a:defRPr sz="2800" b="1">
          <a:solidFill>
            <a:schemeClr val="tx2"/>
          </a:solidFill>
          <a:latin typeface="Arial" charset="0"/>
        </a:defRPr>
      </a:lvl6pPr>
      <a:lvl7pPr marL="914400" algn="l" defTabSz="762000" rtl="0" eaLnBrk="1" fontAlgn="base" hangingPunct="1">
        <a:lnSpc>
          <a:spcPct val="80000"/>
        </a:lnSpc>
        <a:spcBef>
          <a:spcPct val="0"/>
        </a:spcBef>
        <a:spcAft>
          <a:spcPct val="0"/>
        </a:spcAft>
        <a:defRPr sz="2800" b="1">
          <a:solidFill>
            <a:schemeClr val="tx2"/>
          </a:solidFill>
          <a:latin typeface="Arial" charset="0"/>
        </a:defRPr>
      </a:lvl7pPr>
      <a:lvl8pPr marL="1371600" algn="l" defTabSz="762000" rtl="0" eaLnBrk="1" fontAlgn="base" hangingPunct="1">
        <a:lnSpc>
          <a:spcPct val="80000"/>
        </a:lnSpc>
        <a:spcBef>
          <a:spcPct val="0"/>
        </a:spcBef>
        <a:spcAft>
          <a:spcPct val="0"/>
        </a:spcAft>
        <a:defRPr sz="2800" b="1">
          <a:solidFill>
            <a:schemeClr val="tx2"/>
          </a:solidFill>
          <a:latin typeface="Arial" charset="0"/>
        </a:defRPr>
      </a:lvl8pPr>
      <a:lvl9pPr marL="1828800" algn="l" defTabSz="762000" rtl="0" eaLnBrk="1" fontAlgn="base" hangingPunct="1">
        <a:lnSpc>
          <a:spcPct val="80000"/>
        </a:lnSpc>
        <a:spcBef>
          <a:spcPct val="0"/>
        </a:spcBef>
        <a:spcAft>
          <a:spcPct val="0"/>
        </a:spcAft>
        <a:defRPr sz="2800" b="1">
          <a:solidFill>
            <a:schemeClr val="tx2"/>
          </a:solidFill>
          <a:latin typeface="Arial" charset="0"/>
        </a:defRPr>
      </a:lvl9pPr>
    </p:titleStyle>
    <p:bodyStyle>
      <a:lvl1pPr marL="342900" indent="-342900" algn="l" defTabSz="762000" rtl="0" eaLnBrk="1" fontAlgn="base" hangingPunct="1">
        <a:spcBef>
          <a:spcPts val="1800"/>
        </a:spcBef>
        <a:spcAft>
          <a:spcPct val="0"/>
        </a:spcAft>
        <a:buClr>
          <a:schemeClr val="accent1"/>
        </a:buClr>
        <a:buSzPct val="100000"/>
        <a:buFont typeface="Wingdings" pitchFamily="2" charset="2"/>
        <a:buChar char="§"/>
        <a:defRPr sz="2000">
          <a:solidFill>
            <a:srgbClr val="000000"/>
          </a:solidFill>
          <a:latin typeface="+mn-lt"/>
          <a:ea typeface="+mn-ea"/>
          <a:cs typeface="+mn-cs"/>
        </a:defRPr>
      </a:lvl1pPr>
      <a:lvl2pPr marL="742950" indent="-285750" algn="l" defTabSz="762000" rtl="0" eaLnBrk="1" fontAlgn="base" hangingPunct="1">
        <a:spcBef>
          <a:spcPts val="1800"/>
        </a:spcBef>
        <a:spcAft>
          <a:spcPct val="0"/>
        </a:spcAft>
        <a:buClr>
          <a:schemeClr val="accent2"/>
        </a:buClr>
        <a:buSzPct val="100000"/>
        <a:buFont typeface="Wingdings" pitchFamily="2" charset="2"/>
        <a:buChar char="§"/>
        <a:defRPr sz="2000">
          <a:solidFill>
            <a:srgbClr val="000000"/>
          </a:solidFill>
          <a:latin typeface="+mn-lt"/>
        </a:defRPr>
      </a:lvl2pPr>
      <a:lvl3pPr marL="1143000" indent="-228600" algn="l" defTabSz="762000" rtl="0" eaLnBrk="1" fontAlgn="base" hangingPunct="1">
        <a:spcBef>
          <a:spcPts val="1800"/>
        </a:spcBef>
        <a:spcAft>
          <a:spcPct val="0"/>
        </a:spcAft>
        <a:buClr>
          <a:schemeClr val="accent1"/>
        </a:buClr>
        <a:buSzPct val="100000"/>
        <a:buFont typeface="Wingdings" pitchFamily="2" charset="2"/>
        <a:buChar char="§"/>
        <a:defRPr sz="2000">
          <a:solidFill>
            <a:srgbClr val="000000"/>
          </a:solidFill>
          <a:latin typeface="+mn-lt"/>
        </a:defRPr>
      </a:lvl3pPr>
      <a:lvl4pPr marL="1600200" indent="-228600" algn="l" defTabSz="762000" rtl="0" eaLnBrk="1" fontAlgn="base" hangingPunct="1">
        <a:spcBef>
          <a:spcPts val="1800"/>
        </a:spcBef>
        <a:spcAft>
          <a:spcPct val="0"/>
        </a:spcAft>
        <a:buClr>
          <a:schemeClr val="hlink"/>
        </a:buClr>
        <a:buSzPct val="100000"/>
        <a:buFont typeface="Wingdings" pitchFamily="2" charset="2"/>
        <a:buChar char="§"/>
        <a:defRPr>
          <a:solidFill>
            <a:srgbClr val="000000"/>
          </a:solidFill>
          <a:latin typeface="+mn-lt"/>
        </a:defRPr>
      </a:lvl4pPr>
      <a:lvl5pPr marL="2057400" indent="-228600" algn="l" defTabSz="762000" rtl="0" eaLnBrk="1" fontAlgn="base" hangingPunct="1">
        <a:spcBef>
          <a:spcPts val="1800"/>
        </a:spcBef>
        <a:spcAft>
          <a:spcPct val="0"/>
        </a:spcAft>
        <a:buClr>
          <a:schemeClr val="accent1"/>
        </a:buClr>
        <a:buSzPct val="100000"/>
        <a:buFont typeface="Wingdings" pitchFamily="2" charset="2"/>
        <a:buChar char="§"/>
        <a:defRPr>
          <a:solidFill>
            <a:srgbClr val="000000"/>
          </a:solidFill>
          <a:latin typeface="+mn-lt"/>
        </a:defRPr>
      </a:lvl5pPr>
      <a:lvl6pPr marL="25146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6pPr>
      <a:lvl7pPr marL="29718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7pPr>
      <a:lvl8pPr marL="34290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8pPr>
      <a:lvl9pPr marL="38862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54.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www.maqohsc.sa.gov.au/" TargetMode="External"/><Relationship Id="rId2" Type="http://schemas.openxmlformats.org/officeDocument/2006/relationships/notesSlide" Target="../notesSlides/notesSlide58.xml"/><Relationship Id="rId1" Type="http://schemas.openxmlformats.org/officeDocument/2006/relationships/slideLayout" Target="../slideLayouts/slideLayout2.xml"/><Relationship Id="rId5" Type="http://schemas.openxmlformats.org/officeDocument/2006/relationships/hyperlink" Target="http://www.safeworkaustralia.gov.au/" TargetMode="External"/><Relationship Id="rId4" Type="http://schemas.openxmlformats.org/officeDocument/2006/relationships/hyperlink" Target="http://www.safework.sa.gov.au/"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1"/>
          <p:cNvSpPr>
            <a:spLocks noChangeArrowheads="1"/>
          </p:cNvSpPr>
          <p:nvPr/>
        </p:nvSpPr>
        <p:spPr bwMode="auto">
          <a:xfrm>
            <a:off x="1524000" y="1828800"/>
            <a:ext cx="6096000" cy="914400"/>
          </a:xfrm>
          <a:prstGeom prst="rect">
            <a:avLst/>
          </a:prstGeom>
          <a:noFill/>
          <a:ln w="12700">
            <a:noFill/>
            <a:miter lim="800000"/>
            <a:headEnd/>
            <a:tailEnd/>
          </a:ln>
        </p:spPr>
        <p:txBody>
          <a:bodyPr/>
          <a:lstStyle/>
          <a:p>
            <a:pPr algn="ctr" defTabSz="762000">
              <a:spcBef>
                <a:spcPct val="20000"/>
              </a:spcBef>
              <a:buClr>
                <a:schemeClr val="accent1"/>
              </a:buClr>
              <a:buSzPct val="100000"/>
              <a:buFont typeface="Wingdings" pitchFamily="2" charset="2"/>
              <a:buNone/>
            </a:pPr>
            <a:endParaRPr lang="en-US" b="1" dirty="0">
              <a:solidFill>
                <a:srgbClr val="1D1762"/>
              </a:solidFill>
            </a:endParaRPr>
          </a:p>
        </p:txBody>
      </p:sp>
      <p:sp>
        <p:nvSpPr>
          <p:cNvPr id="2" name="Title 1"/>
          <p:cNvSpPr>
            <a:spLocks noGrp="1"/>
          </p:cNvSpPr>
          <p:nvPr>
            <p:ph type="ctrTitle"/>
          </p:nvPr>
        </p:nvSpPr>
        <p:spPr>
          <a:xfrm>
            <a:off x="467544" y="4077072"/>
            <a:ext cx="8208912" cy="1338064"/>
          </a:xfrm>
        </p:spPr>
        <p:txBody>
          <a:bodyPr/>
          <a:lstStyle/>
          <a:p>
            <a:r>
              <a:rPr lang="en-AU" dirty="0" smtClean="0"/>
              <a:t/>
            </a:r>
            <a:br>
              <a:rPr lang="en-AU" dirty="0" smtClean="0"/>
            </a:br>
            <a:r>
              <a:rPr lang="en-AU" i="1" dirty="0" smtClean="0"/>
              <a:t>Work Health and Safety Regulations 2012 </a:t>
            </a:r>
            <a:r>
              <a:rPr lang="en-AU" dirty="0" smtClean="0"/>
              <a:t>(SA) </a:t>
            </a:r>
            <a:br>
              <a:rPr lang="en-AU" dirty="0" smtClean="0"/>
            </a:br>
            <a:r>
              <a:rPr lang="en-AU" dirty="0"/>
              <a:t/>
            </a:r>
            <a:br>
              <a:rPr lang="en-AU" dirty="0"/>
            </a:br>
            <a:r>
              <a:rPr lang="en-AU" dirty="0" smtClean="0"/>
              <a:t>Chapter 10 (Mines)</a:t>
            </a:r>
            <a:endParaRPr lang="en-US" dirty="0"/>
          </a:p>
        </p:txBody>
      </p:sp>
      <p:sp>
        <p:nvSpPr>
          <p:cNvPr id="4" name="TextBox 3"/>
          <p:cNvSpPr txBox="1"/>
          <p:nvPr/>
        </p:nvSpPr>
        <p:spPr>
          <a:xfrm>
            <a:off x="7452320" y="6579114"/>
            <a:ext cx="1721732" cy="276999"/>
          </a:xfrm>
          <a:prstGeom prst="rect">
            <a:avLst/>
          </a:prstGeom>
          <a:noFill/>
        </p:spPr>
        <p:txBody>
          <a:bodyPr wrap="square" rtlCol="0">
            <a:spAutoFit/>
          </a:bodyPr>
          <a:lstStyle/>
          <a:p>
            <a:pPr algn="r"/>
            <a:r>
              <a:rPr lang="en-AU" sz="1200" b="1" dirty="0" smtClean="0">
                <a:solidFill>
                  <a:schemeClr val="bg1"/>
                </a:solidFill>
              </a:rPr>
              <a:t>Mar 2021</a:t>
            </a:r>
            <a:endParaRPr lang="en-AU" sz="1200" b="1" dirty="0">
              <a:solidFill>
                <a:schemeClr val="bg1"/>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620688"/>
            <a:ext cx="6851104" cy="792088"/>
          </a:xfrm>
        </p:spPr>
        <p:txBody>
          <a:bodyPr/>
          <a:lstStyle/>
          <a:p>
            <a:r>
              <a:rPr lang="en-US" kern="1200" dirty="0">
                <a:solidFill>
                  <a:srgbClr val="FF8200"/>
                </a:solidFill>
                <a:latin typeface="Arial" panose="020B0604020202020204" pitchFamily="34" charset="0"/>
                <a:cs typeface="Arial" panose="020B0604020202020204" pitchFamily="34" charset="0"/>
              </a:rPr>
              <a:t>Mining </a:t>
            </a:r>
            <a:r>
              <a:rPr lang="en-US" kern="1200" dirty="0" smtClean="0">
                <a:solidFill>
                  <a:srgbClr val="FF8200"/>
                </a:solidFill>
                <a:latin typeface="Arial" panose="020B0604020202020204" pitchFamily="34" charset="0"/>
                <a:cs typeface="Arial" panose="020B0604020202020204" pitchFamily="34" charset="0"/>
              </a:rPr>
              <a:t>Operations</a:t>
            </a:r>
            <a:endParaRPr lang="en-US" kern="1200" dirty="0">
              <a:solidFill>
                <a:srgbClr val="FF82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10</a:t>
            </a:fld>
            <a:endParaRPr lang="en-AU" sz="1400" dirty="0">
              <a:solidFill>
                <a:srgbClr val="1D1D60"/>
              </a:solidFill>
            </a:endParaRPr>
          </a:p>
        </p:txBody>
      </p:sp>
      <p:sp>
        <p:nvSpPr>
          <p:cNvPr id="5" name="Rectangle 4"/>
          <p:cNvSpPr>
            <a:spLocks/>
          </p:cNvSpPr>
          <p:nvPr/>
        </p:nvSpPr>
        <p:spPr bwMode="auto">
          <a:xfrm>
            <a:off x="1835696" y="1659408"/>
            <a:ext cx="7056784" cy="443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pPr marL="0" lvl="1" defTabSz="762000">
              <a:spcBef>
                <a:spcPts val="1800"/>
              </a:spcBef>
              <a:buClr>
                <a:schemeClr val="accent2"/>
              </a:buClr>
              <a:buSzPct val="100000"/>
              <a:defRPr/>
            </a:pPr>
            <a:r>
              <a:rPr lang="en-AU" sz="1600" dirty="0">
                <a:latin typeface="+mn-lt"/>
              </a:rPr>
              <a:t>Mining</a:t>
            </a:r>
            <a:r>
              <a:rPr lang="en-AU" sz="1600" dirty="0" smtClean="0"/>
              <a:t> </a:t>
            </a:r>
            <a:r>
              <a:rPr lang="en-AU" sz="1600" dirty="0"/>
              <a:t>operations </a:t>
            </a:r>
            <a:r>
              <a:rPr lang="en-AU" sz="1600" b="1" u="sng" dirty="0"/>
              <a:t>do </a:t>
            </a:r>
            <a:r>
              <a:rPr lang="en-AU" sz="1600" b="1" u="sng" dirty="0" smtClean="0"/>
              <a:t>not</a:t>
            </a:r>
            <a:r>
              <a:rPr lang="en-AU" sz="1600" b="1" dirty="0" smtClean="0"/>
              <a:t> </a:t>
            </a:r>
            <a:r>
              <a:rPr lang="en-AU" sz="1600" dirty="0" smtClean="0"/>
              <a:t>include: </a:t>
            </a:r>
          </a:p>
          <a:p>
            <a:pPr marL="285750" lvl="1" indent="-285750" defTabSz="762000">
              <a:spcBef>
                <a:spcPts val="1800"/>
              </a:spcBef>
              <a:buClr>
                <a:schemeClr val="accent2"/>
              </a:buClr>
              <a:buSzPct val="100000"/>
              <a:buFont typeface="Wingdings" pitchFamily="2" charset="2"/>
              <a:buChar char="§"/>
              <a:defRPr/>
            </a:pPr>
            <a:r>
              <a:rPr lang="en-AU" sz="1600" dirty="0" smtClean="0">
                <a:latin typeface="+mn-lt"/>
              </a:rPr>
              <a:t>An </a:t>
            </a:r>
            <a:r>
              <a:rPr lang="en-AU" sz="1600" dirty="0">
                <a:latin typeface="+mn-lt"/>
              </a:rPr>
              <a:t>activity carried out in relation to the extraction of minerals on private land for the </a:t>
            </a:r>
            <a:r>
              <a:rPr lang="en-AU" sz="1600" dirty="0" smtClean="0">
                <a:latin typeface="+mn-lt"/>
              </a:rPr>
              <a:t>private, and </a:t>
            </a:r>
            <a:r>
              <a:rPr lang="en-AU" sz="1600" dirty="0">
                <a:latin typeface="+mn-lt"/>
              </a:rPr>
              <a:t>non-commercial use of the owner of the land; </a:t>
            </a:r>
          </a:p>
          <a:p>
            <a:pPr marL="285750" lvl="1" indent="-285750" defTabSz="762000">
              <a:spcBef>
                <a:spcPts val="1800"/>
              </a:spcBef>
              <a:buClr>
                <a:schemeClr val="accent2"/>
              </a:buClr>
              <a:buSzPct val="100000"/>
              <a:buFont typeface="Wingdings" pitchFamily="2" charset="2"/>
              <a:buChar char="§"/>
              <a:defRPr/>
            </a:pPr>
            <a:r>
              <a:rPr lang="en-AU" sz="1600" dirty="0">
                <a:latin typeface="+mn-lt"/>
              </a:rPr>
              <a:t>F</a:t>
            </a:r>
            <a:r>
              <a:rPr lang="en-AU" sz="1600" dirty="0" smtClean="0">
                <a:latin typeface="+mn-lt"/>
              </a:rPr>
              <a:t>ossicking; and </a:t>
            </a:r>
          </a:p>
          <a:p>
            <a:pPr marL="285750" lvl="1" indent="-285750" defTabSz="762000">
              <a:spcBef>
                <a:spcPts val="1800"/>
              </a:spcBef>
              <a:buClr>
                <a:schemeClr val="accent2"/>
              </a:buClr>
              <a:buSzPct val="100000"/>
              <a:buFont typeface="Wingdings" pitchFamily="2" charset="2"/>
              <a:buChar char="§"/>
              <a:defRPr/>
            </a:pPr>
            <a:r>
              <a:rPr lang="en-AU" sz="1600" dirty="0">
                <a:latin typeface="+mn-lt"/>
              </a:rPr>
              <a:t>A</a:t>
            </a:r>
            <a:r>
              <a:rPr lang="en-AU" sz="1600" dirty="0" smtClean="0">
                <a:latin typeface="+mn-lt"/>
              </a:rPr>
              <a:t>ny </a:t>
            </a:r>
            <a:r>
              <a:rPr lang="en-AU" sz="1600" dirty="0">
                <a:latin typeface="+mn-lt"/>
              </a:rPr>
              <a:t>activity where the extraction of minerals is incidental to the activity. </a:t>
            </a:r>
            <a:r>
              <a:rPr lang="en-AU" sz="1600" dirty="0" smtClean="0">
                <a:latin typeface="+mn-lt"/>
              </a:rPr>
              <a:t/>
            </a:r>
            <a:br>
              <a:rPr lang="en-AU" sz="1600" dirty="0" smtClean="0">
                <a:latin typeface="+mn-lt"/>
              </a:rPr>
            </a:br>
            <a:r>
              <a:rPr lang="en-AU" sz="1600" dirty="0" smtClean="0">
                <a:latin typeface="+mn-lt"/>
              </a:rPr>
              <a:t/>
            </a:r>
            <a:br>
              <a:rPr lang="en-AU" sz="1600" dirty="0" smtClean="0">
                <a:latin typeface="+mn-lt"/>
              </a:rPr>
            </a:br>
            <a:r>
              <a:rPr lang="en-AU" sz="1600" dirty="0" smtClean="0">
                <a:latin typeface="+mn-lt"/>
              </a:rPr>
              <a:t>Example - </a:t>
            </a:r>
            <a:r>
              <a:rPr lang="en-AU" sz="1600" dirty="0">
                <a:latin typeface="+mn-lt"/>
              </a:rPr>
              <a:t>Civil works such as tunnelling to create a road.</a:t>
            </a:r>
          </a:p>
          <a:p>
            <a:pPr marL="741363" lvl="2" indent="-284163" algn="l" hangingPunct="0">
              <a:buFont typeface="Wingdings" pitchFamily="2" charset="2"/>
              <a:buChar char="§"/>
              <a:defRPr/>
            </a:pPr>
            <a:endParaRPr lang="en-AU" sz="1600" dirty="0">
              <a:solidFill>
                <a:srgbClr val="002060"/>
              </a:solidFill>
              <a:latin typeface="Frutiger LT Std 45 Light" pitchFamily="34" charset="0"/>
            </a:endParaRPr>
          </a:p>
          <a:p>
            <a:pPr marL="284163" indent="-284163" algn="l" hangingPunct="0">
              <a:buFont typeface="Arial" charset="0"/>
              <a:buChar char="•"/>
              <a:defRPr/>
            </a:pPr>
            <a:endParaRPr lang="en-AU" sz="1200" dirty="0">
              <a:solidFill>
                <a:srgbClr val="002060"/>
              </a:solidFill>
              <a:latin typeface="Frutiger LT Std 45 Light" pitchFamily="34" charset="0"/>
            </a:endParaRPr>
          </a:p>
          <a:p>
            <a:pPr marL="284163" indent="-284163" algn="l">
              <a:lnSpc>
                <a:spcPct val="90000"/>
              </a:lnSpc>
              <a:buFont typeface="Wingdings" pitchFamily="2" charset="2"/>
              <a:buChar char="§"/>
              <a:defRPr/>
            </a:pPr>
            <a:endParaRPr lang="en-AU" sz="1000" dirty="0">
              <a:solidFill>
                <a:srgbClr val="002060"/>
              </a:solidFill>
              <a:latin typeface="Frutiger LT Std 45 Light" pitchFamily="34" charset="0"/>
            </a:endParaRPr>
          </a:p>
        </p:txBody>
      </p:sp>
    </p:spTree>
    <p:extLst>
      <p:ext uri="{BB962C8B-B14F-4D97-AF65-F5344CB8AC3E}">
        <p14:creationId xmlns:p14="http://schemas.microsoft.com/office/powerpoint/2010/main" val="35241837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12700">
            <a:noFill/>
            <a:miter lim="800000"/>
            <a:headEnd/>
            <a:tailEnd/>
          </a:ln>
        </p:spPr>
        <p:txBody>
          <a:bodyPr vert="horz" wrap="square" lIns="91440" tIns="45720" rIns="91440" bIns="45720" numCol="1" anchor="b" anchorCtr="0" compatLnSpc="1">
            <a:prstTxWarp prst="textNoShape">
              <a:avLst/>
            </a:prstTxWarp>
          </a:bodyPr>
          <a:lstStyle/>
          <a:p>
            <a:r>
              <a:rPr lang="en-US" kern="1200" dirty="0">
                <a:solidFill>
                  <a:srgbClr val="FF8200"/>
                </a:solidFill>
                <a:latin typeface="Arial" panose="020B0604020202020204" pitchFamily="34" charset="0"/>
                <a:cs typeface="Arial" panose="020B0604020202020204" pitchFamily="34" charset="0"/>
              </a:rPr>
              <a:t>Mine </a:t>
            </a:r>
            <a:r>
              <a:rPr lang="en-US" kern="1200" dirty="0" smtClean="0">
                <a:solidFill>
                  <a:srgbClr val="FF8200"/>
                </a:solidFill>
                <a:latin typeface="Arial" panose="020B0604020202020204" pitchFamily="34" charset="0"/>
                <a:cs typeface="Arial" panose="020B0604020202020204" pitchFamily="34" charset="0"/>
              </a:rPr>
              <a:t>Holder / Mine Operator</a:t>
            </a:r>
            <a:endParaRPr lang="en-US"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753344" y="1628800"/>
            <a:ext cx="7211144" cy="4776192"/>
          </a:xfrm>
        </p:spPr>
        <p:txBody>
          <a:bodyPr/>
          <a:lstStyle/>
          <a:p>
            <a:pPr marL="0" indent="0">
              <a:buNone/>
            </a:pPr>
            <a:r>
              <a:rPr lang="en-US" sz="1600" dirty="0"/>
              <a:t>The </a:t>
            </a:r>
            <a:r>
              <a:rPr lang="en-US" sz="1600" dirty="0" smtClean="0"/>
              <a:t>Mine Holder of a mine:</a:t>
            </a:r>
            <a:endParaRPr lang="en-US" sz="1600" dirty="0"/>
          </a:p>
          <a:p>
            <a:r>
              <a:rPr lang="en-US" sz="1600" dirty="0" smtClean="0"/>
              <a:t>Is the Mine Operator </a:t>
            </a:r>
            <a:r>
              <a:rPr lang="en-US" sz="1600" dirty="0"/>
              <a:t>unless they appoint another PCBU to be the </a:t>
            </a:r>
            <a:r>
              <a:rPr lang="en-US" sz="1600" dirty="0" smtClean="0"/>
              <a:t>Mine Operator; and </a:t>
            </a:r>
            <a:endParaRPr lang="en-US" sz="1600" dirty="0"/>
          </a:p>
          <a:p>
            <a:r>
              <a:rPr lang="en-US" sz="1600" dirty="0" smtClean="0"/>
              <a:t>The PCBU </a:t>
            </a:r>
            <a:r>
              <a:rPr lang="en-US" sz="1600" dirty="0"/>
              <a:t>with control over a right or entitlement to carry out mining operations at the mine (primary duty holder).</a:t>
            </a:r>
          </a:p>
          <a:p>
            <a:endParaRPr lang="en-US" sz="1600"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11</a:t>
            </a:fld>
            <a:endParaRPr lang="en-AU" sz="1400" dirty="0">
              <a:solidFill>
                <a:srgbClr val="1D1D60"/>
              </a:solidFill>
            </a:endParaRPr>
          </a:p>
        </p:txBody>
      </p:sp>
    </p:spTree>
    <p:extLst>
      <p:ext uri="{BB962C8B-B14F-4D97-AF65-F5344CB8AC3E}">
        <p14:creationId xmlns:p14="http://schemas.microsoft.com/office/powerpoint/2010/main" val="9401002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Mine </a:t>
            </a:r>
            <a:r>
              <a:rPr lang="en-US" kern="1200" dirty="0" smtClean="0">
                <a:solidFill>
                  <a:srgbClr val="FF8200"/>
                </a:solidFill>
                <a:latin typeface="Arial" panose="020B0604020202020204" pitchFamily="34" charset="0"/>
                <a:cs typeface="Arial" panose="020B0604020202020204" pitchFamily="34" charset="0"/>
              </a:rPr>
              <a:t>Operator Appointment</a:t>
            </a:r>
            <a:endParaRPr lang="en-US"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763688" y="1628800"/>
            <a:ext cx="7056784" cy="4776192"/>
          </a:xfrm>
        </p:spPr>
        <p:txBody>
          <a:bodyPr/>
          <a:lstStyle/>
          <a:p>
            <a:pPr marL="0" indent="0">
              <a:buNone/>
            </a:pPr>
            <a:r>
              <a:rPr lang="en-US" sz="1600" dirty="0"/>
              <a:t>The </a:t>
            </a:r>
            <a:r>
              <a:rPr lang="en-US" sz="1600" dirty="0" smtClean="0"/>
              <a:t>Mine Holder </a:t>
            </a:r>
            <a:r>
              <a:rPr lang="en-US" sz="1600" dirty="0"/>
              <a:t>of a </a:t>
            </a:r>
            <a:r>
              <a:rPr lang="en-US" sz="1600" dirty="0" smtClean="0"/>
              <a:t>mine, </a:t>
            </a:r>
            <a:r>
              <a:rPr lang="en-US" sz="1600" dirty="0"/>
              <a:t>may </a:t>
            </a:r>
            <a:r>
              <a:rPr lang="en-US" sz="1600" dirty="0" smtClean="0"/>
              <a:t>only appoint </a:t>
            </a:r>
            <a:r>
              <a:rPr lang="en-US" sz="1600" dirty="0"/>
              <a:t>a person to be the </a:t>
            </a:r>
            <a:r>
              <a:rPr lang="en-US" sz="1600" dirty="0" smtClean="0"/>
              <a:t>Mine Operator if</a:t>
            </a:r>
            <a:r>
              <a:rPr lang="en-US" sz="1600" dirty="0"/>
              <a:t>:</a:t>
            </a:r>
          </a:p>
          <a:p>
            <a:r>
              <a:rPr lang="en-US" sz="1600" dirty="0" smtClean="0"/>
              <a:t>The </a:t>
            </a:r>
            <a:r>
              <a:rPr lang="en-US" sz="1600" dirty="0"/>
              <a:t>person is conducting a business or undertaking; and </a:t>
            </a:r>
          </a:p>
          <a:p>
            <a:r>
              <a:rPr lang="en-US" sz="1600" dirty="0"/>
              <a:t>I</a:t>
            </a:r>
            <a:r>
              <a:rPr lang="en-US" sz="1600" dirty="0" smtClean="0"/>
              <a:t>s </a:t>
            </a:r>
            <a:r>
              <a:rPr lang="en-US" sz="1600" dirty="0"/>
              <a:t>appointed in accordance with </a:t>
            </a:r>
            <a:r>
              <a:rPr lang="en-US" sz="1600" i="1" dirty="0" smtClean="0"/>
              <a:t>R615</a:t>
            </a:r>
            <a:r>
              <a:rPr lang="en-US" sz="1600" dirty="0" smtClean="0"/>
              <a:t> </a:t>
            </a:r>
            <a:r>
              <a:rPr lang="en-US" sz="1600" dirty="0"/>
              <a:t>to carry out mining operations at the mine on behalf of the </a:t>
            </a:r>
            <a:r>
              <a:rPr lang="en-US" sz="1600" dirty="0" smtClean="0"/>
              <a:t>Mine Holder</a:t>
            </a:r>
            <a:r>
              <a:rPr lang="en-US" sz="1600" dirty="0"/>
              <a:t>; and</a:t>
            </a:r>
          </a:p>
          <a:p>
            <a:r>
              <a:rPr lang="en-US" sz="1600" dirty="0"/>
              <a:t>T</a:t>
            </a:r>
            <a:r>
              <a:rPr lang="en-US" sz="1600" dirty="0" smtClean="0"/>
              <a:t>he Mine Holder </a:t>
            </a:r>
            <a:r>
              <a:rPr lang="en-US" sz="1600" dirty="0" smtClean="0"/>
              <a:t>authorises</a:t>
            </a:r>
            <a:r>
              <a:rPr lang="en-US" sz="1600" dirty="0" smtClean="0"/>
              <a:t> </a:t>
            </a:r>
            <a:r>
              <a:rPr lang="en-US" sz="1600" dirty="0"/>
              <a:t>the person to have management or control of the mine and to discharge the duties of a </a:t>
            </a:r>
            <a:r>
              <a:rPr lang="en-US" sz="1600" dirty="0" smtClean="0"/>
              <a:t>Mine Operator </a:t>
            </a:r>
            <a:r>
              <a:rPr lang="en-US" sz="1600" dirty="0"/>
              <a:t>under the Act &amp; Regulations.</a:t>
            </a:r>
          </a:p>
          <a:p>
            <a:pPr marL="0" indent="0">
              <a:buNone/>
            </a:pPr>
            <a:endParaRPr lang="en-US" sz="1600"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12</a:t>
            </a:fld>
            <a:endParaRPr lang="en-AU" sz="1400" dirty="0">
              <a:solidFill>
                <a:srgbClr val="1D1D60"/>
              </a:solidFill>
            </a:endParaRPr>
          </a:p>
        </p:txBody>
      </p:sp>
    </p:spTree>
    <p:extLst>
      <p:ext uri="{BB962C8B-B14F-4D97-AF65-F5344CB8AC3E}">
        <p14:creationId xmlns:p14="http://schemas.microsoft.com/office/powerpoint/2010/main" val="16101202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Mine </a:t>
            </a:r>
            <a:r>
              <a:rPr lang="en-US" kern="1200" dirty="0" smtClean="0">
                <a:solidFill>
                  <a:srgbClr val="FF8200"/>
                </a:solidFill>
                <a:latin typeface="Arial" panose="020B0604020202020204" pitchFamily="34" charset="0"/>
                <a:cs typeface="Arial" panose="020B0604020202020204" pitchFamily="34" charset="0"/>
              </a:rPr>
              <a:t>Operator </a:t>
            </a:r>
            <a:r>
              <a:rPr lang="en-US" kern="1200" dirty="0">
                <a:solidFill>
                  <a:srgbClr val="FF8200"/>
                </a:solidFill>
                <a:latin typeface="Arial" panose="020B0604020202020204" pitchFamily="34" charset="0"/>
                <a:cs typeface="Arial" panose="020B0604020202020204" pitchFamily="34" charset="0"/>
              </a:rPr>
              <a:t>N</a:t>
            </a:r>
            <a:r>
              <a:rPr lang="en-US" kern="1200" dirty="0" smtClean="0">
                <a:solidFill>
                  <a:srgbClr val="FF8200"/>
                </a:solidFill>
                <a:latin typeface="Arial" panose="020B0604020202020204" pitchFamily="34" charset="0"/>
                <a:cs typeface="Arial" panose="020B0604020202020204" pitchFamily="34" charset="0"/>
              </a:rPr>
              <a:t>otification</a:t>
            </a:r>
            <a:endParaRPr lang="en-US"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763688" y="1628800"/>
            <a:ext cx="7272808" cy="4464496"/>
          </a:xfrm>
        </p:spPr>
        <p:txBody>
          <a:bodyPr/>
          <a:lstStyle/>
          <a:p>
            <a:pPr marL="0" indent="0">
              <a:buNone/>
            </a:pPr>
            <a:r>
              <a:rPr lang="en-US" sz="1600" dirty="0" smtClean="0"/>
              <a:t>Notification </a:t>
            </a:r>
            <a:r>
              <a:rPr lang="en-US" sz="1600" dirty="0"/>
              <a:t>of the </a:t>
            </a:r>
            <a:r>
              <a:rPr lang="en-US" sz="1600" dirty="0" smtClean="0"/>
              <a:t>Mine Operator </a:t>
            </a:r>
            <a:r>
              <a:rPr lang="en-US" sz="1600" dirty="0"/>
              <a:t>(as mine holder or appointed) </a:t>
            </a:r>
            <a:r>
              <a:rPr lang="en-US" sz="1600" dirty="0" smtClean="0"/>
              <a:t>must be given </a:t>
            </a:r>
            <a:r>
              <a:rPr lang="en-US" sz="1600" dirty="0"/>
              <a:t>to </a:t>
            </a:r>
            <a:r>
              <a:rPr lang="en-US" sz="1600" dirty="0" smtClean="0"/>
              <a:t>regulator before mining operations commence.</a:t>
            </a:r>
          </a:p>
          <a:p>
            <a:pPr marL="0" indent="0">
              <a:buNone/>
            </a:pPr>
            <a:r>
              <a:rPr lang="en-US" sz="1600" dirty="0" smtClean="0"/>
              <a:t>Notification must be:</a:t>
            </a:r>
            <a:endParaRPr lang="en-US" sz="1600" dirty="0"/>
          </a:p>
          <a:p>
            <a:r>
              <a:rPr lang="en-US" sz="1600" dirty="0" smtClean="0"/>
              <a:t>In </a:t>
            </a:r>
            <a:r>
              <a:rPr lang="en-US" sz="1600" dirty="0"/>
              <a:t>writing; </a:t>
            </a:r>
            <a:r>
              <a:rPr lang="en-US" sz="1600" dirty="0" smtClean="0"/>
              <a:t>and</a:t>
            </a:r>
            <a:endParaRPr lang="en-US" sz="1600" dirty="0"/>
          </a:p>
          <a:p>
            <a:r>
              <a:rPr lang="en-US" sz="1600" dirty="0" smtClean="0"/>
              <a:t>Made </a:t>
            </a:r>
            <a:r>
              <a:rPr lang="en-US" sz="1600" dirty="0"/>
              <a:t>in the manner and form required by the </a:t>
            </a:r>
            <a:r>
              <a:rPr lang="en-US" sz="1600" dirty="0" smtClean="0"/>
              <a:t>regulator.</a:t>
            </a:r>
          </a:p>
          <a:p>
            <a:pPr marL="0" indent="0">
              <a:buNone/>
            </a:pPr>
            <a:r>
              <a:rPr lang="en-US" sz="1600" dirty="0" smtClean="0"/>
              <a:t>SafeWork SA has provided a form which can be downloaded from their website:</a:t>
            </a:r>
          </a:p>
          <a:p>
            <a:r>
              <a:rPr lang="en-US" sz="1600" dirty="0" smtClean="0"/>
              <a:t>Mine Holder or Mine Operator – Appointment and notification form.</a:t>
            </a:r>
            <a:endParaRPr lang="en-US" sz="1600" dirty="0">
              <a:solidFill>
                <a:schemeClr val="tx1"/>
              </a:solidFill>
            </a:endParaRP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13</a:t>
            </a:fld>
            <a:endParaRPr lang="en-AU" sz="1400" dirty="0">
              <a:solidFill>
                <a:srgbClr val="1D1D60"/>
              </a:solidFill>
            </a:endParaRPr>
          </a:p>
        </p:txBody>
      </p:sp>
    </p:spTree>
    <p:extLst>
      <p:ext uri="{BB962C8B-B14F-4D97-AF65-F5344CB8AC3E}">
        <p14:creationId xmlns:p14="http://schemas.microsoft.com/office/powerpoint/2010/main" val="11098667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Mine </a:t>
            </a:r>
            <a:r>
              <a:rPr lang="en-US" kern="1200" dirty="0" smtClean="0">
                <a:solidFill>
                  <a:srgbClr val="FF8200"/>
                </a:solidFill>
                <a:latin typeface="Arial" panose="020B0604020202020204" pitchFamily="34" charset="0"/>
                <a:cs typeface="Arial" panose="020B0604020202020204" pitchFamily="34" charset="0"/>
              </a:rPr>
              <a:t>Manager Appointment</a:t>
            </a:r>
            <a:endParaRPr lang="en-US"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763688" y="1628800"/>
            <a:ext cx="6923112" cy="4776192"/>
          </a:xfrm>
        </p:spPr>
        <p:txBody>
          <a:bodyPr/>
          <a:lstStyle/>
          <a:p>
            <a:pPr marL="0" indent="0">
              <a:buNone/>
            </a:pPr>
            <a:r>
              <a:rPr lang="en-AU" sz="1600" dirty="0" smtClean="0"/>
              <a:t>A mine operator must ensure:</a:t>
            </a:r>
          </a:p>
          <a:p>
            <a:r>
              <a:rPr lang="en-AU" sz="1600" dirty="0" smtClean="0"/>
              <a:t>A competent person is appointed to be Mine Manager of a mine where mining operations are carried out; and </a:t>
            </a:r>
          </a:p>
          <a:p>
            <a:r>
              <a:rPr lang="en-AU" sz="1600" dirty="0"/>
              <a:t>T</a:t>
            </a:r>
            <a:r>
              <a:rPr lang="en-AU" sz="1600" dirty="0" smtClean="0"/>
              <a:t>he Mine Manager </a:t>
            </a:r>
            <a:r>
              <a:rPr lang="en-AU" sz="1600" dirty="0"/>
              <a:t>holds the relevant </a:t>
            </a:r>
            <a:r>
              <a:rPr lang="en-AU" sz="1600" dirty="0" smtClean="0"/>
              <a:t>competencies (general / prescribed)</a:t>
            </a:r>
            <a:r>
              <a:rPr lang="en-AU" sz="1600" dirty="0"/>
              <a:t> requirements</a:t>
            </a:r>
            <a:r>
              <a:rPr lang="en-AU" sz="1600" dirty="0" smtClean="0"/>
              <a:t> </a:t>
            </a:r>
            <a:r>
              <a:rPr lang="en-AU" sz="1600" dirty="0"/>
              <a:t>to be a </a:t>
            </a:r>
            <a:r>
              <a:rPr lang="en-AU" sz="1600" dirty="0" smtClean="0"/>
              <a:t>Mine Manager. </a:t>
            </a:r>
          </a:p>
          <a:p>
            <a:pPr marL="0" indent="0">
              <a:buNone/>
            </a:pPr>
            <a:r>
              <a:rPr lang="en-AU" sz="1600" b="1" dirty="0" smtClean="0"/>
              <a:t>Note: </a:t>
            </a:r>
          </a:p>
          <a:p>
            <a:pPr marL="0" indent="0">
              <a:buNone/>
            </a:pPr>
            <a:r>
              <a:rPr lang="en-AU" sz="1600" dirty="0" smtClean="0"/>
              <a:t>This </a:t>
            </a:r>
            <a:r>
              <a:rPr lang="en-AU" sz="1600" b="1" u="sng" dirty="0" smtClean="0"/>
              <a:t>does not</a:t>
            </a:r>
            <a:r>
              <a:rPr lang="en-AU" sz="1600" b="1" dirty="0" smtClean="0"/>
              <a:t> </a:t>
            </a:r>
            <a:r>
              <a:rPr lang="en-AU" sz="1600" dirty="0" smtClean="0"/>
              <a:t>apply </a:t>
            </a:r>
            <a:r>
              <a:rPr lang="en-AU" sz="1600" dirty="0"/>
              <a:t>in respect of mining operations carried out at a tourist mine, an exploration site or a precious stones field under the </a:t>
            </a:r>
            <a:r>
              <a:rPr lang="en-AU" sz="1600" i="1" dirty="0"/>
              <a:t>Opal Mining Act 1995</a:t>
            </a:r>
            <a:r>
              <a:rPr lang="en-AU" sz="1600" dirty="0" smtClean="0"/>
              <a:t>.</a:t>
            </a:r>
          </a:p>
          <a:p>
            <a:pPr marL="0" indent="0">
              <a:buNone/>
            </a:pPr>
            <a:endParaRPr lang="en-AU"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14</a:t>
            </a:fld>
            <a:endParaRPr lang="en-AU" sz="1400" dirty="0">
              <a:solidFill>
                <a:srgbClr val="1D1D60"/>
              </a:solidFill>
            </a:endParaRPr>
          </a:p>
        </p:txBody>
      </p:sp>
    </p:spTree>
    <p:extLst>
      <p:ext uri="{BB962C8B-B14F-4D97-AF65-F5344CB8AC3E}">
        <p14:creationId xmlns:p14="http://schemas.microsoft.com/office/powerpoint/2010/main" val="12275846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Mine </a:t>
            </a:r>
            <a:r>
              <a:rPr lang="en-US" kern="1200" dirty="0" smtClean="0">
                <a:solidFill>
                  <a:srgbClr val="FF8200"/>
                </a:solidFill>
                <a:latin typeface="Arial" panose="020B0604020202020204" pitchFamily="34" charset="0"/>
                <a:cs typeface="Arial" panose="020B0604020202020204" pitchFamily="34" charset="0"/>
              </a:rPr>
              <a:t>Manager Appointment</a:t>
            </a:r>
            <a:endParaRPr lang="en-US"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763688" y="1628800"/>
            <a:ext cx="7056784" cy="4776192"/>
          </a:xfrm>
        </p:spPr>
        <p:txBody>
          <a:bodyPr/>
          <a:lstStyle/>
          <a:p>
            <a:pPr marL="0" indent="0">
              <a:buNone/>
            </a:pPr>
            <a:r>
              <a:rPr lang="en-AU" sz="1600" dirty="0" smtClean="0"/>
              <a:t>A Mine Operator who is competent to be a Mine Manager in relation to the mine, may be appointed as Mine Manager.</a:t>
            </a:r>
          </a:p>
          <a:p>
            <a:pPr marL="0" indent="0">
              <a:buNone/>
            </a:pPr>
            <a:r>
              <a:rPr lang="en-AU" sz="1600" dirty="0" smtClean="0"/>
              <a:t>However, a Mine Operator </a:t>
            </a:r>
            <a:r>
              <a:rPr lang="en-AU" sz="1600" b="1" u="sng" dirty="0" smtClean="0"/>
              <a:t>must not</a:t>
            </a:r>
            <a:r>
              <a:rPr lang="en-AU" sz="1600" dirty="0" smtClean="0"/>
              <a:t>, unless permitted to do so in accordance with a determination by the regulator, appoint a Mine Manager of a mine, if the mine manager is a also a mine manager of a another mine.</a:t>
            </a:r>
          </a:p>
          <a:p>
            <a:pPr marL="0" indent="0">
              <a:buNone/>
            </a:pPr>
            <a:r>
              <a:rPr lang="en-AU" sz="1600" b="1" dirty="0" smtClean="0"/>
              <a:t>Note:</a:t>
            </a:r>
          </a:p>
          <a:p>
            <a:pPr marL="0" indent="0">
              <a:buNone/>
            </a:pPr>
            <a:r>
              <a:rPr lang="en-AU" sz="1600" dirty="0" smtClean="0"/>
              <a:t>There is nothing preventing more than 1 person being appointed as a mine manager to cover temporary absences of the mine manager. </a:t>
            </a:r>
          </a:p>
          <a:p>
            <a:pPr marL="0" indent="0">
              <a:buNone/>
            </a:pPr>
            <a:endParaRPr lang="en-AU"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15</a:t>
            </a:fld>
            <a:endParaRPr lang="en-AU" sz="1400" dirty="0">
              <a:solidFill>
                <a:srgbClr val="1D1D60"/>
              </a:solidFill>
            </a:endParaRPr>
          </a:p>
        </p:txBody>
      </p:sp>
    </p:spTree>
    <p:extLst>
      <p:ext uri="{BB962C8B-B14F-4D97-AF65-F5344CB8AC3E}">
        <p14:creationId xmlns:p14="http://schemas.microsoft.com/office/powerpoint/2010/main" val="6019355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Mine </a:t>
            </a:r>
            <a:r>
              <a:rPr lang="en-US" kern="1200" dirty="0" smtClean="0">
                <a:solidFill>
                  <a:srgbClr val="FF8200"/>
                </a:solidFill>
                <a:latin typeface="Arial" panose="020B0604020202020204" pitchFamily="34" charset="0"/>
                <a:cs typeface="Arial" panose="020B0604020202020204" pitchFamily="34" charset="0"/>
              </a:rPr>
              <a:t>Manager Competencies</a:t>
            </a:r>
            <a:endParaRPr lang="en-US"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763688" y="1628800"/>
            <a:ext cx="7128792" cy="4776192"/>
          </a:xfrm>
        </p:spPr>
        <p:txBody>
          <a:bodyPr/>
          <a:lstStyle/>
          <a:p>
            <a:pPr marL="0" indent="0">
              <a:buNone/>
            </a:pPr>
            <a:r>
              <a:rPr lang="en-AU" sz="1600" b="1" dirty="0" smtClean="0"/>
              <a:t>Underground Mine or Quarry less than 20 workers</a:t>
            </a:r>
          </a:p>
          <a:p>
            <a:r>
              <a:rPr lang="en-AU" sz="1600" dirty="0" smtClean="0"/>
              <a:t>General competency requirements only.</a:t>
            </a:r>
            <a:br>
              <a:rPr lang="en-AU" sz="1600" dirty="0" smtClean="0"/>
            </a:br>
            <a:r>
              <a:rPr lang="en-AU" sz="1600" dirty="0" smtClean="0"/>
              <a:t/>
            </a:r>
            <a:br>
              <a:rPr lang="en-AU" sz="1600" dirty="0" smtClean="0"/>
            </a:br>
            <a:r>
              <a:rPr lang="en-AU" sz="1600" dirty="0" smtClean="0"/>
              <a:t>No prescribed </a:t>
            </a:r>
            <a:r>
              <a:rPr lang="en-AU" sz="1600" dirty="0"/>
              <a:t>experience </a:t>
            </a:r>
            <a:r>
              <a:rPr lang="en-AU" sz="1600" dirty="0" smtClean="0"/>
              <a:t>or qualifications defined.</a:t>
            </a:r>
          </a:p>
          <a:p>
            <a:pPr marL="0" indent="0">
              <a:buNone/>
            </a:pPr>
            <a:r>
              <a:rPr lang="en-AU" sz="1600" b="1" dirty="0" smtClean="0"/>
              <a:t>Underground Mine or Quarry with 20 or more workers</a:t>
            </a:r>
          </a:p>
          <a:p>
            <a:r>
              <a:rPr lang="en-AU" sz="1600" dirty="0" smtClean="0"/>
              <a:t>General </a:t>
            </a:r>
            <a:r>
              <a:rPr lang="en-AU" sz="1600" dirty="0"/>
              <a:t>competency </a:t>
            </a:r>
            <a:r>
              <a:rPr lang="en-AU" sz="1600" dirty="0" smtClean="0"/>
              <a:t>requirements; and </a:t>
            </a:r>
          </a:p>
          <a:p>
            <a:r>
              <a:rPr lang="en-AU" sz="1600" dirty="0"/>
              <a:t>Prescribed </a:t>
            </a:r>
            <a:r>
              <a:rPr lang="en-AU" sz="1600" dirty="0" smtClean="0"/>
              <a:t>experience and qualifications.</a:t>
            </a:r>
          </a:p>
          <a:p>
            <a:endParaRPr lang="en-AU" dirty="0" smtClean="0"/>
          </a:p>
          <a:p>
            <a:pPr marL="0" indent="0">
              <a:buNone/>
            </a:pPr>
            <a:endParaRPr lang="en-AU" b="1" dirty="0" smtClean="0"/>
          </a:p>
          <a:p>
            <a:endParaRPr lang="en-AU" b="1" dirty="0" smtClean="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16</a:t>
            </a:fld>
            <a:endParaRPr lang="en-AU" sz="1400" dirty="0">
              <a:solidFill>
                <a:srgbClr val="1D1D60"/>
              </a:solidFill>
            </a:endParaRPr>
          </a:p>
        </p:txBody>
      </p:sp>
    </p:spTree>
    <p:extLst>
      <p:ext uri="{BB962C8B-B14F-4D97-AF65-F5344CB8AC3E}">
        <p14:creationId xmlns:p14="http://schemas.microsoft.com/office/powerpoint/2010/main" val="20072733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Mine </a:t>
            </a:r>
            <a:r>
              <a:rPr lang="en-US" kern="1200" dirty="0" smtClean="0">
                <a:solidFill>
                  <a:srgbClr val="FF8200"/>
                </a:solidFill>
                <a:latin typeface="Arial" panose="020B0604020202020204" pitchFamily="34" charset="0"/>
                <a:cs typeface="Arial" panose="020B0604020202020204" pitchFamily="34" charset="0"/>
              </a:rPr>
              <a:t>Manager Competencies</a:t>
            </a:r>
            <a:endParaRPr lang="en-US"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763688" y="1628800"/>
            <a:ext cx="7128792" cy="4776192"/>
          </a:xfrm>
        </p:spPr>
        <p:txBody>
          <a:bodyPr/>
          <a:lstStyle/>
          <a:p>
            <a:pPr marL="0" indent="0">
              <a:buNone/>
            </a:pPr>
            <a:r>
              <a:rPr lang="en-AU" sz="1600" b="1" dirty="0" smtClean="0"/>
              <a:t>General competencies – all Mine Managers</a:t>
            </a:r>
          </a:p>
          <a:p>
            <a:pPr marL="0" indent="0">
              <a:buNone/>
            </a:pPr>
            <a:r>
              <a:rPr lang="en-AU" sz="1600" dirty="0" smtClean="0"/>
              <a:t>A Mine Operator</a:t>
            </a:r>
            <a:r>
              <a:rPr lang="en-AU" sz="1600" dirty="0"/>
              <a:t>, in appointing a person to be a manager of </a:t>
            </a:r>
            <a:r>
              <a:rPr lang="en-AU" sz="1600" dirty="0" smtClean="0"/>
              <a:t>a underground mine </a:t>
            </a:r>
            <a:r>
              <a:rPr lang="en-AU" sz="1600" dirty="0"/>
              <a:t>or </a:t>
            </a:r>
            <a:r>
              <a:rPr lang="en-AU" sz="1600" dirty="0" smtClean="0"/>
              <a:t>quarry, must </a:t>
            </a:r>
            <a:r>
              <a:rPr lang="en-AU" sz="1600" dirty="0"/>
              <a:t>be satisfied that the </a:t>
            </a:r>
            <a:r>
              <a:rPr lang="en-AU" sz="1600" dirty="0" smtClean="0"/>
              <a:t>person:</a:t>
            </a:r>
          </a:p>
          <a:p>
            <a:r>
              <a:rPr lang="en-AU" sz="1600" dirty="0"/>
              <a:t>H</a:t>
            </a:r>
            <a:r>
              <a:rPr lang="en-AU" sz="1600" dirty="0" smtClean="0"/>
              <a:t>as </a:t>
            </a:r>
            <a:r>
              <a:rPr lang="en-AU" sz="1600" dirty="0"/>
              <a:t>the relevant training, qualifications, experience, knowledge and skills to manage and supervise the mining operations carried out at the </a:t>
            </a:r>
            <a:r>
              <a:rPr lang="en-AU" sz="1600" dirty="0" smtClean="0"/>
              <a:t>mine; and</a:t>
            </a:r>
            <a:endParaRPr lang="en-AU" sz="1600" dirty="0"/>
          </a:p>
          <a:p>
            <a:r>
              <a:rPr lang="en-AU" sz="1600" dirty="0" smtClean="0"/>
              <a:t>Has </a:t>
            </a:r>
            <a:r>
              <a:rPr lang="en-AU" sz="1600" dirty="0"/>
              <a:t>knowledge of the requirements of the </a:t>
            </a:r>
            <a:r>
              <a:rPr lang="en-AU" sz="1600" i="1" dirty="0" smtClean="0"/>
              <a:t>WHS </a:t>
            </a:r>
            <a:r>
              <a:rPr lang="en-AU" sz="1600" i="1" dirty="0"/>
              <a:t>Act 2012</a:t>
            </a:r>
            <a:r>
              <a:rPr lang="en-AU" sz="1600" dirty="0"/>
              <a:t> </a:t>
            </a:r>
            <a:r>
              <a:rPr lang="en-AU" sz="1600" dirty="0" smtClean="0"/>
              <a:t>(SA) and </a:t>
            </a:r>
            <a:r>
              <a:rPr lang="en-AU" sz="1600" dirty="0"/>
              <a:t>the </a:t>
            </a:r>
            <a:r>
              <a:rPr lang="en-AU" sz="1600" i="1" dirty="0" smtClean="0"/>
              <a:t>WHS Regulations 2012</a:t>
            </a:r>
            <a:r>
              <a:rPr lang="en-AU" sz="1600" dirty="0"/>
              <a:t> (</a:t>
            </a:r>
            <a:r>
              <a:rPr lang="en-AU" sz="1600" dirty="0" smtClean="0"/>
              <a:t>SA), particularly </a:t>
            </a:r>
            <a:r>
              <a:rPr lang="en-AU" sz="1600" dirty="0"/>
              <a:t>Chapter </a:t>
            </a:r>
            <a:r>
              <a:rPr lang="en-AU" sz="1600" dirty="0" smtClean="0"/>
              <a:t>10; </a:t>
            </a:r>
            <a:r>
              <a:rPr lang="en-AU" sz="1600" dirty="0"/>
              <a:t>and</a:t>
            </a:r>
          </a:p>
          <a:p>
            <a:r>
              <a:rPr lang="en-AU" sz="1600" dirty="0" smtClean="0"/>
              <a:t>Is </a:t>
            </a:r>
            <a:r>
              <a:rPr lang="en-AU" sz="1600" dirty="0"/>
              <a:t>capable of managing hazards at the mine.</a:t>
            </a:r>
          </a:p>
          <a:p>
            <a:pPr marL="0" indent="0">
              <a:buNone/>
            </a:pPr>
            <a:endParaRPr lang="en-AU" dirty="0" smtClean="0"/>
          </a:p>
          <a:p>
            <a:pPr marL="0" indent="0">
              <a:buNone/>
            </a:pPr>
            <a:endParaRPr lang="en-AU" dirty="0" smtClean="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17</a:t>
            </a:fld>
            <a:endParaRPr lang="en-AU" sz="1400" dirty="0">
              <a:solidFill>
                <a:srgbClr val="1D1D60"/>
              </a:solidFill>
            </a:endParaRPr>
          </a:p>
        </p:txBody>
      </p:sp>
    </p:spTree>
    <p:extLst>
      <p:ext uri="{BB962C8B-B14F-4D97-AF65-F5344CB8AC3E}">
        <p14:creationId xmlns:p14="http://schemas.microsoft.com/office/powerpoint/2010/main" val="6956937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Mine </a:t>
            </a:r>
            <a:r>
              <a:rPr lang="en-US" kern="1200" dirty="0" smtClean="0">
                <a:solidFill>
                  <a:srgbClr val="FF8200"/>
                </a:solidFill>
                <a:latin typeface="Arial" panose="020B0604020202020204" pitchFamily="34" charset="0"/>
                <a:cs typeface="Arial" panose="020B0604020202020204" pitchFamily="34" charset="0"/>
              </a:rPr>
              <a:t>Manager Competencies</a:t>
            </a:r>
            <a:endParaRPr lang="en-US"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763688" y="1628800"/>
            <a:ext cx="7128792" cy="4776192"/>
          </a:xfrm>
        </p:spPr>
        <p:txBody>
          <a:bodyPr/>
          <a:lstStyle/>
          <a:p>
            <a:pPr marL="0" indent="0">
              <a:buNone/>
            </a:pPr>
            <a:r>
              <a:rPr lang="en-AU" sz="1600" b="1" dirty="0"/>
              <a:t>General competencies – all </a:t>
            </a:r>
            <a:r>
              <a:rPr lang="en-AU" sz="1600" b="1" dirty="0" smtClean="0"/>
              <a:t>Mine Managers</a:t>
            </a:r>
            <a:endParaRPr lang="en-AU" sz="1600" b="1" dirty="0"/>
          </a:p>
          <a:p>
            <a:pPr marL="0" indent="0">
              <a:buNone/>
            </a:pPr>
            <a:r>
              <a:rPr lang="en-AU" sz="1600" dirty="0" smtClean="0"/>
              <a:t>Mine Operators</a:t>
            </a:r>
            <a:r>
              <a:rPr lang="en-AU" sz="1600" dirty="0"/>
              <a:t>, in satisfying themselves that a person has knowledge of the WHS Act and the WHS Regulations (including Chapter 10):</a:t>
            </a:r>
          </a:p>
          <a:p>
            <a:r>
              <a:rPr lang="en-AU" sz="1600" dirty="0"/>
              <a:t>P</a:t>
            </a:r>
            <a:r>
              <a:rPr lang="en-AU" sz="1600" dirty="0" smtClean="0"/>
              <a:t>eople </a:t>
            </a:r>
            <a:r>
              <a:rPr lang="en-AU" sz="1600" dirty="0"/>
              <a:t>that have previously passed the mining law exam for their mine/quarry manager certification as having sufficient knowledge</a:t>
            </a:r>
            <a:r>
              <a:rPr lang="en-AU" sz="1600" dirty="0" smtClean="0"/>
              <a:t>; or </a:t>
            </a:r>
            <a:endParaRPr lang="en-AU" sz="1600" dirty="0"/>
          </a:p>
          <a:p>
            <a:r>
              <a:rPr lang="en-AU" sz="1600" dirty="0" smtClean="0"/>
              <a:t>Must </a:t>
            </a:r>
            <a:r>
              <a:rPr lang="en-AU" sz="1600" dirty="0"/>
              <a:t>individually assess any person who has not passed this exam to determine if they have sufficient knowledge. </a:t>
            </a:r>
            <a:endParaRPr lang="en-AU" sz="1600" dirty="0" smtClean="0"/>
          </a:p>
          <a:p>
            <a:pPr marL="0" indent="0">
              <a:buNone/>
            </a:pPr>
            <a:r>
              <a:rPr lang="en-AU" sz="1600" dirty="0" smtClean="0"/>
              <a:t>For example, a Mine Operator develops an assessment module/adopt an industry module on WHS legislation.</a:t>
            </a:r>
          </a:p>
          <a:p>
            <a:pPr marL="0" indent="0">
              <a:buNone/>
            </a:pPr>
            <a:endParaRPr lang="en-AU" dirty="0" smtClean="0"/>
          </a:p>
          <a:p>
            <a:pPr marL="0" indent="0">
              <a:buNone/>
            </a:pPr>
            <a:endParaRPr lang="en-AU" dirty="0" smtClean="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18</a:t>
            </a:fld>
            <a:endParaRPr lang="en-AU" sz="1400" dirty="0">
              <a:solidFill>
                <a:srgbClr val="1D1D60"/>
              </a:solidFill>
            </a:endParaRPr>
          </a:p>
        </p:txBody>
      </p:sp>
    </p:spTree>
    <p:extLst>
      <p:ext uri="{BB962C8B-B14F-4D97-AF65-F5344CB8AC3E}">
        <p14:creationId xmlns:p14="http://schemas.microsoft.com/office/powerpoint/2010/main" val="15946650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Mine </a:t>
            </a:r>
            <a:r>
              <a:rPr lang="en-US" kern="1200" dirty="0" smtClean="0">
                <a:solidFill>
                  <a:srgbClr val="FF8200"/>
                </a:solidFill>
                <a:latin typeface="Arial" panose="020B0604020202020204" pitchFamily="34" charset="0"/>
                <a:cs typeface="Arial" panose="020B0604020202020204" pitchFamily="34" charset="0"/>
              </a:rPr>
              <a:t>Manager Competencies</a:t>
            </a:r>
            <a:endParaRPr lang="en-US"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763688" y="1628800"/>
            <a:ext cx="7200800" cy="4776192"/>
          </a:xfrm>
        </p:spPr>
        <p:txBody>
          <a:bodyPr/>
          <a:lstStyle/>
          <a:p>
            <a:pPr marL="0" indent="0">
              <a:buNone/>
            </a:pPr>
            <a:r>
              <a:rPr lang="en-AU" sz="1600" b="1" dirty="0" smtClean="0"/>
              <a:t>Prescribed Competencies – 20 or more workers</a:t>
            </a:r>
            <a:endParaRPr lang="en-AU" sz="1600" b="1" dirty="0"/>
          </a:p>
          <a:p>
            <a:pPr marL="0" indent="0">
              <a:buNone/>
            </a:pPr>
            <a:r>
              <a:rPr lang="en-AU" sz="1600" dirty="0" smtClean="0"/>
              <a:t>A Mine Operator</a:t>
            </a:r>
            <a:r>
              <a:rPr lang="en-AU" sz="1600" dirty="0"/>
              <a:t>, in appointing a person to be a </a:t>
            </a:r>
            <a:r>
              <a:rPr lang="en-AU" sz="1600" dirty="0" smtClean="0"/>
              <a:t>Mine Manager </a:t>
            </a:r>
            <a:r>
              <a:rPr lang="en-AU" sz="1600" dirty="0"/>
              <a:t>of </a:t>
            </a:r>
            <a:r>
              <a:rPr lang="en-AU" sz="1600" dirty="0" smtClean="0"/>
              <a:t>an underground mine </a:t>
            </a:r>
            <a:r>
              <a:rPr lang="en-AU" sz="1600" dirty="0"/>
              <a:t>or quarry with </a:t>
            </a:r>
            <a:r>
              <a:rPr lang="en-AU" sz="1600" dirty="0" smtClean="0"/>
              <a:t>20 or workers, must be satisfied that the person:</a:t>
            </a:r>
          </a:p>
          <a:p>
            <a:r>
              <a:rPr lang="en-AU" sz="1600" dirty="0" smtClean="0"/>
              <a:t>Has the general </a:t>
            </a:r>
            <a:r>
              <a:rPr lang="en-AU" sz="1600" dirty="0"/>
              <a:t>competency </a:t>
            </a:r>
            <a:r>
              <a:rPr lang="en-AU" sz="1600" dirty="0" smtClean="0"/>
              <a:t>requirements to be a Mine Manager; and</a:t>
            </a:r>
          </a:p>
          <a:p>
            <a:r>
              <a:rPr lang="en-AU" sz="1600" dirty="0"/>
              <a:t>M</a:t>
            </a:r>
            <a:r>
              <a:rPr lang="en-AU" sz="1600" dirty="0" smtClean="0"/>
              <a:t>eets </a:t>
            </a:r>
            <a:r>
              <a:rPr lang="en-AU" sz="1600" dirty="0"/>
              <a:t>any applicable </a:t>
            </a:r>
            <a:r>
              <a:rPr lang="en-AU" sz="1600" dirty="0" smtClean="0"/>
              <a:t>prescribed </a:t>
            </a:r>
            <a:r>
              <a:rPr lang="en-AU" sz="1600" dirty="0"/>
              <a:t>competency </a:t>
            </a:r>
            <a:r>
              <a:rPr lang="en-AU" sz="1600" dirty="0" smtClean="0"/>
              <a:t>requirements (experience and qualifications) to be a Mine Manager. </a:t>
            </a:r>
          </a:p>
          <a:p>
            <a:pPr marL="0" indent="0">
              <a:buNone/>
            </a:pPr>
            <a:endParaRPr lang="en-AU" sz="1600" dirty="0">
              <a:effectLst/>
            </a:endParaRP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19</a:t>
            </a:fld>
            <a:endParaRPr lang="en-AU" sz="1400" dirty="0">
              <a:solidFill>
                <a:srgbClr val="1D1D60"/>
              </a:solidFill>
            </a:endParaRPr>
          </a:p>
        </p:txBody>
      </p:sp>
    </p:spTree>
    <p:extLst>
      <p:ext uri="{BB962C8B-B14F-4D97-AF65-F5344CB8AC3E}">
        <p14:creationId xmlns:p14="http://schemas.microsoft.com/office/powerpoint/2010/main" val="10030507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Disclaimer</a:t>
            </a:r>
          </a:p>
        </p:txBody>
      </p:sp>
      <p:sp>
        <p:nvSpPr>
          <p:cNvPr id="3" name="Content Placeholder 2"/>
          <p:cNvSpPr>
            <a:spLocks noGrp="1"/>
          </p:cNvSpPr>
          <p:nvPr>
            <p:ph idx="1"/>
          </p:nvPr>
        </p:nvSpPr>
        <p:spPr>
          <a:xfrm>
            <a:off x="1835696" y="1412776"/>
            <a:ext cx="6851104" cy="4776192"/>
          </a:xfrm>
        </p:spPr>
        <p:txBody>
          <a:bodyPr/>
          <a:lstStyle/>
          <a:p>
            <a:r>
              <a:rPr lang="en-US" sz="1800" b="1" dirty="0"/>
              <a:t>IMPORTANT:</a:t>
            </a:r>
            <a:r>
              <a:rPr lang="en-US" sz="1800" dirty="0"/>
              <a:t> </a:t>
            </a:r>
            <a:r>
              <a:rPr lang="en-US" sz="1600" dirty="0"/>
              <a:t>The information in this presentation is of a general nature, and should not be relied upon as individual professional advice. If necessary, legal advice should be obtained from a legal practitioner with expertise in the field of Work Health and Safety law (SA).</a:t>
            </a:r>
          </a:p>
          <a:p>
            <a:r>
              <a:rPr lang="en-US" sz="1600" dirty="0"/>
              <a:t>Although every effort has been made to ensure that the information in this presentation is complete, current and accurate, the Mining and Quarrying Occupational Health and Safety Committee, any agent, author, contributor or the South Australian Government, does not guarantee that it is so, and the Committee accepts no responsibility for any loss, damage or personal injury that may result from the use of any material which is not complete, current and accurate.</a:t>
            </a:r>
          </a:p>
          <a:p>
            <a:r>
              <a:rPr lang="en-AU" sz="1600" dirty="0"/>
              <a:t>Users should always verify historical material by making and relying upon their own separate inquiries prior to making any important decisions or taking any action on the basis of this information.</a:t>
            </a:r>
          </a:p>
        </p:txBody>
      </p:sp>
      <p:sp>
        <p:nvSpPr>
          <p:cNvPr id="4" name="Slide Number Placeholder 3"/>
          <p:cNvSpPr>
            <a:spLocks noGrp="1"/>
          </p:cNvSpPr>
          <p:nvPr>
            <p:ph type="sldNum" sz="quarter" idx="10"/>
          </p:nvPr>
        </p:nvSpPr>
        <p:spPr/>
        <p:txBody>
          <a:bodyPr/>
          <a:lstStyle/>
          <a:p>
            <a:fld id="{5B1B3FAE-BC05-4C54-B68F-0E1A88C46634}" type="slidenum">
              <a:rPr lang="en-AU" smtClean="0"/>
              <a:pPr/>
              <a:t>2</a:t>
            </a:fld>
            <a:endParaRPr lang="en-AU" dirty="0"/>
          </a:p>
        </p:txBody>
      </p:sp>
    </p:spTree>
    <p:extLst>
      <p:ext uri="{BB962C8B-B14F-4D97-AF65-F5344CB8AC3E}">
        <p14:creationId xmlns:p14="http://schemas.microsoft.com/office/powerpoint/2010/main" val="9200388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7308304" cy="1152128"/>
          </a:xfrm>
        </p:spPr>
        <p:txBody>
          <a:bodyPr/>
          <a:lstStyle/>
          <a:p>
            <a:r>
              <a:rPr lang="en-US" kern="1200" dirty="0">
                <a:solidFill>
                  <a:srgbClr val="FF8200"/>
                </a:solidFill>
                <a:latin typeface="Arial" panose="020B0604020202020204" pitchFamily="34" charset="0"/>
                <a:cs typeface="Arial" panose="020B0604020202020204" pitchFamily="34" charset="0"/>
              </a:rPr>
              <a:t>Mine </a:t>
            </a:r>
            <a:r>
              <a:rPr lang="en-US" kern="1200" dirty="0" smtClean="0">
                <a:solidFill>
                  <a:srgbClr val="FF8200"/>
                </a:solidFill>
                <a:latin typeface="Arial" panose="020B0604020202020204" pitchFamily="34" charset="0"/>
                <a:cs typeface="Arial" panose="020B0604020202020204" pitchFamily="34" charset="0"/>
              </a:rPr>
              <a:t>Manager Competencies</a:t>
            </a:r>
            <a:endParaRPr lang="en-US"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763688" y="1628800"/>
            <a:ext cx="6984776" cy="4776192"/>
          </a:xfrm>
        </p:spPr>
        <p:txBody>
          <a:bodyPr/>
          <a:lstStyle/>
          <a:p>
            <a:pPr marL="0" indent="0">
              <a:buNone/>
            </a:pPr>
            <a:r>
              <a:rPr lang="en-AU" sz="1600" b="1" dirty="0" smtClean="0"/>
              <a:t>Experience - Quarry with 20 </a:t>
            </a:r>
            <a:r>
              <a:rPr lang="en-AU" sz="1600" b="1" dirty="0"/>
              <a:t>or </a:t>
            </a:r>
            <a:r>
              <a:rPr lang="en-AU" sz="1600" b="1" dirty="0" smtClean="0"/>
              <a:t>more workers</a:t>
            </a:r>
          </a:p>
          <a:p>
            <a:pPr marL="0" indent="0">
              <a:buNone/>
            </a:pPr>
            <a:r>
              <a:rPr lang="en-AU" sz="1600" dirty="0" smtClean="0"/>
              <a:t>The </a:t>
            </a:r>
            <a:r>
              <a:rPr lang="en-AU" sz="1600" dirty="0"/>
              <a:t>person to be appointed as a </a:t>
            </a:r>
            <a:r>
              <a:rPr lang="en-AU" sz="1600" dirty="0" smtClean="0"/>
              <a:t>Mine Manager must have at least:</a:t>
            </a:r>
          </a:p>
          <a:p>
            <a:r>
              <a:rPr lang="en-AU" sz="1600" dirty="0" smtClean="0"/>
              <a:t>3 </a:t>
            </a:r>
            <a:r>
              <a:rPr lang="en-AU" sz="1600" dirty="0"/>
              <a:t>years practical experience in </a:t>
            </a:r>
            <a:r>
              <a:rPr lang="en-AU" sz="1600" dirty="0" smtClean="0"/>
              <a:t>quarrying, </a:t>
            </a:r>
            <a:r>
              <a:rPr lang="en-AU" sz="1600" dirty="0"/>
              <a:t>during which the person </a:t>
            </a:r>
            <a:r>
              <a:rPr lang="en-AU" sz="1600" dirty="0" smtClean="0"/>
              <a:t>had:</a:t>
            </a:r>
            <a:endParaRPr lang="en-AU" sz="1600" dirty="0"/>
          </a:p>
          <a:p>
            <a:pPr marL="971550" lvl="1" indent="-514350">
              <a:buFont typeface="+mj-lt"/>
              <a:buAutoNum type="romanLcPeriod"/>
            </a:pPr>
            <a:r>
              <a:rPr lang="en-AU" sz="1600" dirty="0"/>
              <a:t>1 year quarrying operational </a:t>
            </a:r>
            <a:r>
              <a:rPr lang="en-AU" sz="1600" dirty="0" smtClean="0"/>
              <a:t>experience; </a:t>
            </a:r>
            <a:r>
              <a:rPr lang="en-AU" sz="1600" dirty="0"/>
              <a:t>and</a:t>
            </a:r>
          </a:p>
          <a:p>
            <a:pPr marL="971550" lvl="1" indent="-514350">
              <a:buFont typeface="+mj-lt"/>
              <a:buAutoNum type="romanLcPeriod"/>
            </a:pPr>
            <a:r>
              <a:rPr lang="en-AU" sz="1600" dirty="0"/>
              <a:t>experience supervising quarry operations</a:t>
            </a:r>
            <a:r>
              <a:rPr lang="en-AU" sz="1600" dirty="0" smtClean="0"/>
              <a:t>.</a:t>
            </a:r>
          </a:p>
          <a:p>
            <a:pPr marL="0" indent="0">
              <a:buNone/>
            </a:pPr>
            <a:r>
              <a:rPr lang="en-AU" sz="1600" b="1" dirty="0"/>
              <a:t>Qualifications - Quarry with 20 or more workers</a:t>
            </a:r>
          </a:p>
          <a:p>
            <a:pPr marL="0" indent="0">
              <a:buNone/>
            </a:pPr>
            <a:r>
              <a:rPr lang="en-AU" sz="1600" dirty="0"/>
              <a:t>The person to be appointed as a </a:t>
            </a:r>
            <a:r>
              <a:rPr lang="en-AU" sz="1600" dirty="0" smtClean="0"/>
              <a:t>Mine Manager</a:t>
            </a:r>
            <a:r>
              <a:rPr lang="en-AU" sz="1600" dirty="0"/>
              <a:t>:</a:t>
            </a:r>
          </a:p>
          <a:p>
            <a:r>
              <a:rPr lang="en-AU" sz="1600" dirty="0" smtClean="0"/>
              <a:t>Holds </a:t>
            </a:r>
            <a:r>
              <a:rPr lang="en-AU" sz="1600" dirty="0"/>
              <a:t>a degree in mining engineering or diploma in surface operations management from a university or tertiary institution in </a:t>
            </a:r>
            <a:r>
              <a:rPr lang="en-AU" sz="1600" dirty="0" smtClean="0"/>
              <a:t>Australia; </a:t>
            </a:r>
            <a:r>
              <a:rPr lang="en-AU" sz="1600" dirty="0"/>
              <a:t>or </a:t>
            </a:r>
          </a:p>
          <a:p>
            <a:r>
              <a:rPr lang="en-AU" sz="1600" dirty="0" smtClean="0"/>
              <a:t>An </a:t>
            </a:r>
            <a:r>
              <a:rPr lang="en-AU" sz="1600" dirty="0"/>
              <a:t>equivalent institution as determined by the regulator.</a:t>
            </a:r>
          </a:p>
          <a:p>
            <a:pPr marL="971550" lvl="1" indent="-514350">
              <a:buFont typeface="+mj-lt"/>
              <a:buAutoNum type="romanLcPeriod"/>
            </a:pPr>
            <a:endParaRPr lang="en-AU" sz="1600"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20</a:t>
            </a:fld>
            <a:endParaRPr lang="en-AU" sz="1400" dirty="0">
              <a:solidFill>
                <a:srgbClr val="1D1D60"/>
              </a:solidFill>
            </a:endParaRPr>
          </a:p>
        </p:txBody>
      </p:sp>
    </p:spTree>
    <p:extLst>
      <p:ext uri="{BB962C8B-B14F-4D97-AF65-F5344CB8AC3E}">
        <p14:creationId xmlns:p14="http://schemas.microsoft.com/office/powerpoint/2010/main" val="17655952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7308304" cy="1152128"/>
          </a:xfrm>
        </p:spPr>
        <p:txBody>
          <a:bodyPr/>
          <a:lstStyle/>
          <a:p>
            <a:r>
              <a:rPr lang="en-US" kern="1200" dirty="0">
                <a:solidFill>
                  <a:srgbClr val="FF8200"/>
                </a:solidFill>
                <a:latin typeface="Arial" panose="020B0604020202020204" pitchFamily="34" charset="0"/>
                <a:cs typeface="Arial" panose="020B0604020202020204" pitchFamily="34" charset="0"/>
              </a:rPr>
              <a:t>Mine </a:t>
            </a:r>
            <a:r>
              <a:rPr lang="en-US" kern="1200" dirty="0" smtClean="0">
                <a:solidFill>
                  <a:srgbClr val="FF8200"/>
                </a:solidFill>
                <a:latin typeface="Arial" panose="020B0604020202020204" pitchFamily="34" charset="0"/>
                <a:cs typeface="Arial" panose="020B0604020202020204" pitchFamily="34" charset="0"/>
              </a:rPr>
              <a:t>Manager Competencies</a:t>
            </a:r>
            <a:endParaRPr lang="en-US"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763688" y="1628800"/>
            <a:ext cx="7380312" cy="4776192"/>
          </a:xfrm>
        </p:spPr>
        <p:txBody>
          <a:bodyPr/>
          <a:lstStyle/>
          <a:p>
            <a:pPr marL="0" indent="0">
              <a:buNone/>
            </a:pPr>
            <a:r>
              <a:rPr lang="en-AU" sz="1600" b="1" dirty="0"/>
              <a:t>Experience </a:t>
            </a:r>
            <a:r>
              <a:rPr lang="en-AU" sz="1600" b="1" dirty="0" smtClean="0"/>
              <a:t>- Underground with </a:t>
            </a:r>
            <a:r>
              <a:rPr lang="en-AU" sz="1600" b="1" dirty="0"/>
              <a:t>20 or more </a:t>
            </a:r>
            <a:r>
              <a:rPr lang="en-AU" sz="1600" b="1" dirty="0" smtClean="0"/>
              <a:t>workers</a:t>
            </a:r>
            <a:endParaRPr lang="en-AU" sz="1600" b="1" dirty="0"/>
          </a:p>
          <a:p>
            <a:pPr marL="0" indent="0">
              <a:buNone/>
            </a:pPr>
            <a:r>
              <a:rPr lang="en-AU" sz="1600" dirty="0" smtClean="0"/>
              <a:t>The person to be appointed as a Mine Manager has at least:</a:t>
            </a:r>
          </a:p>
          <a:p>
            <a:pPr>
              <a:spcBef>
                <a:spcPts val="1200"/>
              </a:spcBef>
            </a:pPr>
            <a:r>
              <a:rPr lang="en-AU" sz="1600" dirty="0" smtClean="0"/>
              <a:t>5 years working at a mine; and </a:t>
            </a:r>
          </a:p>
          <a:p>
            <a:r>
              <a:rPr lang="en-AU" sz="1600" dirty="0" smtClean="0"/>
              <a:t>At </a:t>
            </a:r>
            <a:r>
              <a:rPr lang="en-AU" sz="1600" dirty="0"/>
              <a:t>least 3 of those </a:t>
            </a:r>
            <a:r>
              <a:rPr lang="en-AU" sz="1600" dirty="0" smtClean="0"/>
              <a:t>years, spent </a:t>
            </a:r>
            <a:r>
              <a:rPr lang="en-AU" sz="1600" dirty="0"/>
              <a:t>working at an underground mine during which the person had</a:t>
            </a:r>
            <a:r>
              <a:rPr lang="en-AU" sz="1600" dirty="0" smtClean="0"/>
              <a:t>:</a:t>
            </a:r>
            <a:endParaRPr lang="en-AU" sz="1600" dirty="0"/>
          </a:p>
          <a:p>
            <a:pPr marL="971550" lvl="1" indent="-514350">
              <a:buFont typeface="+mj-lt"/>
              <a:buAutoNum type="romanLcPeriod"/>
            </a:pPr>
            <a:r>
              <a:rPr lang="en-AU" sz="1600" dirty="0"/>
              <a:t>2 years underground mining operational </a:t>
            </a:r>
            <a:r>
              <a:rPr lang="en-AU" sz="1600" dirty="0" smtClean="0"/>
              <a:t>experience; </a:t>
            </a:r>
            <a:r>
              <a:rPr lang="en-AU" sz="1600" dirty="0"/>
              <a:t>and</a:t>
            </a:r>
          </a:p>
          <a:p>
            <a:pPr marL="971550" lvl="1" indent="-514350">
              <a:buFont typeface="+mj-lt"/>
              <a:buAutoNum type="romanLcPeriod"/>
            </a:pPr>
            <a:r>
              <a:rPr lang="en-AU" sz="1600" dirty="0"/>
              <a:t>experience supervising underground mining operations</a:t>
            </a:r>
            <a:r>
              <a:rPr lang="en-AU" sz="1600" dirty="0" smtClean="0"/>
              <a:t>.</a:t>
            </a:r>
          </a:p>
          <a:p>
            <a:pPr marL="0" indent="0">
              <a:buNone/>
            </a:pPr>
            <a:r>
              <a:rPr lang="en-AU" sz="1600" b="1" dirty="0"/>
              <a:t>Qualifications - Underground with 20 or more workers</a:t>
            </a:r>
          </a:p>
          <a:p>
            <a:pPr marL="0" indent="0">
              <a:buNone/>
            </a:pPr>
            <a:r>
              <a:rPr lang="en-AU" sz="1600" dirty="0"/>
              <a:t>The person to be appointed as a </a:t>
            </a:r>
            <a:r>
              <a:rPr lang="en-AU" sz="1600" dirty="0" smtClean="0"/>
              <a:t>Mine Manager</a:t>
            </a:r>
            <a:r>
              <a:rPr lang="en-AU" sz="1600" dirty="0"/>
              <a:t>:</a:t>
            </a:r>
          </a:p>
          <a:p>
            <a:pPr>
              <a:spcBef>
                <a:spcPts val="1200"/>
              </a:spcBef>
            </a:pPr>
            <a:r>
              <a:rPr lang="en-AU" sz="1600" dirty="0" smtClean="0"/>
              <a:t>Holds </a:t>
            </a:r>
            <a:r>
              <a:rPr lang="en-AU" sz="1600" dirty="0"/>
              <a:t>a degree or diploma in mining engineering from a university or tertiary institution in </a:t>
            </a:r>
            <a:r>
              <a:rPr lang="en-AU" sz="1600" dirty="0" smtClean="0"/>
              <a:t>Australia; </a:t>
            </a:r>
            <a:r>
              <a:rPr lang="en-AU" sz="1600" dirty="0"/>
              <a:t>or </a:t>
            </a:r>
          </a:p>
          <a:p>
            <a:r>
              <a:rPr lang="en-AU" sz="1600" dirty="0" smtClean="0"/>
              <a:t>An </a:t>
            </a:r>
            <a:r>
              <a:rPr lang="en-AU" sz="1600" dirty="0"/>
              <a:t>equivalent institution as determined by the regulator.</a:t>
            </a:r>
          </a:p>
          <a:p>
            <a:pPr marL="971550" lvl="1" indent="-514350">
              <a:buFont typeface="+mj-lt"/>
              <a:buAutoNum type="romanLcPeriod"/>
            </a:pPr>
            <a:endParaRPr lang="en-AU" sz="1600"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21</a:t>
            </a:fld>
            <a:endParaRPr lang="en-AU" sz="1400" dirty="0">
              <a:solidFill>
                <a:srgbClr val="1D1D60"/>
              </a:solidFill>
            </a:endParaRPr>
          </a:p>
        </p:txBody>
      </p:sp>
    </p:spTree>
    <p:extLst>
      <p:ext uri="{BB962C8B-B14F-4D97-AF65-F5344CB8AC3E}">
        <p14:creationId xmlns:p14="http://schemas.microsoft.com/office/powerpoint/2010/main" val="5126463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7308304" cy="1152128"/>
          </a:xfrm>
        </p:spPr>
        <p:txBody>
          <a:bodyPr/>
          <a:lstStyle/>
          <a:p>
            <a:r>
              <a:rPr lang="en-US" kern="1200" dirty="0" smtClean="0">
                <a:solidFill>
                  <a:srgbClr val="FF8200"/>
                </a:solidFill>
                <a:latin typeface="Arial" panose="020B0604020202020204" pitchFamily="34" charset="0"/>
                <a:cs typeface="Arial" panose="020B0604020202020204" pitchFamily="34" charset="0"/>
              </a:rPr>
              <a:t>Calculating the Number of Workers</a:t>
            </a:r>
            <a:endParaRPr lang="en-US"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763688" y="1628800"/>
            <a:ext cx="7128792" cy="4776192"/>
          </a:xfrm>
        </p:spPr>
        <p:txBody>
          <a:bodyPr/>
          <a:lstStyle/>
          <a:p>
            <a:pPr marL="0" indent="0">
              <a:buNone/>
            </a:pPr>
            <a:r>
              <a:rPr lang="en-AU" sz="1600" dirty="0" smtClean="0"/>
              <a:t>The regulators position on calculating </a:t>
            </a:r>
            <a:r>
              <a:rPr lang="en-AU" sz="1600" dirty="0"/>
              <a:t>the number of workers at a mine or </a:t>
            </a:r>
            <a:r>
              <a:rPr lang="en-AU" sz="1600" dirty="0" smtClean="0"/>
              <a:t>quarry </a:t>
            </a:r>
            <a:r>
              <a:rPr lang="en-AU" sz="1600" dirty="0"/>
              <a:t>for </a:t>
            </a:r>
            <a:r>
              <a:rPr lang="en-AU" sz="1600" dirty="0" smtClean="0"/>
              <a:t>determining </a:t>
            </a:r>
            <a:r>
              <a:rPr lang="en-AU" sz="1600" dirty="0"/>
              <a:t>the applicable </a:t>
            </a:r>
            <a:r>
              <a:rPr lang="en-AU" sz="1600" dirty="0" smtClean="0"/>
              <a:t>Mine Manager competencies is the following:</a:t>
            </a:r>
            <a:endParaRPr lang="en-AU" sz="1600" dirty="0"/>
          </a:p>
          <a:p>
            <a:r>
              <a:rPr lang="en-AU" sz="1600" dirty="0" smtClean="0"/>
              <a:t>The </a:t>
            </a:r>
            <a:r>
              <a:rPr lang="en-AU" sz="1600" dirty="0"/>
              <a:t>number of workers in a 24 hour period under a mine’s normal operations, including </a:t>
            </a:r>
            <a:r>
              <a:rPr lang="en-AU" sz="1600" dirty="0" smtClean="0"/>
              <a:t>contractors. </a:t>
            </a:r>
          </a:p>
          <a:p>
            <a:pPr marL="0" indent="0">
              <a:buNone/>
            </a:pPr>
            <a:r>
              <a:rPr lang="en-AU" sz="1600" b="1" dirty="0" smtClean="0"/>
              <a:t>Note:</a:t>
            </a:r>
          </a:p>
          <a:p>
            <a:pPr marL="0" indent="0">
              <a:buNone/>
            </a:pPr>
            <a:r>
              <a:rPr lang="en-AU" sz="1600" dirty="0" smtClean="0"/>
              <a:t>During shutdowns </a:t>
            </a:r>
            <a:r>
              <a:rPr lang="en-AU" sz="1600" dirty="0"/>
              <a:t>and major construction projects, any additional workers engaged in this period are not included in the calculation of number of </a:t>
            </a:r>
            <a:r>
              <a:rPr lang="en-AU" sz="1600" dirty="0" smtClean="0"/>
              <a:t>workers.</a:t>
            </a:r>
            <a:endParaRPr lang="en-AU" sz="1600"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22</a:t>
            </a:fld>
            <a:endParaRPr lang="en-AU" sz="1400" dirty="0">
              <a:solidFill>
                <a:srgbClr val="1D1D60"/>
              </a:solidFill>
            </a:endParaRPr>
          </a:p>
        </p:txBody>
      </p:sp>
    </p:spTree>
    <p:extLst>
      <p:ext uri="{BB962C8B-B14F-4D97-AF65-F5344CB8AC3E}">
        <p14:creationId xmlns:p14="http://schemas.microsoft.com/office/powerpoint/2010/main" val="21655015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7308304" cy="1152128"/>
          </a:xfrm>
        </p:spPr>
        <p:txBody>
          <a:bodyPr/>
          <a:lstStyle/>
          <a:p>
            <a:r>
              <a:rPr lang="en-US" kern="1200" dirty="0" smtClean="0">
                <a:solidFill>
                  <a:srgbClr val="FF8200"/>
                </a:solidFill>
                <a:latin typeface="Arial" panose="020B0604020202020204" pitchFamily="34" charset="0"/>
                <a:cs typeface="Arial" panose="020B0604020202020204" pitchFamily="34" charset="0"/>
              </a:rPr>
              <a:t>Calculating the Number of Workers</a:t>
            </a:r>
            <a:endParaRPr lang="en-US"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763688" y="1628800"/>
            <a:ext cx="7128792" cy="4776192"/>
          </a:xfrm>
        </p:spPr>
        <p:txBody>
          <a:bodyPr/>
          <a:lstStyle/>
          <a:p>
            <a:pPr marL="0" indent="0">
              <a:buNone/>
            </a:pPr>
            <a:r>
              <a:rPr lang="en-AU" sz="1600" dirty="0" smtClean="0"/>
              <a:t>Additionally, a Mine Operator</a:t>
            </a:r>
            <a:r>
              <a:rPr lang="en-AU" sz="1600" dirty="0"/>
              <a:t>, if they choose, can divide the mine site into operational areas, such </a:t>
            </a:r>
            <a:r>
              <a:rPr lang="en-AU" sz="1600" dirty="0" smtClean="0"/>
              <a:t>as:</a:t>
            </a:r>
          </a:p>
          <a:p>
            <a:r>
              <a:rPr lang="en-AU" sz="1600" dirty="0" smtClean="0"/>
              <a:t>Processing;</a:t>
            </a:r>
          </a:p>
          <a:p>
            <a:r>
              <a:rPr lang="en-AU" sz="1600" dirty="0"/>
              <a:t>S</a:t>
            </a:r>
            <a:r>
              <a:rPr lang="en-AU" sz="1600" dirty="0" smtClean="0"/>
              <a:t>urface mining;</a:t>
            </a:r>
          </a:p>
          <a:p>
            <a:r>
              <a:rPr lang="en-AU" sz="1600" dirty="0"/>
              <a:t>U</a:t>
            </a:r>
            <a:r>
              <a:rPr lang="en-AU" sz="1600" dirty="0" smtClean="0"/>
              <a:t>nderground </a:t>
            </a:r>
            <a:r>
              <a:rPr lang="en-AU" sz="1600" dirty="0"/>
              <a:t>mining; </a:t>
            </a:r>
            <a:endParaRPr lang="en-AU" sz="1600" dirty="0" smtClean="0"/>
          </a:p>
          <a:p>
            <a:r>
              <a:rPr lang="en-AU" sz="1600" dirty="0"/>
              <a:t>C</a:t>
            </a:r>
            <a:r>
              <a:rPr lang="en-AU" sz="1600" dirty="0" smtClean="0"/>
              <a:t>oncrete </a:t>
            </a:r>
            <a:r>
              <a:rPr lang="en-AU" sz="1600" dirty="0"/>
              <a:t>batching plants; </a:t>
            </a:r>
            <a:endParaRPr lang="en-AU" sz="1600" dirty="0" smtClean="0"/>
          </a:p>
          <a:p>
            <a:r>
              <a:rPr lang="en-AU" sz="1600" dirty="0"/>
              <a:t>M</a:t>
            </a:r>
            <a:r>
              <a:rPr lang="en-AU" sz="1600" dirty="0" smtClean="0"/>
              <a:t>aintenance </a:t>
            </a:r>
            <a:r>
              <a:rPr lang="en-AU" sz="1600" dirty="0"/>
              <a:t>workshops; </a:t>
            </a:r>
            <a:r>
              <a:rPr lang="en-AU" sz="1600" dirty="0" smtClean="0"/>
              <a:t>and</a:t>
            </a:r>
          </a:p>
          <a:p>
            <a:r>
              <a:rPr lang="en-AU" sz="1600" dirty="0"/>
              <a:t>W</a:t>
            </a:r>
            <a:r>
              <a:rPr lang="en-AU" sz="1600" dirty="0" smtClean="0"/>
              <a:t>aste </a:t>
            </a:r>
            <a:r>
              <a:rPr lang="en-AU" sz="1600" dirty="0"/>
              <a:t>transfer stations etc. </a:t>
            </a:r>
            <a:endParaRPr lang="en-AU" sz="1600" dirty="0" smtClean="0"/>
          </a:p>
          <a:p>
            <a:pPr marL="0" indent="0">
              <a:buNone/>
            </a:pPr>
            <a:r>
              <a:rPr lang="en-AU" sz="1600" dirty="0" smtClean="0"/>
              <a:t>The Mine Operator </a:t>
            </a:r>
            <a:r>
              <a:rPr lang="en-AU" sz="1600" dirty="0"/>
              <a:t>can then calculate the number of workers within those activities and appoint a manager as required</a:t>
            </a:r>
            <a:r>
              <a:rPr lang="en-AU" sz="1600" dirty="0" smtClean="0"/>
              <a:t>.</a:t>
            </a: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23</a:t>
            </a:fld>
            <a:endParaRPr lang="en-AU" sz="1400" dirty="0">
              <a:solidFill>
                <a:srgbClr val="1D1D60"/>
              </a:solidFill>
            </a:endParaRPr>
          </a:p>
        </p:txBody>
      </p:sp>
    </p:spTree>
    <p:extLst>
      <p:ext uri="{BB962C8B-B14F-4D97-AF65-F5344CB8AC3E}">
        <p14:creationId xmlns:p14="http://schemas.microsoft.com/office/powerpoint/2010/main" val="22812668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Mine </a:t>
            </a:r>
            <a:r>
              <a:rPr lang="en-US" kern="1200" dirty="0" smtClean="0">
                <a:solidFill>
                  <a:srgbClr val="FF8200"/>
                </a:solidFill>
                <a:latin typeface="Arial" panose="020B0604020202020204" pitchFamily="34" charset="0"/>
                <a:cs typeface="Arial" panose="020B0604020202020204" pitchFamily="34" charset="0"/>
              </a:rPr>
              <a:t>Manager Records</a:t>
            </a:r>
            <a:endParaRPr lang="en-US"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763688" y="1628800"/>
            <a:ext cx="7200800" cy="4776192"/>
          </a:xfrm>
        </p:spPr>
        <p:txBody>
          <a:bodyPr/>
          <a:lstStyle/>
          <a:p>
            <a:pPr marL="0" indent="0">
              <a:buNone/>
            </a:pPr>
            <a:r>
              <a:rPr lang="en-AU" sz="1600" dirty="0"/>
              <a:t>A </a:t>
            </a:r>
            <a:r>
              <a:rPr lang="en-AU" sz="1600" dirty="0" smtClean="0"/>
              <a:t>Mine Operator </a:t>
            </a:r>
            <a:r>
              <a:rPr lang="en-AU" sz="1600" dirty="0"/>
              <a:t>must </a:t>
            </a:r>
            <a:r>
              <a:rPr lang="en-AU" sz="1600" dirty="0" smtClean="0"/>
              <a:t>ensure a </a:t>
            </a:r>
            <a:r>
              <a:rPr lang="en-AU" sz="1600" dirty="0"/>
              <a:t>record is </a:t>
            </a:r>
            <a:r>
              <a:rPr lang="en-AU" sz="1600" dirty="0" smtClean="0"/>
              <a:t>kept:</a:t>
            </a:r>
          </a:p>
          <a:p>
            <a:r>
              <a:rPr lang="en-AU" sz="1600" dirty="0" smtClean="0"/>
              <a:t>Of the </a:t>
            </a:r>
            <a:r>
              <a:rPr lang="en-AU" sz="1600" dirty="0"/>
              <a:t>appointment of each </a:t>
            </a:r>
            <a:r>
              <a:rPr lang="en-AU" sz="1600" dirty="0" smtClean="0"/>
              <a:t>Mine Manager to a mine</a:t>
            </a:r>
            <a:r>
              <a:rPr lang="en-AU" sz="1600" dirty="0"/>
              <a:t>;</a:t>
            </a:r>
            <a:endParaRPr lang="en-AU" sz="1600" dirty="0" smtClean="0"/>
          </a:p>
          <a:p>
            <a:r>
              <a:rPr lang="en-AU" sz="1600" dirty="0"/>
              <a:t>O</a:t>
            </a:r>
            <a:r>
              <a:rPr lang="en-AU" sz="1600" dirty="0" smtClean="0"/>
              <a:t>f any </a:t>
            </a:r>
            <a:r>
              <a:rPr lang="en-AU" sz="1600" dirty="0"/>
              <a:t>information provided to the </a:t>
            </a:r>
            <a:r>
              <a:rPr lang="en-AU" sz="1600" dirty="0" smtClean="0"/>
              <a:t>Mine Operator </a:t>
            </a:r>
            <a:r>
              <a:rPr lang="en-AU" sz="1600" dirty="0"/>
              <a:t>by a </a:t>
            </a:r>
            <a:r>
              <a:rPr lang="en-AU" sz="1600" dirty="0" smtClean="0"/>
              <a:t>Mine Manager, </a:t>
            </a:r>
            <a:r>
              <a:rPr lang="en-AU" sz="1600" dirty="0"/>
              <a:t>in satisfaction of the </a:t>
            </a:r>
            <a:r>
              <a:rPr lang="en-AU" sz="1600" dirty="0" smtClean="0"/>
              <a:t>mine managers competency requirements; and</a:t>
            </a:r>
          </a:p>
          <a:p>
            <a:r>
              <a:rPr lang="en-AU" sz="1600" dirty="0"/>
              <a:t>F</a:t>
            </a:r>
            <a:r>
              <a:rPr lang="en-AU" sz="1600" dirty="0" smtClean="0"/>
              <a:t>or </a:t>
            </a:r>
            <a:r>
              <a:rPr lang="en-AU" sz="1600" dirty="0"/>
              <a:t>the duration of the person's appointment </a:t>
            </a:r>
            <a:r>
              <a:rPr lang="en-AU" sz="1600" dirty="0" smtClean="0"/>
              <a:t>as a Mine Manager</a:t>
            </a:r>
            <a:r>
              <a:rPr lang="en-AU" sz="1600" dirty="0"/>
              <a:t>, and </a:t>
            </a:r>
            <a:r>
              <a:rPr lang="en-AU" sz="1600" dirty="0" smtClean="0"/>
              <a:t>for </a:t>
            </a:r>
            <a:r>
              <a:rPr lang="en-AU" sz="1600" dirty="0"/>
              <a:t>at least 2 years after the person ceases to be a </a:t>
            </a:r>
            <a:r>
              <a:rPr lang="en-AU" sz="1600" dirty="0" smtClean="0"/>
              <a:t>Mine Manager at the mine</a:t>
            </a:r>
            <a:r>
              <a:rPr lang="en-AU" sz="1600" dirty="0"/>
              <a:t>.</a:t>
            </a:r>
          </a:p>
          <a:p>
            <a:endParaRPr lang="en-AU" dirty="0" smtClean="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24</a:t>
            </a:fld>
            <a:endParaRPr lang="en-AU" sz="1400" dirty="0">
              <a:solidFill>
                <a:srgbClr val="1D1D60"/>
              </a:solidFill>
            </a:endParaRPr>
          </a:p>
        </p:txBody>
      </p:sp>
    </p:spTree>
    <p:extLst>
      <p:ext uri="{BB962C8B-B14F-4D97-AF65-F5344CB8AC3E}">
        <p14:creationId xmlns:p14="http://schemas.microsoft.com/office/powerpoint/2010/main" val="5221727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smtClean="0">
                <a:solidFill>
                  <a:srgbClr val="FF8200"/>
                </a:solidFill>
                <a:latin typeface="Arial" panose="020B0604020202020204" pitchFamily="34" charset="0"/>
                <a:cs typeface="Arial" panose="020B0604020202020204" pitchFamily="34" charset="0"/>
              </a:rPr>
              <a:t>Control of Risk</a:t>
            </a:r>
            <a:endParaRPr lang="en-US"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35696" y="1628800"/>
            <a:ext cx="7056784" cy="4776192"/>
          </a:xfrm>
        </p:spPr>
        <p:txBody>
          <a:bodyPr/>
          <a:lstStyle/>
          <a:p>
            <a:pPr marL="0" indent="0">
              <a:buNone/>
            </a:pPr>
            <a:r>
              <a:rPr lang="en-AU" sz="1600" dirty="0"/>
              <a:t>A </a:t>
            </a:r>
            <a:r>
              <a:rPr lang="en-AU" sz="1600" dirty="0" smtClean="0"/>
              <a:t>PCBU at </a:t>
            </a:r>
            <a:r>
              <a:rPr lang="en-AU" sz="1600" dirty="0"/>
              <a:t>a </a:t>
            </a:r>
            <a:r>
              <a:rPr lang="en-AU" sz="1600" dirty="0" smtClean="0"/>
              <a:t>mine, </a:t>
            </a:r>
            <a:r>
              <a:rPr lang="en-AU" sz="1600" dirty="0"/>
              <a:t>must manage risks to </a:t>
            </a:r>
            <a:r>
              <a:rPr lang="en-AU" sz="1600" dirty="0" smtClean="0"/>
              <a:t>health and </a:t>
            </a:r>
            <a:r>
              <a:rPr lang="en-AU" sz="1600" dirty="0"/>
              <a:t>safety associated with mining </a:t>
            </a:r>
            <a:r>
              <a:rPr lang="en-AU" sz="1600" dirty="0" smtClean="0"/>
              <a:t>operations, and in doing so must ensure a </a:t>
            </a:r>
            <a:r>
              <a:rPr lang="en-AU" sz="1600" dirty="0"/>
              <a:t>risk assessment is conducted by a competent </a:t>
            </a:r>
            <a:r>
              <a:rPr lang="en-AU" sz="1600" dirty="0" smtClean="0"/>
              <a:t>person.</a:t>
            </a:r>
          </a:p>
          <a:p>
            <a:pPr marL="0" indent="0">
              <a:buNone/>
            </a:pPr>
            <a:r>
              <a:rPr lang="en-AU" sz="1600" dirty="0" smtClean="0"/>
              <a:t>In conducting a risk assessment, the person </a:t>
            </a:r>
            <a:r>
              <a:rPr lang="en-AU" sz="1600" dirty="0"/>
              <a:t>must have regard </a:t>
            </a:r>
            <a:r>
              <a:rPr lang="en-AU" sz="1600" dirty="0" smtClean="0"/>
              <a:t>to: </a:t>
            </a:r>
          </a:p>
          <a:p>
            <a:r>
              <a:rPr lang="en-AU" sz="1600" dirty="0"/>
              <a:t>T</a:t>
            </a:r>
            <a:r>
              <a:rPr lang="en-AU" sz="1600" dirty="0" smtClean="0"/>
              <a:t>he </a:t>
            </a:r>
            <a:r>
              <a:rPr lang="en-AU" sz="1600" dirty="0"/>
              <a:t>nature of the hazard; and </a:t>
            </a:r>
          </a:p>
          <a:p>
            <a:r>
              <a:rPr lang="en-AU" sz="1600" dirty="0"/>
              <a:t>T</a:t>
            </a:r>
            <a:r>
              <a:rPr lang="en-AU" sz="1600" dirty="0" smtClean="0"/>
              <a:t>he </a:t>
            </a:r>
            <a:r>
              <a:rPr lang="en-AU" sz="1600" dirty="0"/>
              <a:t>likelihood of the hazard affecting the health or safety of a person; and </a:t>
            </a:r>
          </a:p>
          <a:p>
            <a:r>
              <a:rPr lang="en-AU" sz="1600" dirty="0"/>
              <a:t>T</a:t>
            </a:r>
            <a:r>
              <a:rPr lang="en-AU" sz="1600" dirty="0" smtClean="0"/>
              <a:t>he </a:t>
            </a:r>
            <a:r>
              <a:rPr lang="en-AU" sz="1600" dirty="0"/>
              <a:t>severity of the potential health </a:t>
            </a:r>
            <a:r>
              <a:rPr lang="en-AU" sz="1600" dirty="0" smtClean="0"/>
              <a:t>and </a:t>
            </a:r>
            <a:r>
              <a:rPr lang="en-AU" sz="1600" dirty="0"/>
              <a:t>safety consequences.</a:t>
            </a:r>
            <a:endParaRPr lang="en-US" sz="1600"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25</a:t>
            </a:fld>
            <a:endParaRPr lang="en-AU" sz="1400" dirty="0">
              <a:solidFill>
                <a:srgbClr val="1D1D60"/>
              </a:solidFill>
            </a:endParaRPr>
          </a:p>
        </p:txBody>
      </p:sp>
    </p:spTree>
    <p:extLst>
      <p:ext uri="{BB962C8B-B14F-4D97-AF65-F5344CB8AC3E}">
        <p14:creationId xmlns:p14="http://schemas.microsoft.com/office/powerpoint/2010/main" val="473171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Control of </a:t>
            </a:r>
            <a:r>
              <a:rPr lang="en-US" kern="1200" dirty="0" smtClean="0">
                <a:solidFill>
                  <a:srgbClr val="FF8200"/>
                </a:solidFill>
                <a:latin typeface="Arial" panose="020B0604020202020204" pitchFamily="34" charset="0"/>
                <a:cs typeface="Arial" panose="020B0604020202020204" pitchFamily="34" charset="0"/>
              </a:rPr>
              <a:t>Risk</a:t>
            </a:r>
            <a:endParaRPr lang="en-US"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35696" y="1628800"/>
            <a:ext cx="7128792" cy="4776192"/>
          </a:xfrm>
        </p:spPr>
        <p:txBody>
          <a:bodyPr/>
          <a:lstStyle/>
          <a:p>
            <a:pPr marL="0" indent="0">
              <a:buNone/>
            </a:pPr>
            <a:r>
              <a:rPr lang="en-US" sz="1600" dirty="0"/>
              <a:t>A PCBU at a mine must review, and as necessary, revise control measures implemented to manage </a:t>
            </a:r>
            <a:r>
              <a:rPr lang="en-US" sz="1600" dirty="0" smtClean="0"/>
              <a:t>risks, </a:t>
            </a:r>
            <a:r>
              <a:rPr lang="en-US" sz="1600" dirty="0"/>
              <a:t>if: </a:t>
            </a:r>
          </a:p>
          <a:p>
            <a:r>
              <a:rPr lang="en-US" sz="1600" dirty="0" smtClean="0"/>
              <a:t>An </a:t>
            </a:r>
            <a:r>
              <a:rPr lang="en-US" sz="1600" dirty="0"/>
              <a:t>audit of the effectiveness of the SMS for the mine indicates a </a:t>
            </a:r>
            <a:r>
              <a:rPr lang="en-US" sz="1600" dirty="0" smtClean="0"/>
              <a:t>deficiency in a control measure; </a:t>
            </a:r>
            <a:r>
              <a:rPr lang="en-US" sz="1600" dirty="0"/>
              <a:t>or </a:t>
            </a:r>
          </a:p>
          <a:p>
            <a:r>
              <a:rPr lang="en-US" sz="1600" dirty="0"/>
              <a:t>A</a:t>
            </a:r>
            <a:r>
              <a:rPr lang="en-US" sz="1600" dirty="0" smtClean="0"/>
              <a:t> </a:t>
            </a:r>
            <a:r>
              <a:rPr lang="en-US" sz="1600" dirty="0"/>
              <a:t>worker is moved from a hazard or assigned to different work in response to a recommendation contained in a health monitoring </a:t>
            </a:r>
            <a:r>
              <a:rPr lang="en-US" sz="1600" dirty="0" smtClean="0"/>
              <a:t>report; or </a:t>
            </a:r>
          </a:p>
          <a:p>
            <a:r>
              <a:rPr lang="en-US" sz="1600" dirty="0"/>
              <a:t>A</a:t>
            </a:r>
            <a:r>
              <a:rPr lang="en-US" sz="1600" dirty="0" smtClean="0"/>
              <a:t> </a:t>
            </a:r>
            <a:r>
              <a:rPr lang="en-US" sz="1600" dirty="0"/>
              <a:t>notifiable incident or mining incident occurs; or </a:t>
            </a:r>
          </a:p>
          <a:p>
            <a:r>
              <a:rPr lang="en-US" sz="1600" dirty="0"/>
              <a:t>A</a:t>
            </a:r>
            <a:r>
              <a:rPr lang="en-US" sz="1600" dirty="0" smtClean="0"/>
              <a:t> </a:t>
            </a:r>
            <a:r>
              <a:rPr lang="en-US" sz="1600" dirty="0"/>
              <a:t>health and safety representative requests a review of a control measure.</a:t>
            </a:r>
          </a:p>
          <a:p>
            <a:endParaRPr lang="en-US" dirty="0" smtClean="0"/>
          </a:p>
          <a:p>
            <a:pPr marL="0" indent="0">
              <a:buNone/>
            </a:pPr>
            <a:endParaRPr lang="en-US" sz="1600"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26</a:t>
            </a:fld>
            <a:endParaRPr lang="en-AU" sz="1400" dirty="0">
              <a:solidFill>
                <a:srgbClr val="1D1D60"/>
              </a:solidFill>
            </a:endParaRPr>
          </a:p>
        </p:txBody>
      </p:sp>
    </p:spTree>
    <p:extLst>
      <p:ext uri="{BB962C8B-B14F-4D97-AF65-F5344CB8AC3E}">
        <p14:creationId xmlns:p14="http://schemas.microsoft.com/office/powerpoint/2010/main" val="25688115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Control of </a:t>
            </a:r>
            <a:r>
              <a:rPr lang="en-US" kern="1200" dirty="0" smtClean="0">
                <a:solidFill>
                  <a:srgbClr val="FF8200"/>
                </a:solidFill>
                <a:latin typeface="Arial" panose="020B0604020202020204" pitchFamily="34" charset="0"/>
                <a:cs typeface="Arial" panose="020B0604020202020204" pitchFamily="34" charset="0"/>
              </a:rPr>
              <a:t>Risk</a:t>
            </a:r>
            <a:endParaRPr lang="en-US" dirty="0"/>
          </a:p>
        </p:txBody>
      </p:sp>
      <p:sp>
        <p:nvSpPr>
          <p:cNvPr id="3" name="Content Placeholder 2"/>
          <p:cNvSpPr>
            <a:spLocks noGrp="1"/>
          </p:cNvSpPr>
          <p:nvPr>
            <p:ph idx="1"/>
          </p:nvPr>
        </p:nvSpPr>
        <p:spPr>
          <a:xfrm>
            <a:off x="1835696" y="1605136"/>
            <a:ext cx="7128792" cy="4776192"/>
          </a:xfrm>
        </p:spPr>
        <p:txBody>
          <a:bodyPr/>
          <a:lstStyle/>
          <a:p>
            <a:pPr marL="0" indent="0">
              <a:buNone/>
            </a:pPr>
            <a:r>
              <a:rPr lang="en-US" sz="1600" dirty="0" smtClean="0"/>
              <a:t>A Mine Operator who has reviewed a control measure under </a:t>
            </a:r>
            <a:r>
              <a:rPr lang="en-US" sz="1600" i="1" dirty="0" smtClean="0"/>
              <a:t>R38</a:t>
            </a:r>
            <a:r>
              <a:rPr lang="en-US" sz="1600" dirty="0" smtClean="0"/>
              <a:t>, in relation to notifiable incident or mining incidents must keep a record of certain reviews of control measures.</a:t>
            </a:r>
          </a:p>
          <a:p>
            <a:pPr marL="0" indent="0">
              <a:buNone/>
            </a:pPr>
            <a:r>
              <a:rPr lang="en-US" sz="1600" dirty="0" smtClean="0"/>
              <a:t>A record of the following must be kept:</a:t>
            </a:r>
          </a:p>
          <a:p>
            <a:r>
              <a:rPr lang="en-US" sz="1600" dirty="0"/>
              <a:t>W</a:t>
            </a:r>
            <a:r>
              <a:rPr lang="en-US" sz="1600" dirty="0" smtClean="0"/>
              <a:t>ork </a:t>
            </a:r>
            <a:r>
              <a:rPr lang="en-US" sz="1600" dirty="0"/>
              <a:t>health and safety issues arising form the incident;</a:t>
            </a:r>
          </a:p>
          <a:p>
            <a:r>
              <a:rPr lang="en-US" sz="1600" dirty="0"/>
              <a:t>R</a:t>
            </a:r>
            <a:r>
              <a:rPr lang="en-US" sz="1600" dirty="0" smtClean="0"/>
              <a:t>ecommendations </a:t>
            </a:r>
            <a:r>
              <a:rPr lang="en-US" sz="1600" dirty="0"/>
              <a:t>arising from consideration of the incident; and</a:t>
            </a:r>
          </a:p>
          <a:p>
            <a:r>
              <a:rPr lang="en-US" sz="1600" dirty="0"/>
              <a:t>S</a:t>
            </a:r>
            <a:r>
              <a:rPr lang="en-US" sz="1600" dirty="0" smtClean="0"/>
              <a:t>ummary </a:t>
            </a:r>
            <a:r>
              <a:rPr lang="en-US" sz="1600" dirty="0"/>
              <a:t>of any changes to the safety management system and any affected principal mining hazard </a:t>
            </a:r>
            <a:r>
              <a:rPr lang="en-US" sz="1600" dirty="0" smtClean="0"/>
              <a:t>management </a:t>
            </a:r>
            <a:r>
              <a:rPr lang="en-US" sz="1600" dirty="0"/>
              <a:t>plan for the mine.</a:t>
            </a:r>
          </a:p>
          <a:p>
            <a:pPr marL="0" indent="0">
              <a:buNone/>
            </a:pPr>
            <a:endParaRPr lang="en-US" sz="1600"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27</a:t>
            </a:fld>
            <a:endParaRPr lang="en-AU" sz="1400" dirty="0">
              <a:solidFill>
                <a:srgbClr val="1D1D60"/>
              </a:solidFill>
            </a:endParaRPr>
          </a:p>
        </p:txBody>
      </p:sp>
    </p:spTree>
    <p:extLst>
      <p:ext uri="{BB962C8B-B14F-4D97-AF65-F5344CB8AC3E}">
        <p14:creationId xmlns:p14="http://schemas.microsoft.com/office/powerpoint/2010/main" val="40182952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Control of </a:t>
            </a:r>
            <a:r>
              <a:rPr lang="en-US" kern="1200" dirty="0" smtClean="0">
                <a:solidFill>
                  <a:srgbClr val="FF8200"/>
                </a:solidFill>
                <a:latin typeface="Arial" panose="020B0604020202020204" pitchFamily="34" charset="0"/>
                <a:cs typeface="Arial" panose="020B0604020202020204" pitchFamily="34" charset="0"/>
              </a:rPr>
              <a:t>Risk</a:t>
            </a:r>
            <a:endParaRPr lang="en-US" dirty="0"/>
          </a:p>
        </p:txBody>
      </p:sp>
      <p:sp>
        <p:nvSpPr>
          <p:cNvPr id="3" name="Content Placeholder 2"/>
          <p:cNvSpPr>
            <a:spLocks noGrp="1"/>
          </p:cNvSpPr>
          <p:nvPr>
            <p:ph idx="1"/>
          </p:nvPr>
        </p:nvSpPr>
        <p:spPr>
          <a:xfrm>
            <a:off x="1835696" y="1605136"/>
            <a:ext cx="7200800" cy="4776192"/>
          </a:xfrm>
        </p:spPr>
        <p:txBody>
          <a:bodyPr/>
          <a:lstStyle/>
          <a:p>
            <a:pPr marL="0" indent="0">
              <a:buNone/>
            </a:pPr>
            <a:r>
              <a:rPr lang="en-US" sz="1600" dirty="0"/>
              <a:t>A </a:t>
            </a:r>
            <a:r>
              <a:rPr lang="en-US" sz="1600" dirty="0" smtClean="0"/>
              <a:t>PCBU at </a:t>
            </a:r>
            <a:r>
              <a:rPr lang="en-US" sz="1600" dirty="0"/>
              <a:t>a mine </a:t>
            </a:r>
            <a:r>
              <a:rPr lang="en-US" sz="1600" dirty="0" smtClean="0"/>
              <a:t>other than the Mine Operator, who </a:t>
            </a:r>
            <a:r>
              <a:rPr lang="en-US" sz="1600" dirty="0"/>
              <a:t>has reviewed a control measure under </a:t>
            </a:r>
            <a:r>
              <a:rPr lang="en-US" sz="1600" i="1" dirty="0"/>
              <a:t>R38</a:t>
            </a:r>
            <a:r>
              <a:rPr lang="en-US" sz="1600" dirty="0"/>
              <a:t>, in relation to notifiable incident or mining </a:t>
            </a:r>
            <a:r>
              <a:rPr lang="en-US" sz="1600" dirty="0" smtClean="0"/>
              <a:t>incidents, must </a:t>
            </a:r>
            <a:r>
              <a:rPr lang="en-US" sz="1600" dirty="0"/>
              <a:t>keep a record of </a:t>
            </a:r>
            <a:r>
              <a:rPr lang="en-US" sz="1600" dirty="0" smtClean="0"/>
              <a:t>the following:</a:t>
            </a:r>
            <a:endParaRPr lang="en-US" sz="1600" dirty="0"/>
          </a:p>
          <a:p>
            <a:r>
              <a:rPr lang="en-US" sz="1600" dirty="0" smtClean="0"/>
              <a:t>Work </a:t>
            </a:r>
            <a:r>
              <a:rPr lang="en-US" sz="1600" dirty="0"/>
              <a:t>health and safety issues arising form the incident</a:t>
            </a:r>
            <a:r>
              <a:rPr lang="en-US" sz="1600" dirty="0" smtClean="0"/>
              <a:t>; and </a:t>
            </a:r>
            <a:endParaRPr lang="en-US" sz="1600" dirty="0"/>
          </a:p>
          <a:p>
            <a:r>
              <a:rPr lang="en-US" sz="1600" dirty="0"/>
              <a:t>R</a:t>
            </a:r>
            <a:r>
              <a:rPr lang="en-US" sz="1600" dirty="0" smtClean="0"/>
              <a:t>ecommendations </a:t>
            </a:r>
            <a:r>
              <a:rPr lang="en-US" sz="1600" dirty="0"/>
              <a:t>arising from consideration of the </a:t>
            </a:r>
            <a:r>
              <a:rPr lang="en-US" sz="1600" dirty="0" smtClean="0"/>
              <a:t>incident</a:t>
            </a:r>
            <a:r>
              <a:rPr lang="en-US" sz="1600" dirty="0"/>
              <a:t>.</a:t>
            </a:r>
          </a:p>
          <a:p>
            <a:pPr marL="0" indent="0">
              <a:buNone/>
            </a:pPr>
            <a:endParaRPr lang="en-US" sz="1600"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28</a:t>
            </a:fld>
            <a:endParaRPr lang="en-AU" sz="1400" dirty="0">
              <a:solidFill>
                <a:srgbClr val="1D1D60"/>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3888" y="3789040"/>
            <a:ext cx="2964570" cy="2336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59834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4520" y="260648"/>
            <a:ext cx="6851104" cy="1152128"/>
          </a:xfrm>
        </p:spPr>
        <p:txBody>
          <a:bodyPr/>
          <a:lstStyle/>
          <a:p>
            <a:r>
              <a:rPr lang="en-AU" kern="1200" dirty="0" smtClean="0">
                <a:solidFill>
                  <a:schemeClr val="accent1"/>
                </a:solidFill>
                <a:latin typeface="Arial" panose="020B0604020202020204" pitchFamily="34" charset="0"/>
                <a:cs typeface="Arial" panose="020B0604020202020204" pitchFamily="34" charset="0"/>
              </a:rPr>
              <a:t>Safety Management Systems for Mines</a:t>
            </a:r>
            <a:endParaRPr lang="en-AU" dirty="0">
              <a:solidFill>
                <a:schemeClr val="accent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763688" y="1484784"/>
            <a:ext cx="7380312" cy="1224136"/>
          </a:xfrm>
        </p:spPr>
        <p:txBody>
          <a:bodyPr/>
          <a:lstStyle/>
          <a:p>
            <a:pPr marL="0" lvl="0" indent="0" defTabSz="914400" fontAlgn="auto">
              <a:spcBef>
                <a:spcPct val="20000"/>
              </a:spcBef>
              <a:spcAft>
                <a:spcPts val="0"/>
              </a:spcAft>
              <a:buClrTx/>
              <a:buSzTx/>
              <a:buNone/>
            </a:pPr>
            <a:r>
              <a:rPr lang="en-AU" sz="1600" kern="1200" dirty="0">
                <a:solidFill>
                  <a:prstClr val="black"/>
                </a:solidFill>
                <a:ea typeface="Times New Roman"/>
                <a:cs typeface="Arial"/>
              </a:rPr>
              <a:t>Under the </a:t>
            </a:r>
            <a:r>
              <a:rPr lang="en-US" sz="1600" i="1" dirty="0" smtClean="0">
                <a:solidFill>
                  <a:schemeClr val="tx1"/>
                </a:solidFill>
              </a:rPr>
              <a:t>WHS Regulations </a:t>
            </a:r>
            <a:r>
              <a:rPr lang="en-US" sz="1600" i="1" dirty="0">
                <a:solidFill>
                  <a:schemeClr val="tx1"/>
                </a:solidFill>
              </a:rPr>
              <a:t>2012 </a:t>
            </a:r>
            <a:r>
              <a:rPr lang="en-US" sz="1600" dirty="0">
                <a:solidFill>
                  <a:schemeClr val="tx1"/>
                </a:solidFill>
              </a:rPr>
              <a:t>(SA), </a:t>
            </a:r>
            <a:r>
              <a:rPr lang="en-AU" sz="1600" kern="1200" dirty="0" smtClean="0">
                <a:solidFill>
                  <a:prstClr val="black"/>
                </a:solidFill>
                <a:ea typeface="Times New Roman"/>
                <a:cs typeface="Arial"/>
              </a:rPr>
              <a:t>R.621 </a:t>
            </a:r>
            <a:r>
              <a:rPr lang="en-US" sz="1600" dirty="0"/>
              <a:t>-</a:t>
            </a:r>
            <a:r>
              <a:rPr lang="en-US" sz="1600" dirty="0" smtClean="0"/>
              <a:t> </a:t>
            </a:r>
            <a:r>
              <a:rPr lang="en-AU" sz="1600" dirty="0">
                <a:solidFill>
                  <a:prstClr val="black"/>
                </a:solidFill>
              </a:rPr>
              <a:t>Duty to Establish and Implement Safety Management System (SMS)</a:t>
            </a:r>
          </a:p>
        </p:txBody>
      </p:sp>
      <p:sp>
        <p:nvSpPr>
          <p:cNvPr id="4" name="Slide Number Placeholder 3"/>
          <p:cNvSpPr>
            <a:spLocks noGrp="1"/>
          </p:cNvSpPr>
          <p:nvPr>
            <p:ph type="sldNum" sz="quarter" idx="10"/>
          </p:nvPr>
        </p:nvSpPr>
        <p:spPr/>
        <p:txBody>
          <a:bodyPr/>
          <a:lstStyle/>
          <a:p>
            <a:fld id="{5B1B3FAE-BC05-4C54-B68F-0E1A88C46634}" type="slidenum">
              <a:rPr lang="en-AU" smtClean="0">
                <a:solidFill>
                  <a:srgbClr val="FFFFFF"/>
                </a:solidFill>
              </a:rPr>
              <a:pPr/>
              <a:t>29</a:t>
            </a:fld>
            <a:endParaRPr lang="en-AU" dirty="0">
              <a:solidFill>
                <a:srgbClr val="FFFFFF"/>
              </a:solidFill>
            </a:endParaRPr>
          </a:p>
        </p:txBody>
      </p:sp>
      <p:graphicFrame>
        <p:nvGraphicFramePr>
          <p:cNvPr id="6" name="Diagram 5"/>
          <p:cNvGraphicFramePr/>
          <p:nvPr>
            <p:extLst>
              <p:ext uri="{D42A27DB-BD31-4B8C-83A1-F6EECF244321}">
                <p14:modId xmlns:p14="http://schemas.microsoft.com/office/powerpoint/2010/main" val="3495416317"/>
              </p:ext>
            </p:extLst>
          </p:nvPr>
        </p:nvGraphicFramePr>
        <p:xfrm>
          <a:off x="1349896" y="2132855"/>
          <a:ext cx="7542584" cy="46489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82601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smtClean="0">
                <a:solidFill>
                  <a:srgbClr val="FF8200"/>
                </a:solidFill>
                <a:latin typeface="Arial" panose="020B0604020202020204" pitchFamily="34" charset="0"/>
                <a:cs typeface="Arial" panose="020B0604020202020204" pitchFamily="34" charset="0"/>
              </a:rPr>
              <a:t>Creative Commons</a:t>
            </a:r>
            <a:endParaRPr lang="en-AU"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35696" y="1412776"/>
            <a:ext cx="6851104" cy="1440160"/>
          </a:xfrm>
        </p:spPr>
        <p:txBody>
          <a:bodyPr/>
          <a:lstStyle/>
          <a:p>
            <a:endParaRPr lang="en-AU" sz="1800" dirty="0" smtClean="0"/>
          </a:p>
          <a:p>
            <a:endParaRPr lang="en-AU" sz="1800" dirty="0"/>
          </a:p>
          <a:p>
            <a:endParaRPr lang="en-AU" sz="1800" dirty="0" smtClean="0"/>
          </a:p>
          <a:p>
            <a:pPr marL="0" indent="0">
              <a:buNone/>
            </a:pPr>
            <a:r>
              <a:rPr lang="en-AU" sz="1600" dirty="0" smtClean="0"/>
              <a:t>This </a:t>
            </a:r>
            <a:r>
              <a:rPr lang="en-AU" sz="1600" dirty="0"/>
              <a:t>creative commons licence allows you to copy, communicate and adapt the work for non-commercial purposes, as long as you attribute the work to Mining and Quarrying Occupational Health and Safety Committee and abide by all the other licence terms therein.</a:t>
            </a:r>
          </a:p>
          <a:p>
            <a:pPr marL="0" indent="0">
              <a:buNone/>
            </a:pPr>
            <a:endParaRPr lang="en-AU" sz="1600" dirty="0" smtClean="0"/>
          </a:p>
          <a:p>
            <a:pPr marL="0" indent="0">
              <a:buNone/>
            </a:pPr>
            <a:endParaRPr lang="en-AU" sz="1800" dirty="0"/>
          </a:p>
          <a:p>
            <a:pPr marL="0" indent="0" algn="r">
              <a:buNone/>
            </a:pPr>
            <a:endParaRPr lang="en-AU" sz="1800" dirty="0" smtClean="0"/>
          </a:p>
          <a:p>
            <a:pPr marL="0" indent="0" algn="r">
              <a:buNone/>
            </a:pPr>
            <a:endParaRPr lang="en-AU" sz="1400" dirty="0" smtClean="0"/>
          </a:p>
          <a:p>
            <a:pPr marL="0" indent="0" algn="r">
              <a:buNone/>
            </a:pPr>
            <a:r>
              <a:rPr lang="en-AU" sz="1400" dirty="0" smtClean="0"/>
              <a:t>ISBN </a:t>
            </a:r>
            <a:r>
              <a:rPr lang="en-AU" sz="1400" dirty="0"/>
              <a:t>978-1-925361-43-8</a:t>
            </a:r>
          </a:p>
        </p:txBody>
      </p:sp>
      <p:sp>
        <p:nvSpPr>
          <p:cNvPr id="4" name="Slide Number Placeholder 3"/>
          <p:cNvSpPr>
            <a:spLocks noGrp="1"/>
          </p:cNvSpPr>
          <p:nvPr>
            <p:ph type="sldNum" sz="quarter" idx="10"/>
          </p:nvPr>
        </p:nvSpPr>
        <p:spPr/>
        <p:txBody>
          <a:bodyPr/>
          <a:lstStyle/>
          <a:p>
            <a:fld id="{5B1B3FAE-BC05-4C54-B68F-0E1A88C46634}" type="slidenum">
              <a:rPr lang="en-AU" smtClean="0">
                <a:solidFill>
                  <a:srgbClr val="FFFFFF"/>
                </a:solidFill>
              </a:rPr>
              <a:pPr/>
              <a:t>3</a:t>
            </a:fld>
            <a:endParaRPr lang="en-AU" dirty="0">
              <a:solidFill>
                <a:srgbClr val="FFFFFF"/>
              </a:solidFill>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79712" y="1628800"/>
            <a:ext cx="6135687" cy="1039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39132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4520" y="260648"/>
            <a:ext cx="6851104" cy="1152128"/>
          </a:xfrm>
        </p:spPr>
        <p:txBody>
          <a:bodyPr/>
          <a:lstStyle/>
          <a:p>
            <a:r>
              <a:rPr lang="en-AU" kern="1200" dirty="0">
                <a:solidFill>
                  <a:srgbClr val="FF8200"/>
                </a:solidFill>
                <a:latin typeface="Arial" panose="020B0604020202020204" pitchFamily="34" charset="0"/>
                <a:cs typeface="Arial" panose="020B0604020202020204" pitchFamily="34" charset="0"/>
              </a:rPr>
              <a:t>Safety Management Systems for </a:t>
            </a:r>
            <a:r>
              <a:rPr lang="en-AU" kern="1200" dirty="0" smtClean="0">
                <a:solidFill>
                  <a:srgbClr val="FF8200"/>
                </a:solidFill>
                <a:latin typeface="Arial" panose="020B0604020202020204" pitchFamily="34" charset="0"/>
                <a:cs typeface="Arial" panose="020B0604020202020204" pitchFamily="34" charset="0"/>
              </a:rPr>
              <a:t>Mines</a:t>
            </a:r>
            <a:endParaRPr lang="en-AU"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763688" y="1484784"/>
            <a:ext cx="6696744" cy="4416152"/>
          </a:xfrm>
        </p:spPr>
        <p:txBody>
          <a:bodyPr/>
          <a:lstStyle/>
          <a:p>
            <a:pPr marL="0" lvl="0" indent="0" defTabSz="914400" fontAlgn="auto">
              <a:spcBef>
                <a:spcPct val="20000"/>
              </a:spcBef>
              <a:spcAft>
                <a:spcPts val="0"/>
              </a:spcAft>
              <a:buClrTx/>
              <a:buSzTx/>
              <a:buNone/>
            </a:pPr>
            <a:r>
              <a:rPr lang="en-AU" sz="1600" kern="1200" dirty="0">
                <a:solidFill>
                  <a:prstClr val="black"/>
                </a:solidFill>
                <a:ea typeface="Times New Roman"/>
                <a:cs typeface="Arial"/>
              </a:rPr>
              <a:t>Under the </a:t>
            </a:r>
            <a:r>
              <a:rPr lang="en-AU" sz="1600" i="1" kern="1200" dirty="0">
                <a:solidFill>
                  <a:prstClr val="black"/>
                </a:solidFill>
                <a:ea typeface="Times New Roman"/>
                <a:cs typeface="Arial"/>
              </a:rPr>
              <a:t>WHS Regulations 2012 </a:t>
            </a:r>
            <a:r>
              <a:rPr lang="en-AU" sz="1600" kern="1200" dirty="0">
                <a:solidFill>
                  <a:prstClr val="black"/>
                </a:solidFill>
                <a:ea typeface="Times New Roman"/>
                <a:cs typeface="Arial"/>
              </a:rPr>
              <a:t>(SA), </a:t>
            </a:r>
            <a:r>
              <a:rPr lang="en-AU" sz="1600" kern="1200" dirty="0" smtClean="0">
                <a:solidFill>
                  <a:prstClr val="black"/>
                </a:solidFill>
                <a:ea typeface="Times New Roman"/>
                <a:cs typeface="Arial"/>
              </a:rPr>
              <a:t>R.622 - </a:t>
            </a:r>
            <a:r>
              <a:rPr lang="en-AU" sz="1600" dirty="0" smtClean="0">
                <a:solidFill>
                  <a:prstClr val="black"/>
                </a:solidFill>
              </a:rPr>
              <a:t>Content of Safety Management System</a:t>
            </a:r>
            <a:endParaRPr lang="en-AU" sz="1600" dirty="0">
              <a:solidFill>
                <a:prstClr val="black"/>
              </a:solidFill>
            </a:endParaRPr>
          </a:p>
        </p:txBody>
      </p:sp>
      <p:sp>
        <p:nvSpPr>
          <p:cNvPr id="4" name="Slide Number Placeholder 3"/>
          <p:cNvSpPr>
            <a:spLocks noGrp="1"/>
          </p:cNvSpPr>
          <p:nvPr>
            <p:ph type="sldNum" sz="quarter" idx="10"/>
          </p:nvPr>
        </p:nvSpPr>
        <p:spPr/>
        <p:txBody>
          <a:bodyPr/>
          <a:lstStyle/>
          <a:p>
            <a:fld id="{5B1B3FAE-BC05-4C54-B68F-0E1A88C46634}" type="slidenum">
              <a:rPr lang="en-AU" smtClean="0">
                <a:solidFill>
                  <a:srgbClr val="FFFFFF"/>
                </a:solidFill>
              </a:rPr>
              <a:pPr/>
              <a:t>30</a:t>
            </a:fld>
            <a:endParaRPr lang="en-AU" dirty="0">
              <a:solidFill>
                <a:srgbClr val="FFFFFF"/>
              </a:solidFill>
            </a:endParaRPr>
          </a:p>
        </p:txBody>
      </p:sp>
      <p:graphicFrame>
        <p:nvGraphicFramePr>
          <p:cNvPr id="5" name="Diagram 4"/>
          <p:cNvGraphicFramePr/>
          <p:nvPr>
            <p:extLst/>
          </p:nvPr>
        </p:nvGraphicFramePr>
        <p:xfrm>
          <a:off x="1471712" y="2221880"/>
          <a:ext cx="7492776" cy="43754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428516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smtClean="0">
                <a:solidFill>
                  <a:srgbClr val="FF8200"/>
                </a:solidFill>
                <a:latin typeface="Arial" panose="020B0604020202020204" pitchFamily="34" charset="0"/>
                <a:cs typeface="Arial" panose="020B0604020202020204" pitchFamily="34" charset="0"/>
              </a:rPr>
              <a:t>Principal </a:t>
            </a:r>
            <a:r>
              <a:rPr lang="en-AU" kern="1200" dirty="0">
                <a:solidFill>
                  <a:srgbClr val="FF8200"/>
                </a:solidFill>
                <a:latin typeface="Arial" panose="020B0604020202020204" pitchFamily="34" charset="0"/>
                <a:cs typeface="Arial" panose="020B0604020202020204" pitchFamily="34" charset="0"/>
              </a:rPr>
              <a:t>Mining </a:t>
            </a:r>
            <a:r>
              <a:rPr lang="en-AU" kern="1200" dirty="0" smtClean="0">
                <a:solidFill>
                  <a:srgbClr val="FF8200"/>
                </a:solidFill>
                <a:latin typeface="Arial" panose="020B0604020202020204" pitchFamily="34" charset="0"/>
                <a:cs typeface="Arial" panose="020B0604020202020204" pitchFamily="34" charset="0"/>
              </a:rPr>
              <a:t>Hazards</a:t>
            </a:r>
            <a:endParaRPr lang="en-AU"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35696" y="1700808"/>
            <a:ext cx="7056784" cy="4896544"/>
          </a:xfrm>
        </p:spPr>
        <p:txBody>
          <a:bodyPr>
            <a:noAutofit/>
          </a:bodyPr>
          <a:lstStyle/>
          <a:p>
            <a:pPr marL="0" indent="0">
              <a:buNone/>
            </a:pPr>
            <a:r>
              <a:rPr lang="en-US" sz="1600" dirty="0"/>
              <a:t>Regulation 612 of the </a:t>
            </a:r>
            <a:r>
              <a:rPr lang="en-US" sz="1600" i="1" dirty="0" smtClean="0">
                <a:solidFill>
                  <a:schemeClr val="tx1"/>
                </a:solidFill>
              </a:rPr>
              <a:t>WHS </a:t>
            </a:r>
            <a:r>
              <a:rPr lang="en-US" sz="1600" i="1" dirty="0">
                <a:solidFill>
                  <a:schemeClr val="tx1"/>
                </a:solidFill>
              </a:rPr>
              <a:t>Regulations 2012 </a:t>
            </a:r>
            <a:r>
              <a:rPr lang="en-US" sz="1600" dirty="0">
                <a:solidFill>
                  <a:schemeClr val="tx1"/>
                </a:solidFill>
              </a:rPr>
              <a:t>(SA), </a:t>
            </a:r>
            <a:r>
              <a:rPr lang="en-US" sz="1600" dirty="0" smtClean="0"/>
              <a:t>defines </a:t>
            </a:r>
            <a:r>
              <a:rPr lang="en-US" sz="1600" dirty="0"/>
              <a:t>a Principal Mining Hazard (PMH) </a:t>
            </a:r>
            <a:r>
              <a:rPr lang="en-US" sz="1600" dirty="0" smtClean="0"/>
              <a:t>as:</a:t>
            </a:r>
          </a:p>
          <a:p>
            <a:pPr>
              <a:spcBef>
                <a:spcPts val="1200"/>
              </a:spcBef>
            </a:pPr>
            <a:r>
              <a:rPr lang="en-US" sz="1600" dirty="0" smtClean="0"/>
              <a:t>Any activity; </a:t>
            </a:r>
          </a:p>
          <a:p>
            <a:pPr>
              <a:spcBef>
                <a:spcPts val="1200"/>
              </a:spcBef>
            </a:pPr>
            <a:r>
              <a:rPr lang="en-US" sz="1600" dirty="0" smtClean="0"/>
              <a:t>Process; </a:t>
            </a:r>
          </a:p>
          <a:p>
            <a:pPr>
              <a:spcBef>
                <a:spcPts val="1200"/>
              </a:spcBef>
            </a:pPr>
            <a:r>
              <a:rPr lang="en-US" sz="1600" dirty="0"/>
              <a:t>P</a:t>
            </a:r>
            <a:r>
              <a:rPr lang="en-US" sz="1600" dirty="0" smtClean="0"/>
              <a:t>rocedure; </a:t>
            </a:r>
          </a:p>
          <a:p>
            <a:pPr>
              <a:spcBef>
                <a:spcPts val="1200"/>
              </a:spcBef>
            </a:pPr>
            <a:r>
              <a:rPr lang="en-US" sz="1600" dirty="0"/>
              <a:t>P</a:t>
            </a:r>
            <a:r>
              <a:rPr lang="en-US" sz="1600" dirty="0" smtClean="0"/>
              <a:t>lant;</a:t>
            </a:r>
          </a:p>
          <a:p>
            <a:pPr>
              <a:spcBef>
                <a:spcPts val="1200"/>
              </a:spcBef>
            </a:pPr>
            <a:r>
              <a:rPr lang="en-US" sz="1600" dirty="0" smtClean="0"/>
              <a:t>Structure; </a:t>
            </a:r>
          </a:p>
          <a:p>
            <a:pPr>
              <a:spcBef>
                <a:spcPts val="1200"/>
              </a:spcBef>
            </a:pPr>
            <a:r>
              <a:rPr lang="en-US" sz="1600" dirty="0"/>
              <a:t>S</a:t>
            </a:r>
            <a:r>
              <a:rPr lang="en-US" sz="1600" dirty="0" smtClean="0"/>
              <a:t>ubstance;</a:t>
            </a:r>
          </a:p>
          <a:p>
            <a:pPr>
              <a:spcBef>
                <a:spcPts val="1200"/>
              </a:spcBef>
            </a:pPr>
            <a:r>
              <a:rPr lang="en-US" sz="1600" dirty="0"/>
              <a:t>S</a:t>
            </a:r>
            <a:r>
              <a:rPr lang="en-US" sz="1600" dirty="0" smtClean="0"/>
              <a:t>ituation; </a:t>
            </a:r>
            <a:r>
              <a:rPr lang="en-US" sz="1600" dirty="0"/>
              <a:t>or </a:t>
            </a:r>
          </a:p>
          <a:p>
            <a:pPr>
              <a:spcBef>
                <a:spcPts val="1200"/>
              </a:spcBef>
            </a:pPr>
            <a:r>
              <a:rPr lang="en-US" sz="1600" dirty="0"/>
              <a:t>O</a:t>
            </a:r>
            <a:r>
              <a:rPr lang="en-US" sz="1600" dirty="0" smtClean="0"/>
              <a:t>ther </a:t>
            </a:r>
            <a:r>
              <a:rPr lang="en-US" sz="1600" dirty="0"/>
              <a:t>circumstance </a:t>
            </a:r>
            <a:r>
              <a:rPr lang="en-US" sz="1600" dirty="0" smtClean="0"/>
              <a:t>relating </a:t>
            </a:r>
            <a:r>
              <a:rPr lang="en-US" sz="1600" dirty="0"/>
              <a:t>to the carrying out of mining operations that has a reasonable potential to result in multiple deaths in a single incident or a series of recurring </a:t>
            </a:r>
            <a:r>
              <a:rPr lang="en-US" sz="1600" dirty="0" smtClean="0"/>
              <a:t>incidents. </a:t>
            </a:r>
            <a:endParaRPr lang="en-US" sz="1600" dirty="0">
              <a:latin typeface="+mj-lt"/>
            </a:endParaRP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31</a:t>
            </a:fld>
            <a:endParaRPr lang="en-AU" sz="1400" dirty="0">
              <a:solidFill>
                <a:srgbClr val="1D1D60"/>
              </a:solidFill>
            </a:endParaRPr>
          </a:p>
        </p:txBody>
      </p:sp>
    </p:spTree>
    <p:extLst>
      <p:ext uri="{BB962C8B-B14F-4D97-AF65-F5344CB8AC3E}">
        <p14:creationId xmlns:p14="http://schemas.microsoft.com/office/powerpoint/2010/main" val="11563142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Principal Mining Hazards</a:t>
            </a:r>
          </a:p>
        </p:txBody>
      </p:sp>
      <p:sp>
        <p:nvSpPr>
          <p:cNvPr id="3" name="Content Placeholder 2"/>
          <p:cNvSpPr>
            <a:spLocks noGrp="1"/>
          </p:cNvSpPr>
          <p:nvPr>
            <p:ph idx="1"/>
          </p:nvPr>
        </p:nvSpPr>
        <p:spPr>
          <a:xfrm>
            <a:off x="1691680" y="1556792"/>
            <a:ext cx="7272808" cy="4968552"/>
          </a:xfrm>
        </p:spPr>
        <p:txBody>
          <a:bodyPr>
            <a:noAutofit/>
          </a:bodyPr>
          <a:lstStyle/>
          <a:p>
            <a:pPr marL="0" indent="0">
              <a:buNone/>
            </a:pPr>
            <a:r>
              <a:rPr lang="en-US" sz="1600" dirty="0" smtClean="0"/>
              <a:t>As listed in the </a:t>
            </a:r>
            <a:r>
              <a:rPr lang="en-US" sz="1600" i="1" dirty="0" smtClean="0">
                <a:solidFill>
                  <a:schemeClr val="tx1"/>
                </a:solidFill>
              </a:rPr>
              <a:t>WHS Regulations 2012 </a:t>
            </a:r>
            <a:r>
              <a:rPr lang="en-US" sz="1600" i="1" dirty="0">
                <a:solidFill>
                  <a:schemeClr val="tx1"/>
                </a:solidFill>
              </a:rPr>
              <a:t>(SA</a:t>
            </a:r>
            <a:r>
              <a:rPr lang="en-US" sz="1600" i="1" dirty="0" smtClean="0">
                <a:solidFill>
                  <a:schemeClr val="tx1"/>
                </a:solidFill>
              </a:rPr>
              <a:t>)</a:t>
            </a:r>
            <a:r>
              <a:rPr lang="en-US" sz="1600" dirty="0" smtClean="0"/>
              <a:t>, a PMH can be in relation to, but not limited to, </a:t>
            </a:r>
            <a:r>
              <a:rPr lang="en-US" sz="1600" dirty="0"/>
              <a:t>any of the following</a:t>
            </a:r>
            <a:r>
              <a:rPr lang="en-US" sz="1600" dirty="0" smtClean="0"/>
              <a:t>:</a:t>
            </a:r>
          </a:p>
          <a:p>
            <a:pPr marL="285750" lvl="0" indent="-285750"/>
            <a:r>
              <a:rPr lang="en-US" sz="1600" dirty="0"/>
              <a:t>G</a:t>
            </a:r>
            <a:r>
              <a:rPr lang="en-US" sz="1600" dirty="0" smtClean="0"/>
              <a:t>round </a:t>
            </a:r>
            <a:r>
              <a:rPr lang="en-US" sz="1600" dirty="0"/>
              <a:t>or strata </a:t>
            </a:r>
            <a:r>
              <a:rPr lang="en-US" sz="1600" dirty="0" smtClean="0"/>
              <a:t>failure;</a:t>
            </a:r>
            <a:endParaRPr lang="en-US" sz="1600" dirty="0"/>
          </a:p>
          <a:p>
            <a:pPr marL="285750" lvl="0" indent="-285750">
              <a:lnSpc>
                <a:spcPct val="150000"/>
              </a:lnSpc>
              <a:spcBef>
                <a:spcPts val="600"/>
              </a:spcBef>
            </a:pPr>
            <a:r>
              <a:rPr lang="en-US" sz="1600" dirty="0"/>
              <a:t>I</a:t>
            </a:r>
            <a:r>
              <a:rPr lang="en-US" sz="1600" dirty="0" smtClean="0"/>
              <a:t>nundation </a:t>
            </a:r>
            <a:r>
              <a:rPr lang="en-US" sz="1600" dirty="0"/>
              <a:t>or </a:t>
            </a:r>
            <a:r>
              <a:rPr lang="en-US" sz="1600" dirty="0" smtClean="0"/>
              <a:t>inrush of any substance;</a:t>
            </a:r>
            <a:endParaRPr lang="en-US" sz="1600" dirty="0"/>
          </a:p>
          <a:p>
            <a:pPr marL="285750" lvl="0" indent="-285750">
              <a:lnSpc>
                <a:spcPct val="150000"/>
              </a:lnSpc>
              <a:spcBef>
                <a:spcPts val="600"/>
              </a:spcBef>
            </a:pPr>
            <a:r>
              <a:rPr lang="en-US" sz="1600" dirty="0" smtClean="0"/>
              <a:t>Mine </a:t>
            </a:r>
            <a:r>
              <a:rPr lang="en-US" sz="1600" dirty="0"/>
              <a:t>shafts and winding operations;</a:t>
            </a:r>
          </a:p>
          <a:p>
            <a:pPr marL="285750" lvl="0" indent="-285750">
              <a:lnSpc>
                <a:spcPct val="150000"/>
              </a:lnSpc>
              <a:spcBef>
                <a:spcPts val="600"/>
              </a:spcBef>
            </a:pPr>
            <a:r>
              <a:rPr lang="en-US" sz="1600" dirty="0"/>
              <a:t>R</a:t>
            </a:r>
            <a:r>
              <a:rPr lang="en-US" sz="1600" dirty="0" smtClean="0"/>
              <a:t>oads </a:t>
            </a:r>
            <a:r>
              <a:rPr lang="en-US" sz="1600" dirty="0"/>
              <a:t>or other vehicle operating areas;</a:t>
            </a:r>
          </a:p>
          <a:p>
            <a:pPr marL="285750" lvl="0" indent="-285750">
              <a:lnSpc>
                <a:spcPct val="150000"/>
              </a:lnSpc>
              <a:spcBef>
                <a:spcPts val="600"/>
              </a:spcBef>
            </a:pPr>
            <a:r>
              <a:rPr lang="en-US" sz="1600" dirty="0"/>
              <a:t>A</a:t>
            </a:r>
            <a:r>
              <a:rPr lang="en-US" sz="1600" dirty="0" smtClean="0"/>
              <a:t>ir quality, dust and other </a:t>
            </a:r>
            <a:r>
              <a:rPr lang="en-US" sz="1600" dirty="0"/>
              <a:t>airborne </a:t>
            </a:r>
            <a:r>
              <a:rPr lang="en-US" sz="1600" dirty="0" smtClean="0"/>
              <a:t>contaminants;</a:t>
            </a:r>
          </a:p>
          <a:p>
            <a:pPr marL="285750" lvl="0" indent="-285750">
              <a:lnSpc>
                <a:spcPct val="150000"/>
              </a:lnSpc>
              <a:spcBef>
                <a:spcPts val="600"/>
              </a:spcBef>
            </a:pPr>
            <a:r>
              <a:rPr lang="en-US" sz="1600" dirty="0"/>
              <a:t>F</a:t>
            </a:r>
            <a:r>
              <a:rPr lang="en-US" sz="1600" dirty="0" smtClean="0"/>
              <a:t>ire </a:t>
            </a:r>
            <a:r>
              <a:rPr lang="en-US" sz="1600" dirty="0"/>
              <a:t>or explosion;</a:t>
            </a:r>
          </a:p>
          <a:p>
            <a:pPr marL="285750" lvl="0" indent="-285750">
              <a:lnSpc>
                <a:spcPct val="150000"/>
              </a:lnSpc>
              <a:spcBef>
                <a:spcPts val="600"/>
              </a:spcBef>
            </a:pPr>
            <a:r>
              <a:rPr lang="en-US" sz="1600" dirty="0"/>
              <a:t>G</a:t>
            </a:r>
            <a:r>
              <a:rPr lang="en-US" sz="1600" dirty="0" smtClean="0"/>
              <a:t>as </a:t>
            </a:r>
            <a:r>
              <a:rPr lang="en-US" sz="1600" dirty="0"/>
              <a:t>outbursts;</a:t>
            </a:r>
          </a:p>
          <a:p>
            <a:pPr marL="285750" lvl="0" indent="-285750">
              <a:lnSpc>
                <a:spcPct val="150000"/>
              </a:lnSpc>
              <a:spcBef>
                <a:spcPts val="600"/>
              </a:spcBef>
            </a:pPr>
            <a:r>
              <a:rPr lang="en-US" sz="1600" dirty="0"/>
              <a:t>S</a:t>
            </a:r>
            <a:r>
              <a:rPr lang="en-US" sz="1600" dirty="0" smtClean="0"/>
              <a:t>pontaneous </a:t>
            </a:r>
            <a:r>
              <a:rPr lang="en-US" sz="1600" dirty="0"/>
              <a:t>combustion; </a:t>
            </a:r>
            <a:r>
              <a:rPr lang="en-US" sz="1600" dirty="0" smtClean="0"/>
              <a:t>or</a:t>
            </a:r>
          </a:p>
          <a:p>
            <a:pPr marL="285750" lvl="0" indent="-285750">
              <a:lnSpc>
                <a:spcPct val="150000"/>
              </a:lnSpc>
              <a:spcBef>
                <a:spcPts val="600"/>
              </a:spcBef>
            </a:pPr>
            <a:r>
              <a:rPr lang="en-US" sz="1600" dirty="0"/>
              <a:t>A</a:t>
            </a:r>
            <a:r>
              <a:rPr lang="en-US" sz="1600" dirty="0" smtClean="0"/>
              <a:t> </a:t>
            </a:r>
            <a:r>
              <a:rPr lang="en-US" sz="1600" dirty="0"/>
              <a:t>hazard identified by the mine operator of a mine under </a:t>
            </a:r>
            <a:r>
              <a:rPr lang="en-US" sz="1600" i="1" dirty="0" smtClean="0"/>
              <a:t>R34.</a:t>
            </a:r>
            <a:endParaRPr lang="en-US" sz="1600" i="1" dirty="0"/>
          </a:p>
          <a:p>
            <a:pPr marL="285750" lvl="0" indent="-285750">
              <a:lnSpc>
                <a:spcPct val="150000"/>
              </a:lnSpc>
              <a:spcBef>
                <a:spcPts val="600"/>
              </a:spcBef>
            </a:pPr>
            <a:endParaRPr lang="en-US" dirty="0"/>
          </a:p>
          <a:p>
            <a:pPr marL="0" indent="0">
              <a:buNone/>
            </a:pPr>
            <a:endParaRPr lang="en-US" dirty="0">
              <a:latin typeface="+mj-lt"/>
            </a:endParaRP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32</a:t>
            </a:fld>
            <a:endParaRPr lang="en-AU" sz="1400" dirty="0">
              <a:solidFill>
                <a:srgbClr val="1D1D60"/>
              </a:solidFill>
            </a:endParaRPr>
          </a:p>
        </p:txBody>
      </p:sp>
    </p:spTree>
    <p:extLst>
      <p:ext uri="{BB962C8B-B14F-4D97-AF65-F5344CB8AC3E}">
        <p14:creationId xmlns:p14="http://schemas.microsoft.com/office/powerpoint/2010/main" val="19504659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7200800" cy="1152128"/>
          </a:xfrm>
        </p:spPr>
        <p:txBody>
          <a:bodyPr/>
          <a:lstStyle/>
          <a:p>
            <a:r>
              <a:rPr lang="en-AU" kern="1200" dirty="0" smtClean="0">
                <a:solidFill>
                  <a:srgbClr val="FF8200"/>
                </a:solidFill>
                <a:latin typeface="Arial" panose="020B0604020202020204" pitchFamily="34" charset="0"/>
                <a:cs typeface="Arial" panose="020B0604020202020204" pitchFamily="34" charset="0"/>
              </a:rPr>
              <a:t>Principal Mining Hazards</a:t>
            </a:r>
            <a:endParaRPr lang="en-AU"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35696" y="1556792"/>
            <a:ext cx="7056784" cy="4968552"/>
          </a:xfrm>
        </p:spPr>
        <p:txBody>
          <a:bodyPr>
            <a:noAutofit/>
          </a:bodyPr>
          <a:lstStyle/>
          <a:p>
            <a:pPr marL="0" indent="0">
              <a:buNone/>
            </a:pPr>
            <a:r>
              <a:rPr lang="en-US" sz="1600" dirty="0"/>
              <a:t>The mine operator must:</a:t>
            </a:r>
          </a:p>
          <a:p>
            <a:r>
              <a:rPr lang="en-US" sz="1600" dirty="0"/>
              <a:t>I</a:t>
            </a:r>
            <a:r>
              <a:rPr lang="en-US" sz="1600" dirty="0" smtClean="0"/>
              <a:t>dentify </a:t>
            </a:r>
            <a:r>
              <a:rPr lang="en-US" sz="1600" dirty="0"/>
              <a:t>all PMHs at the mine;</a:t>
            </a:r>
          </a:p>
          <a:p>
            <a:r>
              <a:rPr lang="en-US" sz="1600" dirty="0"/>
              <a:t>F</a:t>
            </a:r>
            <a:r>
              <a:rPr lang="en-US" sz="1600" dirty="0" smtClean="0"/>
              <a:t>or </a:t>
            </a:r>
            <a:r>
              <a:rPr lang="en-US" sz="1600" dirty="0"/>
              <a:t>each PMH identified, conduct a risk assessment that: </a:t>
            </a:r>
          </a:p>
          <a:p>
            <a:pPr marL="715963" lvl="1" indent="-342900">
              <a:spcBef>
                <a:spcPts val="1200"/>
              </a:spcBef>
              <a:buClr>
                <a:schemeClr val="accent1"/>
              </a:buClr>
              <a:buFont typeface="Wingdings" panose="05000000000000000000" pitchFamily="2" charset="2"/>
              <a:buChar char="Ø"/>
              <a:defRPr/>
            </a:pPr>
            <a:r>
              <a:rPr lang="en-US" sz="1600" dirty="0">
                <a:ea typeface="+mn-ea"/>
                <a:cs typeface="+mn-cs"/>
              </a:rPr>
              <a:t>involves a comprehensive and systematic investigation and analysis of all aspects of risk to health and safety associated with the </a:t>
            </a:r>
            <a:r>
              <a:rPr lang="en-US" sz="1600" dirty="0" smtClean="0">
                <a:ea typeface="+mn-ea"/>
                <a:cs typeface="+mn-cs"/>
              </a:rPr>
              <a:t>PMH; and </a:t>
            </a:r>
            <a:endParaRPr lang="en-US" sz="1600" dirty="0">
              <a:ea typeface="+mn-ea"/>
              <a:cs typeface="+mn-cs"/>
            </a:endParaRPr>
          </a:p>
          <a:p>
            <a:pPr marL="715963" lvl="1" indent="-342900">
              <a:spcBef>
                <a:spcPts val="1200"/>
              </a:spcBef>
              <a:buClr>
                <a:schemeClr val="accent1"/>
              </a:buClr>
              <a:buFont typeface="Wingdings" panose="05000000000000000000" pitchFamily="2" charset="2"/>
              <a:buChar char="Ø"/>
              <a:defRPr/>
            </a:pPr>
            <a:r>
              <a:rPr lang="en-US" sz="1600" dirty="0">
                <a:ea typeface="+mn-ea"/>
                <a:cs typeface="+mn-cs"/>
              </a:rPr>
              <a:t>considers each PMH individually and cumulatively with other hazards at the </a:t>
            </a:r>
            <a:r>
              <a:rPr lang="en-US" sz="1600" dirty="0" smtClean="0">
                <a:ea typeface="+mn-ea"/>
                <a:cs typeface="+mn-cs"/>
              </a:rPr>
              <a:t>mine.</a:t>
            </a:r>
          </a:p>
          <a:p>
            <a:r>
              <a:rPr lang="en-US" sz="1600" dirty="0" smtClean="0"/>
              <a:t>Develop </a:t>
            </a:r>
            <a:r>
              <a:rPr lang="en-US" sz="1600" dirty="0"/>
              <a:t>control measures;</a:t>
            </a:r>
          </a:p>
          <a:p>
            <a:r>
              <a:rPr lang="en-US" sz="1600" dirty="0" smtClean="0"/>
              <a:t>Prepare </a:t>
            </a:r>
            <a:r>
              <a:rPr lang="en-US" sz="1600" dirty="0"/>
              <a:t>a </a:t>
            </a:r>
            <a:r>
              <a:rPr lang="en-US" sz="1600" dirty="0" smtClean="0"/>
              <a:t>Principal Mining Hazard Management Plan </a:t>
            </a:r>
            <a:r>
              <a:rPr lang="en-US" sz="1600" dirty="0"/>
              <a:t>(PMHMP) for each PMH at the mine, having regard to the matters set out in Schedule 19 (2 extracts of Schedule 19 are provided on the following slides); and</a:t>
            </a:r>
          </a:p>
          <a:p>
            <a:r>
              <a:rPr lang="en-US" sz="1600" dirty="0" smtClean="0"/>
              <a:t>Ensure </a:t>
            </a:r>
            <a:r>
              <a:rPr lang="en-US" sz="1600" dirty="0"/>
              <a:t>PMHMPs are reviewed and as necessary revised if a risk control measure specified in the plan is revised under regulations 38 or 618.</a:t>
            </a:r>
          </a:p>
          <a:p>
            <a:pPr marL="715963" lvl="1" indent="-342900">
              <a:spcBef>
                <a:spcPts val="1200"/>
              </a:spcBef>
              <a:buClr>
                <a:schemeClr val="accent1"/>
              </a:buClr>
              <a:buFont typeface="Wingdings" panose="05000000000000000000" pitchFamily="2" charset="2"/>
              <a:buChar char="Ø"/>
              <a:defRPr/>
            </a:pPr>
            <a:endParaRPr lang="en-US" sz="1600" dirty="0">
              <a:ea typeface="+mn-ea"/>
              <a:cs typeface="+mn-cs"/>
            </a:endParaRP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33</a:t>
            </a:fld>
            <a:endParaRPr lang="en-AU" sz="1400" dirty="0">
              <a:solidFill>
                <a:srgbClr val="1D1D60"/>
              </a:solidFill>
            </a:endParaRPr>
          </a:p>
        </p:txBody>
      </p:sp>
    </p:spTree>
    <p:extLst>
      <p:ext uri="{BB962C8B-B14F-4D97-AF65-F5344CB8AC3E}">
        <p14:creationId xmlns:p14="http://schemas.microsoft.com/office/powerpoint/2010/main" val="26342932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Schedule </a:t>
            </a:r>
            <a:r>
              <a:rPr lang="en-AU" kern="1200" dirty="0" smtClean="0">
                <a:solidFill>
                  <a:srgbClr val="FF8200"/>
                </a:solidFill>
                <a:latin typeface="Arial" panose="020B0604020202020204" pitchFamily="34" charset="0"/>
                <a:cs typeface="Arial" panose="020B0604020202020204" pitchFamily="34" charset="0"/>
              </a:rPr>
              <a:t>19</a:t>
            </a:r>
            <a:endParaRPr lang="en-US"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34</a:t>
            </a:fld>
            <a:endParaRPr lang="en-AU" sz="1400" dirty="0">
              <a:solidFill>
                <a:srgbClr val="1D1D60"/>
              </a:solidFill>
            </a:endParaRPr>
          </a:p>
        </p:txBody>
      </p:sp>
      <p:grpSp>
        <p:nvGrpSpPr>
          <p:cNvPr id="5" name="Group 4"/>
          <p:cNvGrpSpPr/>
          <p:nvPr/>
        </p:nvGrpSpPr>
        <p:grpSpPr>
          <a:xfrm>
            <a:off x="1475656" y="2193161"/>
            <a:ext cx="739929" cy="4402522"/>
            <a:chOff x="0" y="319019"/>
            <a:chExt cx="739929" cy="4402522"/>
          </a:xfrm>
        </p:grpSpPr>
        <p:sp>
          <p:nvSpPr>
            <p:cNvPr id="6" name="Rectangle 5"/>
            <p:cNvSpPr/>
            <p:nvPr/>
          </p:nvSpPr>
          <p:spPr>
            <a:xfrm rot="16200000">
              <a:off x="-1831296" y="2150315"/>
              <a:ext cx="4402522" cy="739929"/>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Rectangle 6"/>
            <p:cNvSpPr/>
            <p:nvPr/>
          </p:nvSpPr>
          <p:spPr>
            <a:xfrm rot="16200000">
              <a:off x="-1831296" y="2150315"/>
              <a:ext cx="4402522" cy="73992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algn="ctr" defTabSz="1111250">
                <a:lnSpc>
                  <a:spcPct val="90000"/>
                </a:lnSpc>
                <a:spcAft>
                  <a:spcPct val="35000"/>
                </a:spcAft>
              </a:pPr>
              <a:r>
                <a:rPr lang="en-AU" sz="2000" b="1" dirty="0" smtClean="0">
                  <a:solidFill>
                    <a:prstClr val="black"/>
                  </a:solidFill>
                </a:rPr>
                <a:t>Ground or strata instability</a:t>
              </a:r>
              <a:endParaRPr lang="en-AU" sz="2000" dirty="0">
                <a:solidFill>
                  <a:srgbClr val="FFFFFF"/>
                </a:solidFill>
              </a:endParaRPr>
            </a:p>
          </p:txBody>
        </p:sp>
      </p:grpSp>
      <p:grpSp>
        <p:nvGrpSpPr>
          <p:cNvPr id="8" name="Group 7"/>
          <p:cNvGrpSpPr/>
          <p:nvPr/>
        </p:nvGrpSpPr>
        <p:grpSpPr>
          <a:xfrm>
            <a:off x="2627783" y="2121153"/>
            <a:ext cx="6150429" cy="515759"/>
            <a:chOff x="1152131" y="72011"/>
            <a:chExt cx="6139366" cy="515759"/>
          </a:xfrm>
        </p:grpSpPr>
        <p:sp>
          <p:nvSpPr>
            <p:cNvPr id="9" name="Rectangle 8"/>
            <p:cNvSpPr/>
            <p:nvPr/>
          </p:nvSpPr>
          <p:spPr>
            <a:xfrm>
              <a:off x="1152131" y="72011"/>
              <a:ext cx="6139366" cy="515759"/>
            </a:xfrm>
            <a:prstGeom prst="rect">
              <a:avLst/>
            </a:prstGeom>
            <a:solidFill>
              <a:srgbClr val="FF99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 name="Rectangle 9"/>
            <p:cNvSpPr/>
            <p:nvPr/>
          </p:nvSpPr>
          <p:spPr>
            <a:xfrm>
              <a:off x="1152131" y="72011"/>
              <a:ext cx="6139366" cy="51575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algn="ctr" defTabSz="533400">
                <a:lnSpc>
                  <a:spcPct val="90000"/>
                </a:lnSpc>
                <a:spcAft>
                  <a:spcPct val="35000"/>
                </a:spcAft>
              </a:pPr>
              <a:r>
                <a:rPr lang="en-AU" sz="1100" dirty="0">
                  <a:solidFill>
                    <a:prstClr val="black"/>
                  </a:solidFill>
                </a:rPr>
                <a:t>T</a:t>
              </a:r>
              <a:r>
                <a:rPr lang="en-AU" sz="1100" dirty="0" smtClean="0">
                  <a:solidFill>
                    <a:prstClr val="black"/>
                  </a:solidFill>
                </a:rPr>
                <a:t>he local hydrogeological environment, including surface and ground water</a:t>
              </a:r>
              <a:endParaRPr lang="en-AU" sz="1100" dirty="0">
                <a:solidFill>
                  <a:srgbClr val="FFFFFF"/>
                </a:solidFill>
              </a:endParaRPr>
            </a:p>
          </p:txBody>
        </p:sp>
      </p:grpSp>
      <p:grpSp>
        <p:nvGrpSpPr>
          <p:cNvPr id="11" name="Group 10"/>
          <p:cNvGrpSpPr/>
          <p:nvPr/>
        </p:nvGrpSpPr>
        <p:grpSpPr>
          <a:xfrm>
            <a:off x="2627784" y="2697217"/>
            <a:ext cx="6161493" cy="515759"/>
            <a:chOff x="1137447" y="710903"/>
            <a:chExt cx="6161493" cy="515759"/>
          </a:xfrm>
        </p:grpSpPr>
        <p:sp>
          <p:nvSpPr>
            <p:cNvPr id="12" name="Rectangle 11"/>
            <p:cNvSpPr/>
            <p:nvPr/>
          </p:nvSpPr>
          <p:spPr>
            <a:xfrm>
              <a:off x="1137447" y="710903"/>
              <a:ext cx="6161493" cy="515759"/>
            </a:xfrm>
            <a:prstGeom prst="rect">
              <a:avLst/>
            </a:prstGeom>
            <a:solidFill>
              <a:srgbClr val="FF99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3" name="Rectangle 12"/>
            <p:cNvSpPr/>
            <p:nvPr/>
          </p:nvSpPr>
          <p:spPr>
            <a:xfrm>
              <a:off x="1137447" y="710903"/>
              <a:ext cx="6161493" cy="51575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algn="ctr" defTabSz="533400">
                <a:lnSpc>
                  <a:spcPct val="90000"/>
                </a:lnSpc>
                <a:spcAft>
                  <a:spcPct val="35000"/>
                </a:spcAft>
              </a:pPr>
              <a:r>
                <a:rPr lang="en-AU" sz="1100" dirty="0">
                  <a:solidFill>
                    <a:prstClr val="black"/>
                  </a:solidFill>
                </a:rPr>
                <a:t>T</a:t>
              </a:r>
              <a:r>
                <a:rPr lang="en-AU" sz="1100" dirty="0" smtClean="0">
                  <a:solidFill>
                    <a:prstClr val="black"/>
                  </a:solidFill>
                </a:rPr>
                <a:t>he local geological structure</a:t>
              </a:r>
              <a:endParaRPr lang="en-AU" sz="1100" dirty="0">
                <a:solidFill>
                  <a:srgbClr val="FFFFFF"/>
                </a:solidFill>
              </a:endParaRPr>
            </a:p>
          </p:txBody>
        </p:sp>
      </p:grpSp>
      <p:grpSp>
        <p:nvGrpSpPr>
          <p:cNvPr id="14" name="Group 13"/>
          <p:cNvGrpSpPr/>
          <p:nvPr/>
        </p:nvGrpSpPr>
        <p:grpSpPr>
          <a:xfrm>
            <a:off x="2627784" y="3273281"/>
            <a:ext cx="6161493" cy="515759"/>
            <a:chOff x="1137447" y="1355602"/>
            <a:chExt cx="6161493" cy="515759"/>
          </a:xfrm>
        </p:grpSpPr>
        <p:sp>
          <p:nvSpPr>
            <p:cNvPr id="15" name="Rectangle 14"/>
            <p:cNvSpPr/>
            <p:nvPr/>
          </p:nvSpPr>
          <p:spPr>
            <a:xfrm>
              <a:off x="1137447" y="1355602"/>
              <a:ext cx="6161493" cy="515759"/>
            </a:xfrm>
            <a:prstGeom prst="rect">
              <a:avLst/>
            </a:prstGeom>
            <a:solidFill>
              <a:srgbClr val="FF99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6" name="Rectangle 15"/>
            <p:cNvSpPr/>
            <p:nvPr/>
          </p:nvSpPr>
          <p:spPr>
            <a:xfrm>
              <a:off x="1137447" y="1355602"/>
              <a:ext cx="6161493" cy="51575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algn="ctr" defTabSz="533400">
                <a:lnSpc>
                  <a:spcPct val="90000"/>
                </a:lnSpc>
                <a:spcAft>
                  <a:spcPct val="35000"/>
                </a:spcAft>
              </a:pPr>
              <a:r>
                <a:rPr lang="en-AU" sz="1100" dirty="0">
                  <a:solidFill>
                    <a:prstClr val="black"/>
                  </a:solidFill>
                </a:rPr>
                <a:t>The </a:t>
              </a:r>
              <a:r>
                <a:rPr lang="en-AU" sz="1100" dirty="0" smtClean="0">
                  <a:solidFill>
                    <a:prstClr val="black"/>
                  </a:solidFill>
                </a:rPr>
                <a:t>geotechnical characteristics of the rocks and soil, including the effects of time, oxidation and water on rock support and stability;</a:t>
              </a:r>
              <a:endParaRPr lang="en-AU" sz="1100" dirty="0">
                <a:solidFill>
                  <a:srgbClr val="FFFFFF"/>
                </a:solidFill>
              </a:endParaRPr>
            </a:p>
          </p:txBody>
        </p:sp>
      </p:grpSp>
      <p:grpSp>
        <p:nvGrpSpPr>
          <p:cNvPr id="17" name="Group 16"/>
          <p:cNvGrpSpPr/>
          <p:nvPr/>
        </p:nvGrpSpPr>
        <p:grpSpPr>
          <a:xfrm>
            <a:off x="2627784" y="3849345"/>
            <a:ext cx="6161493" cy="515759"/>
            <a:chOff x="1137447" y="2000301"/>
            <a:chExt cx="6161493" cy="515759"/>
          </a:xfrm>
        </p:grpSpPr>
        <p:sp>
          <p:nvSpPr>
            <p:cNvPr id="18" name="Rectangle 17"/>
            <p:cNvSpPr/>
            <p:nvPr/>
          </p:nvSpPr>
          <p:spPr>
            <a:xfrm>
              <a:off x="1137447" y="2000301"/>
              <a:ext cx="6161493" cy="515759"/>
            </a:xfrm>
            <a:prstGeom prst="rect">
              <a:avLst/>
            </a:prstGeom>
            <a:solidFill>
              <a:srgbClr val="FF99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9" name="Rectangle 18"/>
            <p:cNvSpPr/>
            <p:nvPr/>
          </p:nvSpPr>
          <p:spPr>
            <a:xfrm>
              <a:off x="1137447" y="2000301"/>
              <a:ext cx="6161493" cy="51575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algn="ctr" defTabSz="533400">
                <a:lnSpc>
                  <a:spcPct val="90000"/>
                </a:lnSpc>
                <a:spcAft>
                  <a:spcPct val="35000"/>
                </a:spcAft>
              </a:pPr>
              <a:r>
                <a:rPr lang="en-AU" sz="1100" dirty="0" smtClean="0">
                  <a:solidFill>
                    <a:prstClr val="black"/>
                  </a:solidFill>
                </a:rPr>
                <a:t>Any natural or induced seismic activity;</a:t>
              </a:r>
              <a:endParaRPr lang="en-AU" sz="1100" dirty="0">
                <a:solidFill>
                  <a:srgbClr val="FFFFFF"/>
                </a:solidFill>
              </a:endParaRPr>
            </a:p>
          </p:txBody>
        </p:sp>
      </p:grpSp>
      <p:grpSp>
        <p:nvGrpSpPr>
          <p:cNvPr id="20" name="Group 19"/>
          <p:cNvGrpSpPr/>
          <p:nvPr/>
        </p:nvGrpSpPr>
        <p:grpSpPr>
          <a:xfrm>
            <a:off x="2616720" y="4425409"/>
            <a:ext cx="6161493" cy="515759"/>
            <a:chOff x="1137447" y="2645000"/>
            <a:chExt cx="6161493" cy="515759"/>
          </a:xfrm>
        </p:grpSpPr>
        <p:sp>
          <p:nvSpPr>
            <p:cNvPr id="21" name="Rectangle 20"/>
            <p:cNvSpPr/>
            <p:nvPr/>
          </p:nvSpPr>
          <p:spPr>
            <a:xfrm>
              <a:off x="1137447" y="2645000"/>
              <a:ext cx="6161493" cy="515759"/>
            </a:xfrm>
            <a:prstGeom prst="rect">
              <a:avLst/>
            </a:prstGeom>
            <a:solidFill>
              <a:srgbClr val="FF99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2" name="Rectangle 21"/>
            <p:cNvSpPr/>
            <p:nvPr/>
          </p:nvSpPr>
          <p:spPr>
            <a:xfrm>
              <a:off x="1137447" y="2645000"/>
              <a:ext cx="6161493" cy="51575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algn="ctr" defTabSz="533400">
                <a:lnSpc>
                  <a:spcPct val="90000"/>
                </a:lnSpc>
                <a:spcAft>
                  <a:spcPct val="35000"/>
                </a:spcAft>
              </a:pPr>
              <a:r>
                <a:rPr lang="en-AU" sz="1100" dirty="0">
                  <a:solidFill>
                    <a:prstClr val="black"/>
                  </a:solidFill>
                </a:rPr>
                <a:t>The </a:t>
              </a:r>
              <a:r>
                <a:rPr lang="en-AU" sz="1100" dirty="0" smtClean="0">
                  <a:solidFill>
                    <a:prstClr val="black"/>
                  </a:solidFill>
                </a:rPr>
                <a:t>location and loadings from existing or proposed mine infrastructure such as waste dumps, tailings storage, haul roads and mine facilities;</a:t>
              </a:r>
              <a:endParaRPr lang="en-AU" sz="1100" dirty="0">
                <a:solidFill>
                  <a:srgbClr val="FFFFFF"/>
                </a:solidFill>
              </a:endParaRPr>
            </a:p>
          </p:txBody>
        </p:sp>
      </p:grpSp>
      <p:grpSp>
        <p:nvGrpSpPr>
          <p:cNvPr id="23" name="Group 22"/>
          <p:cNvGrpSpPr/>
          <p:nvPr/>
        </p:nvGrpSpPr>
        <p:grpSpPr>
          <a:xfrm>
            <a:off x="2627783" y="5001473"/>
            <a:ext cx="6161493" cy="515759"/>
            <a:chOff x="1137447" y="3289700"/>
            <a:chExt cx="6161493" cy="515759"/>
          </a:xfrm>
        </p:grpSpPr>
        <p:sp>
          <p:nvSpPr>
            <p:cNvPr id="24" name="Rectangle 23"/>
            <p:cNvSpPr/>
            <p:nvPr/>
          </p:nvSpPr>
          <p:spPr>
            <a:xfrm>
              <a:off x="1137447" y="3289700"/>
              <a:ext cx="6161493" cy="515759"/>
            </a:xfrm>
            <a:prstGeom prst="rect">
              <a:avLst/>
            </a:prstGeom>
            <a:solidFill>
              <a:srgbClr val="FF99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5" name="Rectangle 24"/>
            <p:cNvSpPr/>
            <p:nvPr/>
          </p:nvSpPr>
          <p:spPr>
            <a:xfrm>
              <a:off x="1137447" y="3289700"/>
              <a:ext cx="6161493" cy="51575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algn="ctr" defTabSz="533400">
                <a:lnSpc>
                  <a:spcPct val="90000"/>
                </a:lnSpc>
                <a:spcAft>
                  <a:spcPct val="35000"/>
                </a:spcAft>
              </a:pPr>
              <a:r>
                <a:rPr lang="en-AU" sz="1100" dirty="0">
                  <a:solidFill>
                    <a:prstClr val="black"/>
                  </a:solidFill>
                </a:rPr>
                <a:t>P</a:t>
              </a:r>
              <a:r>
                <a:rPr lang="en-AU" sz="1100" dirty="0" smtClean="0">
                  <a:solidFill>
                    <a:prstClr val="black"/>
                  </a:solidFill>
                </a:rPr>
                <a:t>roposed and existing mining operations, including the nature and number of excavations, the number and size of permanent or temporary voids or openings, backfilling of mined areas and stopes, abutments, periodic weighting and windblast; </a:t>
              </a:r>
              <a:endParaRPr lang="en-AU" sz="1100" dirty="0">
                <a:solidFill>
                  <a:srgbClr val="FFFFFF"/>
                </a:solidFill>
              </a:endParaRPr>
            </a:p>
          </p:txBody>
        </p:sp>
      </p:grpSp>
      <p:grpSp>
        <p:nvGrpSpPr>
          <p:cNvPr id="26" name="Group 25"/>
          <p:cNvGrpSpPr/>
          <p:nvPr/>
        </p:nvGrpSpPr>
        <p:grpSpPr>
          <a:xfrm>
            <a:off x="2627784" y="5577537"/>
            <a:ext cx="6161493" cy="515759"/>
            <a:chOff x="1166798" y="3874148"/>
            <a:chExt cx="6161493" cy="515759"/>
          </a:xfrm>
        </p:grpSpPr>
        <p:sp>
          <p:nvSpPr>
            <p:cNvPr id="27" name="Rectangle 26"/>
            <p:cNvSpPr/>
            <p:nvPr/>
          </p:nvSpPr>
          <p:spPr>
            <a:xfrm>
              <a:off x="1166798" y="3874148"/>
              <a:ext cx="6161493" cy="515759"/>
            </a:xfrm>
            <a:prstGeom prst="rect">
              <a:avLst/>
            </a:prstGeom>
            <a:solidFill>
              <a:srgbClr val="FF99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8" name="Rectangle 27"/>
            <p:cNvSpPr/>
            <p:nvPr/>
          </p:nvSpPr>
          <p:spPr>
            <a:xfrm>
              <a:off x="1166798" y="3874148"/>
              <a:ext cx="6161493" cy="51575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algn="ctr" defTabSz="533400">
                <a:lnSpc>
                  <a:spcPct val="90000"/>
                </a:lnSpc>
                <a:spcAft>
                  <a:spcPct val="35000"/>
                </a:spcAft>
              </a:pPr>
              <a:r>
                <a:rPr lang="en-AU" sz="1100" dirty="0" smtClean="0">
                  <a:solidFill>
                    <a:prstClr val="black"/>
                  </a:solidFill>
                </a:rPr>
                <a:t>Any previously excavated or abandoned workings</a:t>
              </a:r>
              <a:endParaRPr lang="en-AU" sz="1100" dirty="0">
                <a:solidFill>
                  <a:srgbClr val="FFFFFF"/>
                </a:solidFill>
              </a:endParaRPr>
            </a:p>
          </p:txBody>
        </p:sp>
      </p:grpSp>
      <p:grpSp>
        <p:nvGrpSpPr>
          <p:cNvPr id="29" name="Group 28"/>
          <p:cNvGrpSpPr/>
          <p:nvPr/>
        </p:nvGrpSpPr>
        <p:grpSpPr>
          <a:xfrm>
            <a:off x="2627784" y="6153601"/>
            <a:ext cx="6161493" cy="515759"/>
            <a:chOff x="1152131" y="4524800"/>
            <a:chExt cx="6161493" cy="515759"/>
          </a:xfrm>
        </p:grpSpPr>
        <p:sp>
          <p:nvSpPr>
            <p:cNvPr id="30" name="Rectangle 29"/>
            <p:cNvSpPr/>
            <p:nvPr/>
          </p:nvSpPr>
          <p:spPr>
            <a:xfrm>
              <a:off x="1152131" y="4524800"/>
              <a:ext cx="6161493" cy="515759"/>
            </a:xfrm>
            <a:prstGeom prst="rect">
              <a:avLst/>
            </a:prstGeom>
            <a:solidFill>
              <a:srgbClr val="FF99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1" name="Rectangle 30"/>
            <p:cNvSpPr/>
            <p:nvPr/>
          </p:nvSpPr>
          <p:spPr>
            <a:xfrm>
              <a:off x="1152131" y="4524800"/>
              <a:ext cx="6161493" cy="51575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algn="ctr" defTabSz="533400">
                <a:lnSpc>
                  <a:spcPct val="90000"/>
                </a:lnSpc>
                <a:spcAft>
                  <a:spcPct val="35000"/>
                </a:spcAft>
              </a:pPr>
              <a:r>
                <a:rPr lang="en-AU" sz="1100" dirty="0" smtClean="0">
                  <a:solidFill>
                    <a:prstClr val="black"/>
                  </a:solidFill>
                </a:rPr>
                <a:t>Proposed blasting activities, including air blast</a:t>
              </a:r>
              <a:endParaRPr lang="en-AU" sz="1100" dirty="0">
                <a:solidFill>
                  <a:srgbClr val="FFFFFF"/>
                </a:solidFill>
              </a:endParaRPr>
            </a:p>
          </p:txBody>
        </p:sp>
      </p:grpSp>
      <p:cxnSp>
        <p:nvCxnSpPr>
          <p:cNvPr id="33" name="Straight Connector 32"/>
          <p:cNvCxnSpPr/>
          <p:nvPr/>
        </p:nvCxnSpPr>
        <p:spPr bwMode="auto">
          <a:xfrm>
            <a:off x="2375756" y="2379032"/>
            <a:ext cx="36004" cy="4032448"/>
          </a:xfrm>
          <a:prstGeom prst="line">
            <a:avLst/>
          </a:prstGeom>
          <a:solidFill>
            <a:srgbClr val="4B8516"/>
          </a:solidFill>
          <a:ln w="19050" cap="flat" cmpd="sng" algn="ctr">
            <a:solidFill>
              <a:schemeClr val="accent1"/>
            </a:solidFill>
            <a:prstDash val="solid"/>
            <a:round/>
            <a:headEnd type="none" w="med" len="med"/>
            <a:tailEnd type="none" w="med" len="med"/>
          </a:ln>
          <a:effectLst/>
        </p:spPr>
      </p:cxnSp>
      <p:cxnSp>
        <p:nvCxnSpPr>
          <p:cNvPr id="41" name="Straight Connector 40"/>
          <p:cNvCxnSpPr>
            <a:stCxn id="6" idx="2"/>
          </p:cNvCxnSpPr>
          <p:nvPr/>
        </p:nvCxnSpPr>
        <p:spPr bwMode="auto">
          <a:xfrm>
            <a:off x="2215586" y="4394422"/>
            <a:ext cx="178172" cy="834"/>
          </a:xfrm>
          <a:prstGeom prst="line">
            <a:avLst/>
          </a:prstGeom>
          <a:solidFill>
            <a:srgbClr val="4B8516"/>
          </a:solidFill>
          <a:ln w="19050" cap="flat" cmpd="sng" algn="ctr">
            <a:solidFill>
              <a:schemeClr val="accent1"/>
            </a:solidFill>
            <a:prstDash val="solid"/>
            <a:round/>
            <a:headEnd type="none" w="med" len="med"/>
            <a:tailEnd type="none" w="med" len="med"/>
          </a:ln>
          <a:effectLst/>
        </p:spPr>
      </p:cxnSp>
      <p:cxnSp>
        <p:nvCxnSpPr>
          <p:cNvPr id="42" name="Straight Connector 41"/>
          <p:cNvCxnSpPr>
            <a:endCxn id="12" idx="1"/>
          </p:cNvCxnSpPr>
          <p:nvPr/>
        </p:nvCxnSpPr>
        <p:spPr bwMode="auto">
          <a:xfrm>
            <a:off x="2393758" y="2954679"/>
            <a:ext cx="234026" cy="418"/>
          </a:xfrm>
          <a:prstGeom prst="line">
            <a:avLst/>
          </a:prstGeom>
          <a:solidFill>
            <a:srgbClr val="4B8516"/>
          </a:solidFill>
          <a:ln w="19050" cap="flat" cmpd="sng" algn="ctr">
            <a:solidFill>
              <a:schemeClr val="accent1"/>
            </a:solidFill>
            <a:prstDash val="solid"/>
            <a:round/>
            <a:headEnd type="none" w="med" len="med"/>
            <a:tailEnd type="none" w="med" len="med"/>
          </a:ln>
          <a:effectLst/>
        </p:spPr>
      </p:cxnSp>
      <p:cxnSp>
        <p:nvCxnSpPr>
          <p:cNvPr id="43" name="Straight Connector 42"/>
          <p:cNvCxnSpPr/>
          <p:nvPr/>
        </p:nvCxnSpPr>
        <p:spPr bwMode="auto">
          <a:xfrm>
            <a:off x="2393758" y="3537045"/>
            <a:ext cx="237879" cy="0"/>
          </a:xfrm>
          <a:prstGeom prst="line">
            <a:avLst/>
          </a:prstGeom>
          <a:solidFill>
            <a:srgbClr val="4B8516"/>
          </a:solidFill>
          <a:ln w="19050" cap="flat" cmpd="sng" algn="ctr">
            <a:solidFill>
              <a:schemeClr val="accent1"/>
            </a:solidFill>
            <a:prstDash val="solid"/>
            <a:round/>
            <a:headEnd type="none" w="med" len="med"/>
            <a:tailEnd type="none" w="med" len="med"/>
          </a:ln>
          <a:effectLst/>
        </p:spPr>
      </p:cxnSp>
      <p:cxnSp>
        <p:nvCxnSpPr>
          <p:cNvPr id="44" name="Straight Connector 43"/>
          <p:cNvCxnSpPr>
            <a:endCxn id="9" idx="1"/>
          </p:cNvCxnSpPr>
          <p:nvPr/>
        </p:nvCxnSpPr>
        <p:spPr bwMode="auto">
          <a:xfrm>
            <a:off x="2375756" y="2379032"/>
            <a:ext cx="252028" cy="1"/>
          </a:xfrm>
          <a:prstGeom prst="line">
            <a:avLst/>
          </a:prstGeom>
          <a:solidFill>
            <a:srgbClr val="4B8516"/>
          </a:solidFill>
          <a:ln w="19050" cap="flat" cmpd="sng" algn="ctr">
            <a:solidFill>
              <a:schemeClr val="accent1"/>
            </a:solidFill>
            <a:prstDash val="solid"/>
            <a:round/>
            <a:headEnd type="none" w="med" len="med"/>
            <a:tailEnd type="none" w="med" len="med"/>
          </a:ln>
          <a:effectLst/>
        </p:spPr>
      </p:cxnSp>
      <p:cxnSp>
        <p:nvCxnSpPr>
          <p:cNvPr id="53" name="Straight Connector 52"/>
          <p:cNvCxnSpPr/>
          <p:nvPr/>
        </p:nvCxnSpPr>
        <p:spPr bwMode="auto">
          <a:xfrm>
            <a:off x="2393758" y="4684122"/>
            <a:ext cx="222962" cy="0"/>
          </a:xfrm>
          <a:prstGeom prst="line">
            <a:avLst/>
          </a:prstGeom>
          <a:solidFill>
            <a:srgbClr val="4B8516"/>
          </a:solidFill>
          <a:ln w="19050" cap="flat" cmpd="sng" algn="ctr">
            <a:solidFill>
              <a:schemeClr val="accent1"/>
            </a:solidFill>
            <a:prstDash val="solid"/>
            <a:round/>
            <a:headEnd type="none" w="med" len="med"/>
            <a:tailEnd type="none" w="med" len="med"/>
          </a:ln>
          <a:effectLst/>
        </p:spPr>
      </p:cxnSp>
      <p:cxnSp>
        <p:nvCxnSpPr>
          <p:cNvPr id="54" name="Straight Connector 53"/>
          <p:cNvCxnSpPr/>
          <p:nvPr/>
        </p:nvCxnSpPr>
        <p:spPr bwMode="auto">
          <a:xfrm>
            <a:off x="2393758" y="4108058"/>
            <a:ext cx="244215" cy="0"/>
          </a:xfrm>
          <a:prstGeom prst="line">
            <a:avLst/>
          </a:prstGeom>
          <a:solidFill>
            <a:srgbClr val="4B8516"/>
          </a:solidFill>
          <a:ln w="19050" cap="flat" cmpd="sng" algn="ctr">
            <a:solidFill>
              <a:schemeClr val="accent1"/>
            </a:solidFill>
            <a:prstDash val="solid"/>
            <a:round/>
            <a:headEnd type="none" w="med" len="med"/>
            <a:tailEnd type="none" w="med" len="med"/>
          </a:ln>
          <a:effectLst/>
        </p:spPr>
      </p:cxnSp>
      <p:cxnSp>
        <p:nvCxnSpPr>
          <p:cNvPr id="59" name="Straight Connector 58"/>
          <p:cNvCxnSpPr>
            <a:endCxn id="24" idx="1"/>
          </p:cNvCxnSpPr>
          <p:nvPr/>
        </p:nvCxnSpPr>
        <p:spPr bwMode="auto">
          <a:xfrm>
            <a:off x="2393758" y="5259352"/>
            <a:ext cx="234025" cy="1"/>
          </a:xfrm>
          <a:prstGeom prst="line">
            <a:avLst/>
          </a:prstGeom>
          <a:solidFill>
            <a:srgbClr val="4B8516"/>
          </a:solidFill>
          <a:ln w="19050" cap="flat" cmpd="sng" algn="ctr">
            <a:solidFill>
              <a:schemeClr val="accent1"/>
            </a:solidFill>
            <a:prstDash val="solid"/>
            <a:round/>
            <a:headEnd type="none" w="med" len="med"/>
            <a:tailEnd type="none" w="med" len="med"/>
          </a:ln>
          <a:effectLst/>
        </p:spPr>
      </p:cxnSp>
      <p:cxnSp>
        <p:nvCxnSpPr>
          <p:cNvPr id="62" name="Straight Connector 61"/>
          <p:cNvCxnSpPr>
            <a:endCxn id="30" idx="1"/>
          </p:cNvCxnSpPr>
          <p:nvPr/>
        </p:nvCxnSpPr>
        <p:spPr bwMode="auto">
          <a:xfrm>
            <a:off x="2411760" y="6411480"/>
            <a:ext cx="216024" cy="1"/>
          </a:xfrm>
          <a:prstGeom prst="line">
            <a:avLst/>
          </a:prstGeom>
          <a:solidFill>
            <a:srgbClr val="4B8516"/>
          </a:solidFill>
          <a:ln w="19050" cap="flat" cmpd="sng" algn="ctr">
            <a:solidFill>
              <a:schemeClr val="accent1"/>
            </a:solidFill>
            <a:prstDash val="solid"/>
            <a:round/>
            <a:headEnd type="none" w="med" len="med"/>
            <a:tailEnd type="none" w="med" len="med"/>
          </a:ln>
          <a:effectLst/>
        </p:spPr>
      </p:cxnSp>
      <p:cxnSp>
        <p:nvCxnSpPr>
          <p:cNvPr id="63" name="Straight Connector 62"/>
          <p:cNvCxnSpPr>
            <a:endCxn id="27" idx="1"/>
          </p:cNvCxnSpPr>
          <p:nvPr/>
        </p:nvCxnSpPr>
        <p:spPr bwMode="auto">
          <a:xfrm>
            <a:off x="2393758" y="5835417"/>
            <a:ext cx="234026" cy="0"/>
          </a:xfrm>
          <a:prstGeom prst="line">
            <a:avLst/>
          </a:prstGeom>
          <a:solidFill>
            <a:srgbClr val="4B8516"/>
          </a:solidFill>
          <a:ln w="19050" cap="flat" cmpd="sng" algn="ctr">
            <a:solidFill>
              <a:schemeClr val="accent1"/>
            </a:solidFill>
            <a:prstDash val="solid"/>
            <a:round/>
            <a:headEnd type="none" w="med" len="med"/>
            <a:tailEnd type="none" w="med" len="med"/>
          </a:ln>
          <a:effectLst/>
        </p:spPr>
      </p:cxnSp>
      <p:sp>
        <p:nvSpPr>
          <p:cNvPr id="3" name="Rectangle 2"/>
          <p:cNvSpPr/>
          <p:nvPr/>
        </p:nvSpPr>
        <p:spPr>
          <a:xfrm>
            <a:off x="1475654" y="1471855"/>
            <a:ext cx="7302557" cy="584775"/>
          </a:xfrm>
          <a:prstGeom prst="rect">
            <a:avLst/>
          </a:prstGeom>
        </p:spPr>
        <p:txBody>
          <a:bodyPr wrap="square">
            <a:spAutoFit/>
          </a:bodyPr>
          <a:lstStyle/>
          <a:p>
            <a:r>
              <a:rPr lang="en-AU" sz="1600" dirty="0"/>
              <a:t>The following matters must be considered in developing the control measures to manage the risks of ground or strata instability</a:t>
            </a:r>
          </a:p>
        </p:txBody>
      </p:sp>
    </p:spTree>
    <p:extLst>
      <p:ext uri="{BB962C8B-B14F-4D97-AF65-F5344CB8AC3E}">
        <p14:creationId xmlns:p14="http://schemas.microsoft.com/office/powerpoint/2010/main" val="383392045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Schedule </a:t>
            </a:r>
            <a:r>
              <a:rPr lang="en-AU" kern="1200" dirty="0" smtClean="0">
                <a:solidFill>
                  <a:srgbClr val="FF8200"/>
                </a:solidFill>
                <a:latin typeface="Arial" panose="020B0604020202020204" pitchFamily="34" charset="0"/>
                <a:cs typeface="Arial" panose="020B0604020202020204" pitchFamily="34" charset="0"/>
              </a:rPr>
              <a:t>19</a:t>
            </a:r>
            <a:endParaRPr lang="en-US"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35</a:t>
            </a:fld>
            <a:endParaRPr lang="en-AU" sz="1400" dirty="0">
              <a:solidFill>
                <a:srgbClr val="1D1D60"/>
              </a:solidFill>
            </a:endParaRPr>
          </a:p>
        </p:txBody>
      </p:sp>
      <p:grpSp>
        <p:nvGrpSpPr>
          <p:cNvPr id="5" name="Group 4"/>
          <p:cNvGrpSpPr/>
          <p:nvPr/>
        </p:nvGrpSpPr>
        <p:grpSpPr>
          <a:xfrm>
            <a:off x="1475656" y="2431156"/>
            <a:ext cx="739929" cy="4166196"/>
            <a:chOff x="0" y="319019"/>
            <a:chExt cx="739929" cy="4402522"/>
          </a:xfrm>
        </p:grpSpPr>
        <p:sp>
          <p:nvSpPr>
            <p:cNvPr id="6" name="Rectangle 5"/>
            <p:cNvSpPr/>
            <p:nvPr/>
          </p:nvSpPr>
          <p:spPr>
            <a:xfrm rot="16200000">
              <a:off x="-1831296" y="2150315"/>
              <a:ext cx="4402522" cy="739929"/>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Rectangle 6"/>
            <p:cNvSpPr/>
            <p:nvPr/>
          </p:nvSpPr>
          <p:spPr>
            <a:xfrm rot="16200000">
              <a:off x="-1831296" y="2150315"/>
              <a:ext cx="4402522" cy="73992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algn="ctr" defTabSz="1111250">
                <a:lnSpc>
                  <a:spcPct val="90000"/>
                </a:lnSpc>
                <a:spcAft>
                  <a:spcPct val="35000"/>
                </a:spcAft>
              </a:pPr>
              <a:r>
                <a:rPr lang="en-AU" sz="2000" b="1" dirty="0" smtClean="0">
                  <a:solidFill>
                    <a:prstClr val="black"/>
                  </a:solidFill>
                </a:rPr>
                <a:t>Air Quality, Dust and other </a:t>
              </a:r>
              <a:br>
                <a:rPr lang="en-AU" sz="2000" b="1" dirty="0" smtClean="0">
                  <a:solidFill>
                    <a:prstClr val="black"/>
                  </a:solidFill>
                </a:rPr>
              </a:br>
              <a:r>
                <a:rPr lang="en-AU" sz="2000" b="1" dirty="0" smtClean="0">
                  <a:solidFill>
                    <a:prstClr val="black"/>
                  </a:solidFill>
                </a:rPr>
                <a:t>Airborne Contaminants</a:t>
              </a:r>
              <a:endParaRPr lang="en-AU" sz="2000" dirty="0">
                <a:solidFill>
                  <a:srgbClr val="FFFFFF"/>
                </a:solidFill>
              </a:endParaRPr>
            </a:p>
          </p:txBody>
        </p:sp>
      </p:grpSp>
      <p:sp>
        <p:nvSpPr>
          <p:cNvPr id="13" name="Rectangle 12"/>
          <p:cNvSpPr/>
          <p:nvPr/>
        </p:nvSpPr>
        <p:spPr>
          <a:xfrm>
            <a:off x="2627784" y="2770894"/>
            <a:ext cx="6161493" cy="51575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algn="ctr" defTabSz="533400">
              <a:lnSpc>
                <a:spcPct val="90000"/>
              </a:lnSpc>
              <a:spcAft>
                <a:spcPct val="35000"/>
              </a:spcAft>
            </a:pPr>
            <a:endParaRPr lang="en-AU" sz="1200" dirty="0">
              <a:solidFill>
                <a:srgbClr val="FFFFFF"/>
              </a:solidFill>
            </a:endParaRPr>
          </a:p>
        </p:txBody>
      </p:sp>
      <p:cxnSp>
        <p:nvCxnSpPr>
          <p:cNvPr id="33" name="Straight Connector 32"/>
          <p:cNvCxnSpPr/>
          <p:nvPr/>
        </p:nvCxnSpPr>
        <p:spPr bwMode="auto">
          <a:xfrm flipH="1">
            <a:off x="2404686" y="2914910"/>
            <a:ext cx="3021" cy="3168352"/>
          </a:xfrm>
          <a:prstGeom prst="line">
            <a:avLst/>
          </a:prstGeom>
          <a:solidFill>
            <a:srgbClr val="4B8516"/>
          </a:solidFill>
          <a:ln w="19050" cap="flat" cmpd="sng" algn="ctr">
            <a:solidFill>
              <a:schemeClr val="accent1"/>
            </a:solidFill>
            <a:prstDash val="solid"/>
            <a:round/>
            <a:headEnd type="none" w="med" len="med"/>
            <a:tailEnd type="none" w="med" len="med"/>
          </a:ln>
          <a:effectLst/>
        </p:spPr>
      </p:cxnSp>
      <p:cxnSp>
        <p:nvCxnSpPr>
          <p:cNvPr id="41" name="Straight Connector 40"/>
          <p:cNvCxnSpPr>
            <a:stCxn id="6" idx="2"/>
          </p:cNvCxnSpPr>
          <p:nvPr/>
        </p:nvCxnSpPr>
        <p:spPr bwMode="auto">
          <a:xfrm flipV="1">
            <a:off x="2215586" y="4509120"/>
            <a:ext cx="189099" cy="5134"/>
          </a:xfrm>
          <a:prstGeom prst="line">
            <a:avLst/>
          </a:prstGeom>
          <a:solidFill>
            <a:srgbClr val="4B8516"/>
          </a:solidFill>
          <a:ln w="19050" cap="flat" cmpd="sng" algn="ctr">
            <a:solidFill>
              <a:schemeClr val="accent1"/>
            </a:solidFill>
            <a:prstDash val="solid"/>
            <a:round/>
            <a:headEnd type="none" w="med" len="med"/>
            <a:tailEnd type="none" w="med" len="med"/>
          </a:ln>
          <a:effectLst/>
        </p:spPr>
      </p:cxnSp>
      <p:cxnSp>
        <p:nvCxnSpPr>
          <p:cNvPr id="43" name="Straight Connector 42"/>
          <p:cNvCxnSpPr/>
          <p:nvPr/>
        </p:nvCxnSpPr>
        <p:spPr bwMode="auto">
          <a:xfrm>
            <a:off x="2404685" y="3892869"/>
            <a:ext cx="237879" cy="0"/>
          </a:xfrm>
          <a:prstGeom prst="line">
            <a:avLst/>
          </a:prstGeom>
          <a:solidFill>
            <a:srgbClr val="4B8516"/>
          </a:solidFill>
          <a:ln w="19050" cap="flat" cmpd="sng" algn="ctr">
            <a:solidFill>
              <a:schemeClr val="accent1"/>
            </a:solidFill>
            <a:prstDash val="solid"/>
            <a:round/>
            <a:headEnd type="none" w="med" len="med"/>
            <a:tailEnd type="none" w="med" len="med"/>
          </a:ln>
          <a:effectLst/>
        </p:spPr>
      </p:cxnSp>
      <p:cxnSp>
        <p:nvCxnSpPr>
          <p:cNvPr id="44" name="Straight Connector 43"/>
          <p:cNvCxnSpPr/>
          <p:nvPr/>
        </p:nvCxnSpPr>
        <p:spPr bwMode="auto">
          <a:xfrm>
            <a:off x="2417880" y="2914910"/>
            <a:ext cx="252028" cy="1"/>
          </a:xfrm>
          <a:prstGeom prst="line">
            <a:avLst/>
          </a:prstGeom>
          <a:solidFill>
            <a:srgbClr val="4B8516"/>
          </a:solidFill>
          <a:ln w="19050" cap="flat" cmpd="sng" algn="ctr">
            <a:solidFill>
              <a:schemeClr val="accent1"/>
            </a:solidFill>
            <a:prstDash val="solid"/>
            <a:round/>
            <a:headEnd type="none" w="med" len="med"/>
            <a:tailEnd type="none" w="med" len="med"/>
          </a:ln>
          <a:effectLst/>
        </p:spPr>
      </p:cxnSp>
      <p:cxnSp>
        <p:nvCxnSpPr>
          <p:cNvPr id="53" name="Straight Connector 52"/>
          <p:cNvCxnSpPr/>
          <p:nvPr/>
        </p:nvCxnSpPr>
        <p:spPr bwMode="auto">
          <a:xfrm>
            <a:off x="2411760" y="5014845"/>
            <a:ext cx="222962" cy="0"/>
          </a:xfrm>
          <a:prstGeom prst="line">
            <a:avLst/>
          </a:prstGeom>
          <a:solidFill>
            <a:srgbClr val="4B8516"/>
          </a:solidFill>
          <a:ln w="19050" cap="flat" cmpd="sng" algn="ctr">
            <a:solidFill>
              <a:schemeClr val="accent1"/>
            </a:solidFill>
            <a:prstDash val="solid"/>
            <a:round/>
            <a:headEnd type="none" w="med" len="med"/>
            <a:tailEnd type="none" w="med" len="med"/>
          </a:ln>
          <a:effectLst/>
        </p:spPr>
      </p:cxnSp>
      <p:cxnSp>
        <p:nvCxnSpPr>
          <p:cNvPr id="63" name="Straight Connector 62"/>
          <p:cNvCxnSpPr/>
          <p:nvPr/>
        </p:nvCxnSpPr>
        <p:spPr bwMode="auto">
          <a:xfrm>
            <a:off x="2411760" y="6083652"/>
            <a:ext cx="234026" cy="0"/>
          </a:xfrm>
          <a:prstGeom prst="line">
            <a:avLst/>
          </a:prstGeom>
          <a:solidFill>
            <a:srgbClr val="4B8516"/>
          </a:solidFill>
          <a:ln w="19050" cap="flat" cmpd="sng" algn="ctr">
            <a:solidFill>
              <a:schemeClr val="accent1"/>
            </a:solidFill>
            <a:prstDash val="solid"/>
            <a:round/>
            <a:headEnd type="none" w="med" len="med"/>
            <a:tailEnd type="none" w="med" len="med"/>
          </a:ln>
          <a:effectLst/>
        </p:spPr>
      </p:cxnSp>
      <p:grpSp>
        <p:nvGrpSpPr>
          <p:cNvPr id="20" name="Group 19"/>
          <p:cNvGrpSpPr/>
          <p:nvPr/>
        </p:nvGrpSpPr>
        <p:grpSpPr>
          <a:xfrm>
            <a:off x="2590449" y="4775220"/>
            <a:ext cx="6219730" cy="515759"/>
            <a:chOff x="1137447" y="2645000"/>
            <a:chExt cx="6161493" cy="515759"/>
          </a:xfrm>
        </p:grpSpPr>
        <p:sp>
          <p:nvSpPr>
            <p:cNvPr id="21" name="Rectangle 20"/>
            <p:cNvSpPr/>
            <p:nvPr/>
          </p:nvSpPr>
          <p:spPr>
            <a:xfrm>
              <a:off x="1137447" y="2645000"/>
              <a:ext cx="6161493" cy="515759"/>
            </a:xfrm>
            <a:prstGeom prst="rect">
              <a:avLst/>
            </a:prstGeom>
            <a:solidFill>
              <a:srgbClr val="FF99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2" name="Rectangle 21"/>
            <p:cNvSpPr/>
            <p:nvPr/>
          </p:nvSpPr>
          <p:spPr>
            <a:xfrm>
              <a:off x="1137447" y="2645000"/>
              <a:ext cx="6161493" cy="51575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algn="ctr" defTabSz="533400">
                <a:lnSpc>
                  <a:spcPct val="90000"/>
                </a:lnSpc>
                <a:spcAft>
                  <a:spcPct val="35000"/>
                </a:spcAft>
              </a:pPr>
              <a:r>
                <a:rPr lang="en-AU" sz="1100" dirty="0">
                  <a:solidFill>
                    <a:schemeClr val="tx1"/>
                  </a:solidFill>
                </a:rPr>
                <a:t>T</a:t>
              </a:r>
              <a:r>
                <a:rPr lang="en-AU" sz="1100" dirty="0" smtClean="0">
                  <a:solidFill>
                    <a:schemeClr val="tx1"/>
                  </a:solidFill>
                </a:rPr>
                <a:t>he </a:t>
              </a:r>
              <a:r>
                <a:rPr lang="en-AU" sz="1100" dirty="0">
                  <a:solidFill>
                    <a:schemeClr val="tx1"/>
                  </a:solidFill>
                </a:rPr>
                <a:t>temperature and humidity of the </a:t>
              </a:r>
              <a:r>
                <a:rPr lang="en-AU" sz="1100" dirty="0" smtClean="0">
                  <a:solidFill>
                    <a:schemeClr val="tx1"/>
                  </a:solidFill>
                </a:rPr>
                <a:t>air</a:t>
              </a:r>
              <a:endParaRPr lang="en-AU" sz="1100" dirty="0">
                <a:solidFill>
                  <a:schemeClr val="tx1"/>
                </a:solidFill>
              </a:endParaRPr>
            </a:p>
          </p:txBody>
        </p:sp>
      </p:grpSp>
      <p:grpSp>
        <p:nvGrpSpPr>
          <p:cNvPr id="29" name="Group 28"/>
          <p:cNvGrpSpPr/>
          <p:nvPr/>
        </p:nvGrpSpPr>
        <p:grpSpPr>
          <a:xfrm>
            <a:off x="2590449" y="5825382"/>
            <a:ext cx="6236161" cy="515759"/>
            <a:chOff x="1152131" y="4524800"/>
            <a:chExt cx="6161493" cy="515759"/>
          </a:xfrm>
        </p:grpSpPr>
        <p:sp>
          <p:nvSpPr>
            <p:cNvPr id="30" name="Rectangle 29"/>
            <p:cNvSpPr/>
            <p:nvPr/>
          </p:nvSpPr>
          <p:spPr>
            <a:xfrm>
              <a:off x="1152131" y="4524800"/>
              <a:ext cx="6161493" cy="515759"/>
            </a:xfrm>
            <a:prstGeom prst="rect">
              <a:avLst/>
            </a:prstGeom>
            <a:solidFill>
              <a:srgbClr val="FF99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1" name="Rectangle 30"/>
            <p:cNvSpPr/>
            <p:nvPr/>
          </p:nvSpPr>
          <p:spPr>
            <a:xfrm>
              <a:off x="1152131" y="4524800"/>
              <a:ext cx="6161493" cy="51575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algn="ctr" defTabSz="533400">
                <a:lnSpc>
                  <a:spcPct val="90000"/>
                </a:lnSpc>
                <a:spcAft>
                  <a:spcPct val="35000"/>
                </a:spcAft>
              </a:pPr>
              <a:r>
                <a:rPr lang="en-AU" sz="1200" dirty="0">
                  <a:solidFill>
                    <a:schemeClr val="tx1"/>
                  </a:solidFill>
                </a:rPr>
                <a:t>T</a:t>
              </a:r>
              <a:r>
                <a:rPr lang="en-AU" sz="1200" dirty="0" smtClean="0">
                  <a:solidFill>
                    <a:schemeClr val="tx1"/>
                  </a:solidFill>
                </a:rPr>
                <a:t>he </a:t>
              </a:r>
              <a:r>
                <a:rPr lang="en-AU" sz="1200" dirty="0">
                  <a:solidFill>
                    <a:schemeClr val="tx1"/>
                  </a:solidFill>
                </a:rPr>
                <a:t>length of exposure, having </a:t>
              </a:r>
              <a:r>
                <a:rPr lang="en-AU" sz="1100" dirty="0">
                  <a:solidFill>
                    <a:schemeClr val="tx1"/>
                  </a:solidFill>
                </a:rPr>
                <a:t>regard</a:t>
              </a:r>
              <a:r>
                <a:rPr lang="en-AU" sz="1200" dirty="0">
                  <a:solidFill>
                    <a:schemeClr val="tx1"/>
                  </a:solidFill>
                </a:rPr>
                <a:t> to extended shifts and reduced recovery periods.</a:t>
              </a:r>
            </a:p>
          </p:txBody>
        </p:sp>
      </p:grpSp>
      <p:grpSp>
        <p:nvGrpSpPr>
          <p:cNvPr id="14" name="Group 13"/>
          <p:cNvGrpSpPr/>
          <p:nvPr/>
        </p:nvGrpSpPr>
        <p:grpSpPr>
          <a:xfrm>
            <a:off x="2600859" y="3634990"/>
            <a:ext cx="6145822" cy="515759"/>
            <a:chOff x="1137447" y="1355602"/>
            <a:chExt cx="6161493" cy="515759"/>
          </a:xfrm>
        </p:grpSpPr>
        <p:sp>
          <p:nvSpPr>
            <p:cNvPr id="15" name="Rectangle 14"/>
            <p:cNvSpPr/>
            <p:nvPr/>
          </p:nvSpPr>
          <p:spPr>
            <a:xfrm>
              <a:off x="1137447" y="1355602"/>
              <a:ext cx="6161493" cy="515759"/>
            </a:xfrm>
            <a:prstGeom prst="rect">
              <a:avLst/>
            </a:prstGeom>
            <a:solidFill>
              <a:srgbClr val="FF99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6" name="Rectangle 15"/>
            <p:cNvSpPr/>
            <p:nvPr/>
          </p:nvSpPr>
          <p:spPr>
            <a:xfrm>
              <a:off x="1137447" y="1355602"/>
              <a:ext cx="6161493" cy="51575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algn="ctr" defTabSz="533400">
                <a:lnSpc>
                  <a:spcPct val="90000"/>
                </a:lnSpc>
                <a:spcAft>
                  <a:spcPct val="35000"/>
                </a:spcAft>
              </a:pPr>
              <a:r>
                <a:rPr lang="en-AU" sz="1100" dirty="0">
                  <a:solidFill>
                    <a:prstClr val="black"/>
                  </a:solidFill>
                </a:rPr>
                <a:t>T</a:t>
              </a:r>
              <a:r>
                <a:rPr lang="en-AU" sz="1100" dirty="0" smtClean="0">
                  <a:solidFill>
                    <a:prstClr val="black"/>
                  </a:solidFill>
                </a:rPr>
                <a:t>he level of oxygen, dust and other contaminants in the </a:t>
              </a:r>
              <a:br>
                <a:rPr lang="en-AU" sz="1100" dirty="0" smtClean="0">
                  <a:solidFill>
                    <a:prstClr val="black"/>
                  </a:solidFill>
                </a:rPr>
              </a:br>
              <a:r>
                <a:rPr lang="en-AU" sz="1100" dirty="0" smtClean="0">
                  <a:solidFill>
                    <a:prstClr val="black"/>
                  </a:solidFill>
                </a:rPr>
                <a:t>natural or supplied air of the mine</a:t>
              </a:r>
              <a:endParaRPr lang="en-AU" sz="1100" dirty="0">
                <a:solidFill>
                  <a:srgbClr val="FFFFFF"/>
                </a:solidFill>
              </a:endParaRPr>
            </a:p>
          </p:txBody>
        </p:sp>
      </p:grpSp>
      <p:grpSp>
        <p:nvGrpSpPr>
          <p:cNvPr id="8" name="Group 7"/>
          <p:cNvGrpSpPr/>
          <p:nvPr/>
        </p:nvGrpSpPr>
        <p:grpSpPr>
          <a:xfrm>
            <a:off x="2607315" y="2651081"/>
            <a:ext cx="6139366" cy="515759"/>
            <a:chOff x="1152131" y="72011"/>
            <a:chExt cx="6139366" cy="515759"/>
          </a:xfrm>
        </p:grpSpPr>
        <p:sp>
          <p:nvSpPr>
            <p:cNvPr id="9" name="Rectangle 8"/>
            <p:cNvSpPr/>
            <p:nvPr/>
          </p:nvSpPr>
          <p:spPr>
            <a:xfrm>
              <a:off x="1152131" y="72011"/>
              <a:ext cx="6139366" cy="515759"/>
            </a:xfrm>
            <a:prstGeom prst="rect">
              <a:avLst/>
            </a:prstGeom>
            <a:solidFill>
              <a:srgbClr val="FF99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 name="Rectangle 9"/>
            <p:cNvSpPr/>
            <p:nvPr/>
          </p:nvSpPr>
          <p:spPr>
            <a:xfrm>
              <a:off x="1152131" y="72011"/>
              <a:ext cx="6139366" cy="51575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algn="ctr" defTabSz="533400">
                <a:lnSpc>
                  <a:spcPct val="90000"/>
                </a:lnSpc>
                <a:spcAft>
                  <a:spcPct val="35000"/>
                </a:spcAft>
              </a:pPr>
              <a:r>
                <a:rPr lang="en-AU" sz="1100" dirty="0">
                  <a:solidFill>
                    <a:schemeClr val="tx1"/>
                  </a:solidFill>
                </a:rPr>
                <a:t>T</a:t>
              </a:r>
              <a:r>
                <a:rPr lang="en-AU" sz="1100" dirty="0" smtClean="0">
                  <a:solidFill>
                    <a:schemeClr val="tx1"/>
                  </a:solidFill>
                </a:rPr>
                <a:t>ypes </a:t>
              </a:r>
              <a:r>
                <a:rPr lang="en-AU" sz="1100" dirty="0">
                  <a:solidFill>
                    <a:schemeClr val="tx1"/>
                  </a:solidFill>
                </a:rPr>
                <a:t>of dust and other chemical and biological contaminants likely to be in the air from both natural sources, including naturally occurring asbestos, and introduced sources</a:t>
              </a:r>
            </a:p>
          </p:txBody>
        </p:sp>
      </p:grpSp>
      <p:sp>
        <p:nvSpPr>
          <p:cNvPr id="3" name="Rectangle 2"/>
          <p:cNvSpPr/>
          <p:nvPr/>
        </p:nvSpPr>
        <p:spPr>
          <a:xfrm>
            <a:off x="1475656" y="1460301"/>
            <a:ext cx="7668344" cy="584775"/>
          </a:xfrm>
          <a:prstGeom prst="rect">
            <a:avLst/>
          </a:prstGeom>
        </p:spPr>
        <p:txBody>
          <a:bodyPr wrap="square">
            <a:spAutoFit/>
          </a:bodyPr>
          <a:lstStyle/>
          <a:p>
            <a:r>
              <a:rPr lang="en-AU" sz="1600" dirty="0"/>
              <a:t>The following matters must be considered in developing the control measures to manage the risks of </a:t>
            </a:r>
            <a:r>
              <a:rPr lang="en-AU" sz="1600" dirty="0" smtClean="0"/>
              <a:t>air quality, dust and other airborne contaminants</a:t>
            </a:r>
            <a:endParaRPr lang="en-AU" sz="1600" dirty="0"/>
          </a:p>
        </p:txBody>
      </p:sp>
    </p:spTree>
    <p:extLst>
      <p:ext uri="{BB962C8B-B14F-4D97-AF65-F5344CB8AC3E}">
        <p14:creationId xmlns:p14="http://schemas.microsoft.com/office/powerpoint/2010/main" val="19558522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Specific </a:t>
            </a:r>
            <a:r>
              <a:rPr lang="en-US" kern="1200" dirty="0" smtClean="0">
                <a:solidFill>
                  <a:srgbClr val="FF8200"/>
                </a:solidFill>
                <a:latin typeface="Arial" panose="020B0604020202020204" pitchFamily="34" charset="0"/>
                <a:cs typeface="Arial" panose="020B0604020202020204" pitchFamily="34" charset="0"/>
              </a:rPr>
              <a:t>Control Measures </a:t>
            </a:r>
            <a:r>
              <a:rPr lang="en-US" kern="1200" dirty="0">
                <a:solidFill>
                  <a:srgbClr val="FF8200"/>
                </a:solidFill>
                <a:latin typeface="Arial" panose="020B0604020202020204" pitchFamily="34" charset="0"/>
                <a:cs typeface="Arial" panose="020B0604020202020204" pitchFamily="34" charset="0"/>
              </a:rPr>
              <a:t>– all mines</a:t>
            </a:r>
          </a:p>
        </p:txBody>
      </p:sp>
      <p:sp>
        <p:nvSpPr>
          <p:cNvPr id="3" name="Content Placeholder 2"/>
          <p:cNvSpPr>
            <a:spLocks noGrp="1"/>
          </p:cNvSpPr>
          <p:nvPr>
            <p:ph idx="1"/>
          </p:nvPr>
        </p:nvSpPr>
        <p:spPr>
          <a:xfrm>
            <a:off x="1835696" y="1677144"/>
            <a:ext cx="7056784" cy="4776192"/>
          </a:xfrm>
        </p:spPr>
        <p:txBody>
          <a:bodyPr/>
          <a:lstStyle/>
          <a:p>
            <a:pPr marL="0" indent="0">
              <a:buNone/>
            </a:pPr>
            <a:r>
              <a:rPr lang="en-US" sz="1600" dirty="0"/>
              <a:t>The </a:t>
            </a:r>
            <a:r>
              <a:rPr lang="en-US" sz="1600" dirty="0" smtClean="0"/>
              <a:t>Mine Operator </a:t>
            </a:r>
            <a:r>
              <a:rPr lang="en-US" sz="1600" dirty="0"/>
              <a:t>must implement specific control </a:t>
            </a:r>
            <a:r>
              <a:rPr lang="en-US" sz="1600" dirty="0" smtClean="0"/>
              <a:t>measures at </a:t>
            </a:r>
            <a:r>
              <a:rPr lang="en-US" sz="1600" dirty="0"/>
              <a:t>all mines including:</a:t>
            </a:r>
          </a:p>
          <a:p>
            <a:pPr marL="342900" lvl="1" indent="-342900">
              <a:buClr>
                <a:schemeClr val="accent1"/>
              </a:buClr>
              <a:defRPr/>
            </a:pPr>
            <a:r>
              <a:rPr lang="en-US" sz="1600" dirty="0">
                <a:ea typeface="+mn-ea"/>
                <a:cs typeface="+mn-cs"/>
              </a:rPr>
              <a:t>Communication between outgoing and incoming </a:t>
            </a:r>
            <a:r>
              <a:rPr lang="en-US" sz="1600" dirty="0" smtClean="0">
                <a:ea typeface="+mn-ea"/>
                <a:cs typeface="+mn-cs"/>
              </a:rPr>
              <a:t>shifts;</a:t>
            </a:r>
            <a:endParaRPr lang="en-US" sz="1600" dirty="0">
              <a:ea typeface="+mn-ea"/>
              <a:cs typeface="+mn-cs"/>
            </a:endParaRPr>
          </a:p>
          <a:p>
            <a:pPr marL="342900" lvl="1" indent="-342900">
              <a:buClr>
                <a:schemeClr val="accent1"/>
              </a:buClr>
              <a:defRPr/>
            </a:pPr>
            <a:r>
              <a:rPr lang="en-US" sz="1600" dirty="0">
                <a:ea typeface="+mn-ea"/>
                <a:cs typeface="+mn-cs"/>
              </a:rPr>
              <a:t>Movement of mobile </a:t>
            </a:r>
            <a:r>
              <a:rPr lang="en-US" sz="1600" dirty="0" smtClean="0">
                <a:ea typeface="+mn-ea"/>
                <a:cs typeface="+mn-cs"/>
              </a:rPr>
              <a:t>plant;</a:t>
            </a:r>
            <a:endParaRPr lang="en-US" sz="1600" dirty="0">
              <a:ea typeface="+mn-ea"/>
              <a:cs typeface="+mn-cs"/>
            </a:endParaRPr>
          </a:p>
          <a:p>
            <a:pPr marL="342900" lvl="1" indent="-342900">
              <a:buClr>
                <a:schemeClr val="accent1"/>
              </a:buClr>
              <a:defRPr/>
            </a:pPr>
            <a:r>
              <a:rPr lang="en-US" sz="1600" dirty="0">
                <a:ea typeface="+mn-ea"/>
                <a:cs typeface="+mn-cs"/>
              </a:rPr>
              <a:t>Prohibited </a:t>
            </a:r>
            <a:r>
              <a:rPr lang="en-US" sz="1600" dirty="0" smtClean="0">
                <a:ea typeface="+mn-ea"/>
                <a:cs typeface="+mn-cs"/>
              </a:rPr>
              <a:t>uses;</a:t>
            </a:r>
            <a:endParaRPr lang="en-US" sz="1600" dirty="0">
              <a:ea typeface="+mn-ea"/>
              <a:cs typeface="+mn-cs"/>
            </a:endParaRPr>
          </a:p>
          <a:p>
            <a:pPr marL="342900" lvl="1" indent="-342900">
              <a:buClr>
                <a:schemeClr val="accent1"/>
              </a:buClr>
              <a:defRPr/>
            </a:pPr>
            <a:r>
              <a:rPr lang="en-US" sz="1600" dirty="0">
                <a:ea typeface="+mn-ea"/>
                <a:cs typeface="+mn-cs"/>
              </a:rPr>
              <a:t>Closure, suspension or abandonment of </a:t>
            </a:r>
            <a:r>
              <a:rPr lang="en-US" sz="1600" dirty="0" smtClean="0">
                <a:ea typeface="+mn-ea"/>
                <a:cs typeface="+mn-cs"/>
              </a:rPr>
              <a:t>mine;</a:t>
            </a:r>
            <a:endParaRPr lang="en-US" sz="1600" dirty="0">
              <a:ea typeface="+mn-ea"/>
              <a:cs typeface="+mn-cs"/>
            </a:endParaRPr>
          </a:p>
          <a:p>
            <a:pPr marL="342900" lvl="1" indent="-342900">
              <a:buClr>
                <a:schemeClr val="accent1"/>
              </a:buClr>
              <a:defRPr/>
            </a:pPr>
            <a:r>
              <a:rPr lang="en-US" sz="1600" dirty="0">
                <a:ea typeface="+mn-ea"/>
                <a:cs typeface="+mn-cs"/>
              </a:rPr>
              <a:t>Minimum age to work in </a:t>
            </a:r>
            <a:r>
              <a:rPr lang="en-US" sz="1600" dirty="0" smtClean="0">
                <a:ea typeface="+mn-ea"/>
                <a:cs typeface="+mn-cs"/>
              </a:rPr>
              <a:t>mine; and</a:t>
            </a:r>
            <a:endParaRPr lang="en-US" sz="1600" dirty="0">
              <a:ea typeface="+mn-ea"/>
              <a:cs typeface="+mn-cs"/>
            </a:endParaRPr>
          </a:p>
          <a:p>
            <a:pPr marL="342900" lvl="1" indent="-342900">
              <a:buClr>
                <a:schemeClr val="accent1"/>
              </a:buClr>
              <a:defRPr/>
            </a:pPr>
            <a:r>
              <a:rPr lang="en-US" sz="1600" dirty="0">
                <a:ea typeface="+mn-ea"/>
                <a:cs typeface="+mn-cs"/>
              </a:rPr>
              <a:t>Operational </a:t>
            </a:r>
            <a:r>
              <a:rPr lang="en-US" sz="1600" dirty="0" smtClean="0">
                <a:ea typeface="+mn-ea"/>
                <a:cs typeface="+mn-cs"/>
              </a:rPr>
              <a:t>controls.</a:t>
            </a:r>
            <a:endParaRPr lang="en-US" sz="1600" dirty="0">
              <a:ea typeface="+mn-ea"/>
              <a:cs typeface="+mn-cs"/>
            </a:endParaRP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36</a:t>
            </a:fld>
            <a:endParaRPr lang="en-AU" sz="1400" dirty="0">
              <a:solidFill>
                <a:srgbClr val="1D1D60"/>
              </a:solidFill>
            </a:endParaRPr>
          </a:p>
        </p:txBody>
      </p:sp>
    </p:spTree>
    <p:extLst>
      <p:ext uri="{BB962C8B-B14F-4D97-AF65-F5344CB8AC3E}">
        <p14:creationId xmlns:p14="http://schemas.microsoft.com/office/powerpoint/2010/main" val="270614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Specific </a:t>
            </a:r>
            <a:r>
              <a:rPr lang="en-US" kern="1200" dirty="0" smtClean="0">
                <a:solidFill>
                  <a:srgbClr val="FF8200"/>
                </a:solidFill>
                <a:latin typeface="Arial" panose="020B0604020202020204" pitchFamily="34" charset="0"/>
                <a:cs typeface="Arial" panose="020B0604020202020204" pitchFamily="34" charset="0"/>
              </a:rPr>
              <a:t>Control Measures </a:t>
            </a:r>
            <a:r>
              <a:rPr lang="en-US" kern="1200" dirty="0">
                <a:solidFill>
                  <a:srgbClr val="FF8200"/>
                </a:solidFill>
                <a:latin typeface="Arial" panose="020B0604020202020204" pitchFamily="34" charset="0"/>
                <a:cs typeface="Arial" panose="020B0604020202020204" pitchFamily="34" charset="0"/>
              </a:rPr>
              <a:t>– all mines</a:t>
            </a:r>
          </a:p>
        </p:txBody>
      </p:sp>
      <p:sp>
        <p:nvSpPr>
          <p:cNvPr id="3" name="Content Placeholder 2"/>
          <p:cNvSpPr>
            <a:spLocks noGrp="1"/>
          </p:cNvSpPr>
          <p:nvPr>
            <p:ph idx="1"/>
          </p:nvPr>
        </p:nvSpPr>
        <p:spPr>
          <a:xfrm>
            <a:off x="1835696" y="1677144"/>
            <a:ext cx="7056784" cy="4776192"/>
          </a:xfrm>
        </p:spPr>
        <p:txBody>
          <a:bodyPr/>
          <a:lstStyle/>
          <a:p>
            <a:pPr marL="0" indent="0">
              <a:buNone/>
            </a:pPr>
            <a:r>
              <a:rPr lang="en-US" sz="1600" dirty="0" smtClean="0"/>
              <a:t>Air </a:t>
            </a:r>
            <a:r>
              <a:rPr lang="en-US" sz="1600" dirty="0"/>
              <a:t>quality and </a:t>
            </a:r>
            <a:r>
              <a:rPr lang="en-US" sz="1600" dirty="0" smtClean="0"/>
              <a:t>monitoring incudes:</a:t>
            </a:r>
            <a:endParaRPr lang="en-US" sz="1600" dirty="0"/>
          </a:p>
          <a:p>
            <a:pPr marL="342900" lvl="1" indent="-342900">
              <a:buClr>
                <a:schemeClr val="accent1"/>
              </a:buClr>
              <a:defRPr/>
            </a:pPr>
            <a:r>
              <a:rPr lang="en-US" sz="1600" dirty="0">
                <a:ea typeface="+mn-ea"/>
                <a:cs typeface="+mn-cs"/>
              </a:rPr>
              <a:t>Temperature and moisture content of </a:t>
            </a:r>
            <a:r>
              <a:rPr lang="en-US" sz="1600" dirty="0" smtClean="0">
                <a:ea typeface="+mn-ea"/>
                <a:cs typeface="+mn-cs"/>
              </a:rPr>
              <a:t>air;</a:t>
            </a:r>
            <a:endParaRPr lang="en-US" sz="1600" dirty="0">
              <a:ea typeface="+mn-ea"/>
              <a:cs typeface="+mn-cs"/>
            </a:endParaRPr>
          </a:p>
          <a:p>
            <a:pPr marL="342900" lvl="1" indent="-342900">
              <a:buClr>
                <a:schemeClr val="accent1"/>
              </a:buClr>
              <a:defRPr/>
            </a:pPr>
            <a:r>
              <a:rPr lang="en-US" sz="1600" dirty="0">
                <a:ea typeface="+mn-ea"/>
                <a:cs typeface="+mn-cs"/>
              </a:rPr>
              <a:t>Exposure standards – compliance and </a:t>
            </a:r>
            <a:r>
              <a:rPr lang="en-US" sz="1600" dirty="0" smtClean="0">
                <a:ea typeface="+mn-ea"/>
                <a:cs typeface="+mn-cs"/>
              </a:rPr>
              <a:t>monitoring;</a:t>
            </a:r>
            <a:endParaRPr lang="en-US" sz="1600" dirty="0">
              <a:ea typeface="+mn-ea"/>
              <a:cs typeface="+mn-cs"/>
            </a:endParaRPr>
          </a:p>
          <a:p>
            <a:pPr marL="342900" lvl="1" indent="-342900">
              <a:buClr>
                <a:schemeClr val="accent1"/>
              </a:buClr>
              <a:defRPr/>
            </a:pPr>
            <a:r>
              <a:rPr lang="en-US" sz="1600" dirty="0">
                <a:ea typeface="+mn-ea"/>
                <a:cs typeface="+mn-cs"/>
              </a:rPr>
              <a:t>Air monitoring – use of devices and </a:t>
            </a:r>
            <a:r>
              <a:rPr lang="en-US" sz="1600" dirty="0" smtClean="0">
                <a:ea typeface="+mn-ea"/>
                <a:cs typeface="+mn-cs"/>
              </a:rPr>
              <a:t>signage; and</a:t>
            </a:r>
            <a:endParaRPr lang="en-US" sz="1600" dirty="0">
              <a:ea typeface="+mn-ea"/>
              <a:cs typeface="+mn-cs"/>
            </a:endParaRPr>
          </a:p>
          <a:p>
            <a:pPr marL="342900" lvl="1" indent="-342900">
              <a:buClr>
                <a:schemeClr val="accent1"/>
              </a:buClr>
              <a:defRPr/>
            </a:pPr>
            <a:r>
              <a:rPr lang="en-US" sz="1600" dirty="0">
                <a:ea typeface="+mn-ea"/>
                <a:cs typeface="+mn-cs"/>
              </a:rPr>
              <a:t>Requirements under WHS Regulation 50 </a:t>
            </a:r>
            <a:br>
              <a:rPr lang="en-US" sz="1600" dirty="0">
                <a:ea typeface="+mn-ea"/>
                <a:cs typeface="+mn-cs"/>
              </a:rPr>
            </a:br>
            <a:r>
              <a:rPr lang="en-US" sz="1600" dirty="0">
                <a:ea typeface="+mn-ea"/>
                <a:cs typeface="+mn-cs"/>
              </a:rPr>
              <a:t>(monitoring &amp; record keeping</a:t>
            </a:r>
            <a:r>
              <a:rPr lang="en-US" sz="1600" dirty="0" smtClean="0">
                <a:ea typeface="+mn-ea"/>
                <a:cs typeface="+mn-cs"/>
              </a:rPr>
              <a:t>).</a:t>
            </a:r>
            <a:endParaRPr lang="en-US" sz="1600" dirty="0">
              <a:ea typeface="+mn-ea"/>
              <a:cs typeface="+mn-cs"/>
            </a:endParaRPr>
          </a:p>
          <a:p>
            <a:pPr marL="0" indent="0">
              <a:buNone/>
            </a:pPr>
            <a:r>
              <a:rPr lang="en-US" sz="1600" dirty="0"/>
              <a:t>Fitness for </a:t>
            </a:r>
            <a:r>
              <a:rPr lang="en-US" sz="1600" dirty="0" smtClean="0"/>
              <a:t>work includes:</a:t>
            </a:r>
          </a:p>
          <a:p>
            <a:pPr marL="342900" lvl="1" indent="-342900">
              <a:buClr>
                <a:schemeClr val="accent1"/>
              </a:buClr>
              <a:defRPr/>
            </a:pPr>
            <a:r>
              <a:rPr lang="en-US" sz="1600" dirty="0" smtClean="0">
                <a:ea typeface="+mn-ea"/>
                <a:cs typeface="+mn-cs"/>
              </a:rPr>
              <a:t>Fatigue; and</a:t>
            </a:r>
            <a:endParaRPr lang="en-US" sz="1600" dirty="0">
              <a:ea typeface="+mn-ea"/>
              <a:cs typeface="+mn-cs"/>
            </a:endParaRPr>
          </a:p>
          <a:p>
            <a:pPr marL="342900" lvl="1" indent="-342900">
              <a:buClr>
                <a:schemeClr val="accent1"/>
              </a:buClr>
              <a:defRPr/>
            </a:pPr>
            <a:r>
              <a:rPr lang="en-US" sz="1600" dirty="0">
                <a:ea typeface="+mn-ea"/>
                <a:cs typeface="+mn-cs"/>
              </a:rPr>
              <a:t>Alcohol and </a:t>
            </a:r>
            <a:r>
              <a:rPr lang="en-US" sz="1600" dirty="0" smtClean="0">
                <a:ea typeface="+mn-ea"/>
                <a:cs typeface="+mn-cs"/>
              </a:rPr>
              <a:t>drugs.</a:t>
            </a:r>
            <a:endParaRPr lang="en-US" sz="1600" dirty="0">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37</a:t>
            </a:fld>
            <a:endParaRPr lang="en-AU" sz="1400" dirty="0">
              <a:solidFill>
                <a:srgbClr val="1D1D60"/>
              </a:solidFill>
            </a:endParaRPr>
          </a:p>
        </p:txBody>
      </p:sp>
    </p:spTree>
    <p:extLst>
      <p:ext uri="{BB962C8B-B14F-4D97-AF65-F5344CB8AC3E}">
        <p14:creationId xmlns:p14="http://schemas.microsoft.com/office/powerpoint/2010/main" val="17638749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Emergency Management</a:t>
            </a:r>
          </a:p>
        </p:txBody>
      </p:sp>
      <p:sp>
        <p:nvSpPr>
          <p:cNvPr id="3" name="Content Placeholder 2"/>
          <p:cNvSpPr>
            <a:spLocks noGrp="1"/>
          </p:cNvSpPr>
          <p:nvPr>
            <p:ph idx="1"/>
          </p:nvPr>
        </p:nvSpPr>
        <p:spPr>
          <a:xfrm>
            <a:off x="1835696" y="1628800"/>
            <a:ext cx="7056784" cy="4776192"/>
          </a:xfrm>
        </p:spPr>
        <p:txBody>
          <a:bodyPr/>
          <a:lstStyle/>
          <a:p>
            <a:pPr marL="0" indent="0">
              <a:buNone/>
            </a:pPr>
            <a:r>
              <a:rPr lang="en-US" sz="1600" dirty="0"/>
              <a:t>These requirements are in addition to the requirements under WHS Regulation R</a:t>
            </a:r>
            <a:r>
              <a:rPr lang="en-US" sz="1600" dirty="0" smtClean="0"/>
              <a:t>43(1).</a:t>
            </a:r>
            <a:endParaRPr lang="en-US" sz="1600" dirty="0"/>
          </a:p>
          <a:p>
            <a:pPr marL="0" indent="0">
              <a:buNone/>
            </a:pPr>
            <a:r>
              <a:rPr lang="en-US" sz="1600" dirty="0" smtClean="0"/>
              <a:t>Specific </a:t>
            </a:r>
            <a:r>
              <a:rPr lang="en-US" sz="1600" dirty="0"/>
              <a:t>requirements for all mines:</a:t>
            </a:r>
          </a:p>
          <a:p>
            <a:pPr marL="342900" lvl="1" indent="-342900">
              <a:buClr>
                <a:schemeClr val="accent1"/>
              </a:buClr>
              <a:defRPr/>
            </a:pPr>
            <a:r>
              <a:rPr lang="en-US" sz="1600" dirty="0">
                <a:ea typeface="+mn-ea"/>
                <a:cs typeface="+mn-cs"/>
              </a:rPr>
              <a:t>Duty to prepare emergency </a:t>
            </a:r>
            <a:r>
              <a:rPr lang="en-US" sz="1600" dirty="0" smtClean="0">
                <a:ea typeface="+mn-ea"/>
                <a:cs typeface="+mn-cs"/>
              </a:rPr>
              <a:t>plan;</a:t>
            </a:r>
            <a:endParaRPr lang="en-US" sz="1600" dirty="0">
              <a:ea typeface="+mn-ea"/>
              <a:cs typeface="+mn-cs"/>
            </a:endParaRPr>
          </a:p>
          <a:p>
            <a:pPr marL="342900" lvl="1" indent="-342900">
              <a:buClr>
                <a:schemeClr val="accent1"/>
              </a:buClr>
              <a:defRPr/>
            </a:pPr>
            <a:r>
              <a:rPr lang="en-US" sz="1600" dirty="0">
                <a:ea typeface="+mn-ea"/>
                <a:cs typeface="+mn-cs"/>
              </a:rPr>
              <a:t>Consultation in preparation of emergency </a:t>
            </a:r>
            <a:r>
              <a:rPr lang="en-US" sz="1600" dirty="0" smtClean="0">
                <a:ea typeface="+mn-ea"/>
                <a:cs typeface="+mn-cs"/>
              </a:rPr>
              <a:t>plan;</a:t>
            </a:r>
            <a:endParaRPr lang="en-US" sz="1600" dirty="0">
              <a:ea typeface="+mn-ea"/>
              <a:cs typeface="+mn-cs"/>
            </a:endParaRPr>
          </a:p>
          <a:p>
            <a:pPr marL="342900" lvl="1" indent="-342900">
              <a:buClr>
                <a:schemeClr val="accent1"/>
              </a:buClr>
              <a:defRPr/>
            </a:pPr>
            <a:r>
              <a:rPr lang="en-US" sz="1600" dirty="0">
                <a:ea typeface="+mn-ea"/>
                <a:cs typeface="+mn-cs"/>
              </a:rPr>
              <a:t>Implementation of emergency </a:t>
            </a:r>
            <a:r>
              <a:rPr lang="en-US" sz="1600" dirty="0" smtClean="0">
                <a:ea typeface="+mn-ea"/>
                <a:cs typeface="+mn-cs"/>
              </a:rPr>
              <a:t>plan;</a:t>
            </a:r>
            <a:endParaRPr lang="en-US" sz="1600" dirty="0">
              <a:ea typeface="+mn-ea"/>
              <a:cs typeface="+mn-cs"/>
            </a:endParaRPr>
          </a:p>
          <a:p>
            <a:pPr marL="342900" lvl="1" indent="-342900">
              <a:buClr>
                <a:schemeClr val="accent1"/>
              </a:buClr>
              <a:defRPr/>
            </a:pPr>
            <a:r>
              <a:rPr lang="en-US" sz="1600" dirty="0">
                <a:ea typeface="+mn-ea"/>
                <a:cs typeface="+mn-cs"/>
              </a:rPr>
              <a:t>Copies to be kept and </a:t>
            </a:r>
            <a:r>
              <a:rPr lang="en-US" sz="1600" dirty="0" smtClean="0">
                <a:ea typeface="+mn-ea"/>
                <a:cs typeface="+mn-cs"/>
              </a:rPr>
              <a:t>provided;</a:t>
            </a:r>
            <a:endParaRPr lang="en-US" sz="1600" dirty="0">
              <a:ea typeface="+mn-ea"/>
              <a:cs typeface="+mn-cs"/>
            </a:endParaRPr>
          </a:p>
          <a:p>
            <a:pPr marL="342900" lvl="1" indent="-342900">
              <a:buClr>
                <a:schemeClr val="accent1"/>
              </a:buClr>
              <a:defRPr/>
            </a:pPr>
            <a:r>
              <a:rPr lang="en-US" sz="1600" dirty="0">
                <a:ea typeface="+mn-ea"/>
                <a:cs typeface="+mn-cs"/>
              </a:rPr>
              <a:t>Resources for emergency </a:t>
            </a:r>
            <a:r>
              <a:rPr lang="en-US" sz="1600" dirty="0" smtClean="0">
                <a:ea typeface="+mn-ea"/>
                <a:cs typeface="+mn-cs"/>
              </a:rPr>
              <a:t>plan;</a:t>
            </a:r>
            <a:endParaRPr lang="en-US" sz="1600" dirty="0">
              <a:ea typeface="+mn-ea"/>
              <a:cs typeface="+mn-cs"/>
            </a:endParaRPr>
          </a:p>
          <a:p>
            <a:pPr marL="342900" lvl="1" indent="-342900">
              <a:buClr>
                <a:schemeClr val="accent1"/>
              </a:buClr>
              <a:defRPr/>
            </a:pPr>
            <a:r>
              <a:rPr lang="en-US" sz="1600" dirty="0">
                <a:ea typeface="+mn-ea"/>
                <a:cs typeface="+mn-cs"/>
              </a:rPr>
              <a:t>Testing of emergency </a:t>
            </a:r>
            <a:r>
              <a:rPr lang="en-US" sz="1600" dirty="0" smtClean="0">
                <a:ea typeface="+mn-ea"/>
                <a:cs typeface="+mn-cs"/>
              </a:rPr>
              <a:t>plan; and</a:t>
            </a:r>
            <a:endParaRPr lang="en-US" sz="1600" dirty="0">
              <a:ea typeface="+mn-ea"/>
              <a:cs typeface="+mn-cs"/>
            </a:endParaRPr>
          </a:p>
          <a:p>
            <a:pPr marL="342900" lvl="1" indent="-342900">
              <a:buClr>
                <a:schemeClr val="accent1"/>
              </a:buClr>
              <a:defRPr/>
            </a:pPr>
            <a:r>
              <a:rPr lang="en-US" sz="1600" dirty="0" smtClean="0">
                <a:ea typeface="+mn-ea"/>
                <a:cs typeface="+mn-cs"/>
              </a:rPr>
              <a:t>Review.</a:t>
            </a:r>
            <a:endParaRPr lang="en-US" sz="1600" dirty="0">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38</a:t>
            </a:fld>
            <a:endParaRPr lang="en-AU" sz="1400" dirty="0">
              <a:solidFill>
                <a:srgbClr val="1D1D60"/>
              </a:solidFill>
            </a:endParaRPr>
          </a:p>
        </p:txBody>
      </p:sp>
    </p:spTree>
    <p:extLst>
      <p:ext uri="{BB962C8B-B14F-4D97-AF65-F5344CB8AC3E}">
        <p14:creationId xmlns:p14="http://schemas.microsoft.com/office/powerpoint/2010/main" val="161334891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Emergency Management</a:t>
            </a:r>
          </a:p>
        </p:txBody>
      </p:sp>
      <p:sp>
        <p:nvSpPr>
          <p:cNvPr id="3" name="Content Placeholder 2"/>
          <p:cNvSpPr>
            <a:spLocks noGrp="1"/>
          </p:cNvSpPr>
          <p:nvPr>
            <p:ph idx="1"/>
          </p:nvPr>
        </p:nvSpPr>
        <p:spPr>
          <a:xfrm>
            <a:off x="1835696" y="1628800"/>
            <a:ext cx="6984776" cy="4776192"/>
          </a:xfrm>
        </p:spPr>
        <p:txBody>
          <a:bodyPr/>
          <a:lstStyle/>
          <a:p>
            <a:pPr marL="0" indent="0">
              <a:buNone/>
            </a:pPr>
            <a:r>
              <a:rPr lang="en-US" sz="1600" dirty="0" smtClean="0"/>
              <a:t>Specific </a:t>
            </a:r>
            <a:r>
              <a:rPr lang="en-US" sz="1600" dirty="0"/>
              <a:t>requirements for underground mines</a:t>
            </a:r>
            <a:r>
              <a:rPr lang="en-US" sz="1600" dirty="0" smtClean="0"/>
              <a:t>:</a:t>
            </a:r>
          </a:p>
          <a:p>
            <a:pPr marL="342900" lvl="1" indent="-342900">
              <a:buClr>
                <a:schemeClr val="accent1"/>
              </a:buClr>
              <a:defRPr/>
            </a:pPr>
            <a:r>
              <a:rPr lang="en-US" sz="1600" dirty="0">
                <a:ea typeface="+mn-ea"/>
                <a:cs typeface="+mn-cs"/>
              </a:rPr>
              <a:t>Emergency exits (includes at least 2 trafficable exits</a:t>
            </a:r>
            <a:r>
              <a:rPr lang="en-US" sz="1600" dirty="0" smtClean="0">
                <a:ea typeface="+mn-ea"/>
                <a:cs typeface="+mn-cs"/>
              </a:rPr>
              <a:t>);</a:t>
            </a:r>
            <a:endParaRPr lang="en-US" sz="1600" dirty="0">
              <a:ea typeface="+mn-ea"/>
              <a:cs typeface="+mn-cs"/>
            </a:endParaRPr>
          </a:p>
          <a:p>
            <a:pPr marL="342900" lvl="1" indent="-342900">
              <a:buClr>
                <a:schemeClr val="accent1"/>
              </a:buClr>
              <a:defRPr/>
            </a:pPr>
            <a:r>
              <a:rPr lang="en-US" sz="1600" dirty="0">
                <a:ea typeface="+mn-ea"/>
                <a:cs typeface="+mn-cs"/>
              </a:rPr>
              <a:t>Safe escape and </a:t>
            </a:r>
            <a:r>
              <a:rPr lang="en-US" sz="1600" dirty="0" smtClean="0">
                <a:ea typeface="+mn-ea"/>
                <a:cs typeface="+mn-cs"/>
              </a:rPr>
              <a:t>refuge;</a:t>
            </a:r>
            <a:endParaRPr lang="en-US" sz="1600" dirty="0">
              <a:ea typeface="+mn-ea"/>
              <a:cs typeface="+mn-cs"/>
            </a:endParaRPr>
          </a:p>
          <a:p>
            <a:pPr marL="342900" lvl="1" indent="-342900">
              <a:buClr>
                <a:schemeClr val="accent1"/>
              </a:buClr>
              <a:defRPr/>
            </a:pPr>
            <a:r>
              <a:rPr lang="en-US" sz="1600" dirty="0">
                <a:ea typeface="+mn-ea"/>
                <a:cs typeface="+mn-cs"/>
              </a:rPr>
              <a:t>Signage for </a:t>
            </a:r>
            <a:r>
              <a:rPr lang="en-US" sz="1600" dirty="0" smtClean="0">
                <a:ea typeface="+mn-ea"/>
                <a:cs typeface="+mn-cs"/>
              </a:rPr>
              <a:t>refuges;</a:t>
            </a:r>
            <a:endParaRPr lang="en-US" sz="1600" dirty="0">
              <a:ea typeface="+mn-ea"/>
              <a:cs typeface="+mn-cs"/>
            </a:endParaRPr>
          </a:p>
          <a:p>
            <a:pPr marL="342900" lvl="1" indent="-342900">
              <a:buClr>
                <a:schemeClr val="accent1"/>
              </a:buClr>
              <a:defRPr/>
            </a:pPr>
            <a:r>
              <a:rPr lang="en-US" sz="1600" dirty="0" smtClean="0">
                <a:ea typeface="+mn-ea"/>
                <a:cs typeface="+mn-cs"/>
              </a:rPr>
              <a:t>Self-rescuers; and</a:t>
            </a:r>
            <a:r>
              <a:rPr lang="en-US" sz="1600" dirty="0">
                <a:ea typeface="+mn-ea"/>
                <a:cs typeface="+mn-cs"/>
              </a:rPr>
              <a:t>	</a:t>
            </a:r>
          </a:p>
          <a:p>
            <a:pPr marL="342900" lvl="1" indent="-342900">
              <a:buClr>
                <a:schemeClr val="accent1"/>
              </a:buClr>
              <a:defRPr/>
            </a:pPr>
            <a:r>
              <a:rPr lang="en-US" sz="1600" dirty="0">
                <a:ea typeface="+mn-ea"/>
                <a:cs typeface="+mn-cs"/>
              </a:rPr>
              <a:t>Personal protective equipment in </a:t>
            </a:r>
            <a:r>
              <a:rPr lang="en-US" sz="1600" dirty="0" smtClean="0">
                <a:ea typeface="+mn-ea"/>
                <a:cs typeface="+mn-cs"/>
              </a:rPr>
              <a:t>emergencies.</a:t>
            </a:r>
            <a:endParaRPr lang="en-US" sz="1600" dirty="0">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39</a:t>
            </a:fld>
            <a:endParaRPr lang="en-AU" sz="1400" dirty="0">
              <a:solidFill>
                <a:srgbClr val="1D1D60"/>
              </a:solidFill>
            </a:endParaRPr>
          </a:p>
        </p:txBody>
      </p:sp>
    </p:spTree>
    <p:extLst>
      <p:ext uri="{BB962C8B-B14F-4D97-AF65-F5344CB8AC3E}">
        <p14:creationId xmlns:p14="http://schemas.microsoft.com/office/powerpoint/2010/main" val="7088055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smtClean="0">
                <a:solidFill>
                  <a:srgbClr val="FF8200"/>
                </a:solidFill>
                <a:latin typeface="Arial" panose="020B0604020202020204" pitchFamily="34" charset="0"/>
                <a:cs typeface="Arial" panose="020B0604020202020204" pitchFamily="34" charset="0"/>
              </a:rPr>
              <a:t>Introduction</a:t>
            </a:r>
            <a:endParaRPr lang="en-US"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35696" y="1556792"/>
            <a:ext cx="6851104" cy="4776192"/>
          </a:xfrm>
        </p:spPr>
        <p:txBody>
          <a:bodyPr/>
          <a:lstStyle/>
          <a:p>
            <a:pPr marL="0" indent="0">
              <a:buNone/>
            </a:pPr>
            <a:r>
              <a:rPr lang="en-US" sz="1600" dirty="0"/>
              <a:t>New Work Health and </a:t>
            </a:r>
            <a:r>
              <a:rPr lang="en-US" sz="1600" dirty="0" smtClean="0"/>
              <a:t>Safety (WHS) “Mines” </a:t>
            </a:r>
            <a:r>
              <a:rPr lang="en-US" sz="1600" dirty="0"/>
              <a:t>Regulations </a:t>
            </a:r>
            <a:r>
              <a:rPr lang="en-US" sz="1600" dirty="0" smtClean="0"/>
              <a:t>(Chapter 10) came into </a:t>
            </a:r>
            <a:r>
              <a:rPr lang="en-US" sz="1600" dirty="0"/>
              <a:t>effect in South Australia on 1 January </a:t>
            </a:r>
            <a:r>
              <a:rPr lang="en-US" sz="1600" dirty="0" smtClean="0"/>
              <a:t>2014.</a:t>
            </a:r>
          </a:p>
          <a:p>
            <a:pPr marL="0" indent="0">
              <a:buNone/>
            </a:pPr>
            <a:r>
              <a:rPr lang="en-US" sz="1600" dirty="0"/>
              <a:t>The M</a:t>
            </a:r>
            <a:r>
              <a:rPr lang="en-US" sz="1600" dirty="0" smtClean="0"/>
              <a:t>ines Regulations </a:t>
            </a:r>
            <a:r>
              <a:rPr lang="en-US" sz="1600" dirty="0"/>
              <a:t>are part of the broader </a:t>
            </a:r>
            <a:r>
              <a:rPr lang="en-US" sz="1600" i="1" dirty="0" smtClean="0"/>
              <a:t>WHS Regulations </a:t>
            </a:r>
            <a:r>
              <a:rPr lang="en-US" sz="1600" i="1" dirty="0"/>
              <a:t>2012 </a:t>
            </a:r>
            <a:r>
              <a:rPr lang="en-US" sz="1600" dirty="0"/>
              <a:t>(SA</a:t>
            </a:r>
            <a:r>
              <a:rPr lang="en-US" sz="1600" dirty="0" smtClean="0"/>
              <a:t>) and operate </a:t>
            </a:r>
            <a:r>
              <a:rPr lang="en-US" sz="1600" dirty="0"/>
              <a:t>in addition to the obligations that apply to all workplaces</a:t>
            </a:r>
            <a:r>
              <a:rPr lang="en-US" sz="1600" dirty="0" smtClean="0"/>
              <a:t>.</a:t>
            </a:r>
          </a:p>
          <a:p>
            <a:pPr marL="0" indent="0">
              <a:buNone/>
            </a:pPr>
            <a:r>
              <a:rPr lang="en-US" sz="1600" dirty="0"/>
              <a:t>The Mines Regulations contain requirements that </a:t>
            </a:r>
            <a:r>
              <a:rPr lang="en-US" sz="1600" dirty="0" smtClean="0"/>
              <a:t>are specific </a:t>
            </a:r>
            <a:r>
              <a:rPr lang="en-US" sz="1600" dirty="0"/>
              <a:t>to mining and quarrying </a:t>
            </a:r>
            <a:r>
              <a:rPr lang="en-US" sz="1600" dirty="0" smtClean="0"/>
              <a:t>activities. </a:t>
            </a:r>
          </a:p>
          <a:p>
            <a:pPr marL="0" indent="0">
              <a:buNone/>
            </a:pPr>
            <a:r>
              <a:rPr lang="en-US" sz="1600" dirty="0" smtClean="0"/>
              <a:t>Most </a:t>
            </a:r>
            <a:r>
              <a:rPr lang="en-US" sz="1600" dirty="0"/>
              <a:t>of these requirements will be familiar to the mining </a:t>
            </a:r>
            <a:r>
              <a:rPr lang="en-US" sz="1600" dirty="0" smtClean="0"/>
              <a:t>and quarrying industry </a:t>
            </a:r>
            <a:r>
              <a:rPr lang="en-US" sz="1600" dirty="0"/>
              <a:t>and existing </a:t>
            </a:r>
            <a:r>
              <a:rPr lang="en-US" sz="1600" dirty="0" smtClean="0"/>
              <a:t>safety arrangements </a:t>
            </a:r>
            <a:r>
              <a:rPr lang="en-US" sz="1600" dirty="0"/>
              <a:t>will in many cases comply with the </a:t>
            </a:r>
            <a:r>
              <a:rPr lang="en-US" sz="1600" dirty="0" smtClean="0"/>
              <a:t>new requirements.</a:t>
            </a:r>
          </a:p>
          <a:p>
            <a:pPr marL="0" indent="0">
              <a:buNone/>
            </a:pPr>
            <a:r>
              <a:rPr lang="en-US" sz="1600" dirty="0"/>
              <a:t>The most obvious difference to the previous regulations is the requirement for a documented Safety Management System. </a:t>
            </a:r>
          </a:p>
          <a:p>
            <a:pPr marL="0" indent="0">
              <a:buNone/>
            </a:pPr>
            <a:r>
              <a:rPr lang="en-US" sz="1600" dirty="0"/>
              <a:t>This requirement for a Safety Management System provides the basis for managing all risks to health and safety associated with mining and quarrying. </a:t>
            </a:r>
          </a:p>
          <a:p>
            <a:pPr marL="0" indent="0">
              <a:buNone/>
            </a:pPr>
            <a:endParaRPr lang="en-US" sz="1600" dirty="0" smtClean="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4</a:t>
            </a:fld>
            <a:endParaRPr lang="en-AU" sz="1400" dirty="0">
              <a:solidFill>
                <a:srgbClr val="1D1D60"/>
              </a:solidFill>
            </a:endParaRPr>
          </a:p>
        </p:txBody>
      </p:sp>
    </p:spTree>
    <p:extLst>
      <p:ext uri="{BB962C8B-B14F-4D97-AF65-F5344CB8AC3E}">
        <p14:creationId xmlns:p14="http://schemas.microsoft.com/office/powerpoint/2010/main" val="174469287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Emergency Management</a:t>
            </a:r>
          </a:p>
        </p:txBody>
      </p:sp>
      <p:sp>
        <p:nvSpPr>
          <p:cNvPr id="3" name="Content Placeholder 2"/>
          <p:cNvSpPr>
            <a:spLocks noGrp="1"/>
          </p:cNvSpPr>
          <p:nvPr>
            <p:ph idx="1"/>
          </p:nvPr>
        </p:nvSpPr>
        <p:spPr>
          <a:xfrm>
            <a:off x="1835696" y="1628800"/>
            <a:ext cx="6984776" cy="4776192"/>
          </a:xfrm>
        </p:spPr>
        <p:txBody>
          <a:bodyPr/>
          <a:lstStyle/>
          <a:p>
            <a:pPr marL="0" indent="0">
              <a:buNone/>
            </a:pPr>
            <a:r>
              <a:rPr lang="en-US" sz="1600" dirty="0" smtClean="0"/>
              <a:t>When developing an Emergency management plan, the following items listed in Schedule 22 of the WHS regulations are required to be included:</a:t>
            </a:r>
            <a:endParaRPr lang="en-US" sz="1600" dirty="0"/>
          </a:p>
          <a:p>
            <a:pPr marL="342900" lvl="1" indent="-342900">
              <a:buClr>
                <a:schemeClr val="accent1"/>
              </a:buClr>
              <a:defRPr/>
            </a:pPr>
            <a:r>
              <a:rPr lang="en-US" sz="1600" dirty="0">
                <a:ea typeface="+mn-ea"/>
                <a:cs typeface="+mn-cs"/>
              </a:rPr>
              <a:t>Site and hazard </a:t>
            </a:r>
            <a:r>
              <a:rPr lang="en-US" sz="1600" dirty="0" smtClean="0">
                <a:ea typeface="+mn-ea"/>
                <a:cs typeface="+mn-cs"/>
              </a:rPr>
              <a:t>detail;</a:t>
            </a:r>
            <a:endParaRPr lang="en-US" sz="1600" dirty="0">
              <a:ea typeface="+mn-ea"/>
              <a:cs typeface="+mn-cs"/>
            </a:endParaRPr>
          </a:p>
          <a:p>
            <a:pPr marL="342900" lvl="1" indent="-342900">
              <a:buClr>
                <a:schemeClr val="accent1"/>
              </a:buClr>
              <a:defRPr/>
            </a:pPr>
            <a:r>
              <a:rPr lang="en-US" sz="1600" dirty="0">
                <a:ea typeface="+mn-ea"/>
                <a:cs typeface="+mn-cs"/>
              </a:rPr>
              <a:t>Command structure and site </a:t>
            </a:r>
            <a:r>
              <a:rPr lang="en-US" sz="1600" dirty="0" smtClean="0">
                <a:ea typeface="+mn-ea"/>
                <a:cs typeface="+mn-cs"/>
              </a:rPr>
              <a:t>personnel;</a:t>
            </a:r>
            <a:endParaRPr lang="en-US" sz="1600" dirty="0">
              <a:ea typeface="+mn-ea"/>
              <a:cs typeface="+mn-cs"/>
            </a:endParaRPr>
          </a:p>
          <a:p>
            <a:pPr marL="342900" lvl="1" indent="-342900">
              <a:buClr>
                <a:schemeClr val="accent1"/>
              </a:buClr>
              <a:defRPr/>
            </a:pPr>
            <a:r>
              <a:rPr lang="en-US" sz="1600" dirty="0" smtClean="0">
                <a:ea typeface="+mn-ea"/>
                <a:cs typeface="+mn-cs"/>
              </a:rPr>
              <a:t>Notifications;</a:t>
            </a:r>
            <a:endParaRPr lang="en-US" sz="1600" dirty="0">
              <a:ea typeface="+mn-ea"/>
              <a:cs typeface="+mn-cs"/>
            </a:endParaRPr>
          </a:p>
          <a:p>
            <a:pPr marL="342900" lvl="1" indent="-342900">
              <a:buClr>
                <a:schemeClr val="accent1"/>
              </a:buClr>
              <a:defRPr/>
            </a:pPr>
            <a:r>
              <a:rPr lang="en-US" sz="1600" dirty="0">
                <a:ea typeface="+mn-ea"/>
                <a:cs typeface="+mn-cs"/>
              </a:rPr>
              <a:t>Resources and </a:t>
            </a:r>
            <a:r>
              <a:rPr lang="en-US" sz="1600" dirty="0" smtClean="0">
                <a:ea typeface="+mn-ea"/>
                <a:cs typeface="+mn-cs"/>
              </a:rPr>
              <a:t>equipment; and</a:t>
            </a:r>
            <a:endParaRPr lang="en-US" sz="1600" dirty="0">
              <a:ea typeface="+mn-ea"/>
              <a:cs typeface="+mn-cs"/>
            </a:endParaRPr>
          </a:p>
          <a:p>
            <a:pPr marL="342900" lvl="1" indent="-342900">
              <a:buClr>
                <a:schemeClr val="accent1"/>
              </a:buClr>
              <a:defRPr/>
            </a:pPr>
            <a:r>
              <a:rPr lang="en-US" sz="1600" dirty="0" smtClean="0">
                <a:ea typeface="+mn-ea"/>
                <a:cs typeface="+mn-cs"/>
              </a:rPr>
              <a:t>Procedures.</a:t>
            </a:r>
            <a:endParaRPr lang="en-US" sz="1600" dirty="0">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40</a:t>
            </a:fld>
            <a:endParaRPr lang="en-AU" sz="1400" dirty="0">
              <a:solidFill>
                <a:srgbClr val="1D1D60"/>
              </a:solidFill>
            </a:endParaRPr>
          </a:p>
        </p:txBody>
      </p:sp>
    </p:spTree>
    <p:extLst>
      <p:ext uri="{BB962C8B-B14F-4D97-AF65-F5344CB8AC3E}">
        <p14:creationId xmlns:p14="http://schemas.microsoft.com/office/powerpoint/2010/main" val="188215943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Information, </a:t>
            </a:r>
            <a:r>
              <a:rPr lang="en-US" kern="1200" dirty="0" smtClean="0">
                <a:solidFill>
                  <a:srgbClr val="FF8200"/>
                </a:solidFill>
                <a:latin typeface="Arial" panose="020B0604020202020204" pitchFamily="34" charset="0"/>
                <a:cs typeface="Arial" panose="020B0604020202020204" pitchFamily="34" charset="0"/>
              </a:rPr>
              <a:t>Training </a:t>
            </a:r>
            <a:r>
              <a:rPr lang="en-US" kern="1200" dirty="0">
                <a:solidFill>
                  <a:srgbClr val="FF8200"/>
                </a:solidFill>
                <a:latin typeface="Arial" panose="020B0604020202020204" pitchFamily="34" charset="0"/>
                <a:cs typeface="Arial" panose="020B0604020202020204" pitchFamily="34" charset="0"/>
              </a:rPr>
              <a:t>&amp; </a:t>
            </a:r>
            <a:r>
              <a:rPr lang="en-US" kern="1200" dirty="0" smtClean="0">
                <a:solidFill>
                  <a:srgbClr val="FF8200"/>
                </a:solidFill>
                <a:latin typeface="Arial" panose="020B0604020202020204" pitchFamily="34" charset="0"/>
                <a:cs typeface="Arial" panose="020B0604020202020204" pitchFamily="34" charset="0"/>
              </a:rPr>
              <a:t>Instruction</a:t>
            </a:r>
            <a:endParaRPr lang="en-US"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35696" y="1628800"/>
            <a:ext cx="7056784" cy="4776192"/>
          </a:xfrm>
        </p:spPr>
        <p:txBody>
          <a:bodyPr/>
          <a:lstStyle/>
          <a:p>
            <a:pPr marL="0" indent="0">
              <a:buNone/>
            </a:pPr>
            <a:r>
              <a:rPr lang="en-US" sz="1600" dirty="0"/>
              <a:t>In addition to the requirements under WHS Regulation </a:t>
            </a:r>
            <a:r>
              <a:rPr lang="en-US" sz="1600" dirty="0" smtClean="0"/>
              <a:t>R39, the </a:t>
            </a:r>
            <a:r>
              <a:rPr lang="en-US" sz="1600" dirty="0"/>
              <a:t>mine operator has a duty </a:t>
            </a:r>
            <a:r>
              <a:rPr lang="en-US" sz="1600" dirty="0" smtClean="0"/>
              <a:t>to and provide </a:t>
            </a:r>
            <a:r>
              <a:rPr lang="en-US" sz="1600" dirty="0"/>
              <a:t>information, training and instruction to workers </a:t>
            </a:r>
            <a:r>
              <a:rPr lang="en-US" sz="1600" dirty="0" smtClean="0"/>
              <a:t>regarding: </a:t>
            </a:r>
            <a:endParaRPr lang="en-US" sz="1600" dirty="0"/>
          </a:p>
          <a:p>
            <a:pPr marL="342900" lvl="1" indent="-342900">
              <a:buClr>
                <a:schemeClr val="accent1"/>
              </a:buClr>
              <a:defRPr/>
            </a:pPr>
            <a:r>
              <a:rPr lang="en-US" sz="1600" dirty="0" smtClean="0">
                <a:ea typeface="+mn-ea"/>
                <a:cs typeface="+mn-cs"/>
              </a:rPr>
              <a:t>All </a:t>
            </a:r>
            <a:r>
              <a:rPr lang="en-US" sz="1600" dirty="0">
                <a:ea typeface="+mn-ea"/>
                <a:cs typeface="+mn-cs"/>
              </a:rPr>
              <a:t>hazards associated with their work;</a:t>
            </a:r>
          </a:p>
          <a:p>
            <a:pPr marL="342900" lvl="1" indent="-342900">
              <a:buClr>
                <a:schemeClr val="accent1"/>
              </a:buClr>
              <a:defRPr/>
            </a:pPr>
            <a:r>
              <a:rPr lang="en-US" sz="1600" dirty="0" smtClean="0">
                <a:ea typeface="+mn-ea"/>
                <a:cs typeface="+mn-cs"/>
              </a:rPr>
              <a:t>Risk </a:t>
            </a:r>
            <a:r>
              <a:rPr lang="en-US" sz="1600" dirty="0">
                <a:ea typeface="+mn-ea"/>
                <a:cs typeface="+mn-cs"/>
              </a:rPr>
              <a:t>control measures, including fatigue &amp; the consumption of alcohol and drugs;</a:t>
            </a:r>
          </a:p>
          <a:p>
            <a:pPr marL="342900" lvl="1" indent="-342900">
              <a:buClr>
                <a:schemeClr val="accent1"/>
              </a:buClr>
              <a:defRPr/>
            </a:pPr>
            <a:r>
              <a:rPr lang="en-US" sz="1600" dirty="0">
                <a:ea typeface="+mn-ea"/>
                <a:cs typeface="+mn-cs"/>
              </a:rPr>
              <a:t>T</a:t>
            </a:r>
            <a:r>
              <a:rPr lang="en-US" sz="1600" dirty="0" smtClean="0">
                <a:ea typeface="+mn-ea"/>
                <a:cs typeface="+mn-cs"/>
              </a:rPr>
              <a:t>he </a:t>
            </a:r>
            <a:r>
              <a:rPr lang="en-US" sz="1600" dirty="0">
                <a:ea typeface="+mn-ea"/>
                <a:cs typeface="+mn-cs"/>
              </a:rPr>
              <a:t>safety management system;</a:t>
            </a:r>
          </a:p>
          <a:p>
            <a:pPr marL="342900" lvl="1" indent="-342900">
              <a:buClr>
                <a:schemeClr val="accent1"/>
              </a:buClr>
              <a:defRPr/>
            </a:pPr>
            <a:r>
              <a:rPr lang="en-US" sz="1600" dirty="0">
                <a:ea typeface="+mn-ea"/>
                <a:cs typeface="+mn-cs"/>
              </a:rPr>
              <a:t>T</a:t>
            </a:r>
            <a:r>
              <a:rPr lang="en-US" sz="1600" dirty="0" smtClean="0">
                <a:ea typeface="+mn-ea"/>
                <a:cs typeface="+mn-cs"/>
              </a:rPr>
              <a:t>he </a:t>
            </a:r>
            <a:r>
              <a:rPr lang="en-US" sz="1600" dirty="0">
                <a:ea typeface="+mn-ea"/>
                <a:cs typeface="+mn-cs"/>
              </a:rPr>
              <a:t>emergency plan</a:t>
            </a:r>
            <a:r>
              <a:rPr lang="en-US" sz="1600" dirty="0" smtClean="0">
                <a:ea typeface="+mn-ea"/>
                <a:cs typeface="+mn-cs"/>
              </a:rPr>
              <a:t>; and</a:t>
            </a:r>
            <a:endParaRPr lang="en-US" sz="1600" dirty="0">
              <a:ea typeface="+mn-ea"/>
              <a:cs typeface="+mn-cs"/>
            </a:endParaRPr>
          </a:p>
          <a:p>
            <a:pPr marL="342900" lvl="1" indent="-342900">
              <a:buClr>
                <a:schemeClr val="accent1"/>
              </a:buClr>
              <a:defRPr/>
            </a:pPr>
            <a:r>
              <a:rPr lang="en-US" sz="1600" dirty="0">
                <a:ea typeface="+mn-ea"/>
                <a:cs typeface="+mn-cs"/>
              </a:rPr>
              <a:t>T</a:t>
            </a:r>
            <a:r>
              <a:rPr lang="en-US" sz="1600" dirty="0" smtClean="0">
                <a:ea typeface="+mn-ea"/>
                <a:cs typeface="+mn-cs"/>
              </a:rPr>
              <a:t>he </a:t>
            </a:r>
            <a:r>
              <a:rPr lang="en-US" sz="1600" dirty="0">
                <a:ea typeface="+mn-ea"/>
                <a:cs typeface="+mn-cs"/>
              </a:rPr>
              <a:t>safety role for workers in relation to principal mining </a:t>
            </a:r>
            <a:r>
              <a:rPr lang="en-US" sz="1600" dirty="0" smtClean="0">
                <a:ea typeface="+mn-ea"/>
                <a:cs typeface="+mn-cs"/>
              </a:rPr>
              <a:t>hazards.</a:t>
            </a:r>
            <a:endParaRPr lang="en-US" sz="1600" dirty="0">
              <a:ea typeface="+mn-ea"/>
              <a:cs typeface="+mn-cs"/>
            </a:endParaRP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41</a:t>
            </a:fld>
            <a:endParaRPr lang="en-AU" sz="1400" dirty="0">
              <a:solidFill>
                <a:srgbClr val="1D1D60"/>
              </a:solidFill>
            </a:endParaRPr>
          </a:p>
        </p:txBody>
      </p:sp>
    </p:spTree>
    <p:extLst>
      <p:ext uri="{BB962C8B-B14F-4D97-AF65-F5344CB8AC3E}">
        <p14:creationId xmlns:p14="http://schemas.microsoft.com/office/powerpoint/2010/main" val="52303286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Information, </a:t>
            </a:r>
            <a:r>
              <a:rPr lang="en-US" kern="1200" dirty="0" smtClean="0">
                <a:solidFill>
                  <a:srgbClr val="FF8200"/>
                </a:solidFill>
                <a:latin typeface="Arial" panose="020B0604020202020204" pitchFamily="34" charset="0"/>
                <a:cs typeface="Arial" panose="020B0604020202020204" pitchFamily="34" charset="0"/>
              </a:rPr>
              <a:t>Training </a:t>
            </a:r>
            <a:r>
              <a:rPr lang="en-US" kern="1200" dirty="0">
                <a:solidFill>
                  <a:srgbClr val="FF8200"/>
                </a:solidFill>
                <a:latin typeface="Arial" panose="020B0604020202020204" pitchFamily="34" charset="0"/>
                <a:cs typeface="Arial" panose="020B0604020202020204" pitchFamily="34" charset="0"/>
              </a:rPr>
              <a:t>&amp; </a:t>
            </a:r>
            <a:r>
              <a:rPr lang="en-US" kern="1200" dirty="0" smtClean="0">
                <a:solidFill>
                  <a:srgbClr val="FF8200"/>
                </a:solidFill>
                <a:latin typeface="Arial" panose="020B0604020202020204" pitchFamily="34" charset="0"/>
                <a:cs typeface="Arial" panose="020B0604020202020204" pitchFamily="34" charset="0"/>
              </a:rPr>
              <a:t>Instruction</a:t>
            </a:r>
            <a:endParaRPr lang="en-US"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35696" y="1628800"/>
            <a:ext cx="7056784" cy="4776192"/>
          </a:xfrm>
        </p:spPr>
        <p:txBody>
          <a:bodyPr/>
          <a:lstStyle/>
          <a:p>
            <a:pPr marL="0" indent="0">
              <a:spcBef>
                <a:spcPts val="600"/>
              </a:spcBef>
              <a:buNone/>
            </a:pPr>
            <a:r>
              <a:rPr lang="en-US" sz="1600" dirty="0" smtClean="0"/>
              <a:t>The </a:t>
            </a:r>
            <a:r>
              <a:rPr lang="en-US" sz="1600" dirty="0"/>
              <a:t>mine operator has a duty </a:t>
            </a:r>
            <a:r>
              <a:rPr lang="en-US" sz="1600" dirty="0" smtClean="0"/>
              <a:t>to:</a:t>
            </a:r>
          </a:p>
          <a:p>
            <a:pPr marL="342900" lvl="1" indent="-342900">
              <a:buClr>
                <a:schemeClr val="accent1"/>
              </a:buClr>
              <a:defRPr/>
            </a:pPr>
            <a:r>
              <a:rPr lang="en-US" sz="1600" dirty="0" smtClean="0"/>
              <a:t>Develop </a:t>
            </a:r>
            <a:r>
              <a:rPr lang="en-US" sz="1600" dirty="0"/>
              <a:t>and implement induction procedures for </a:t>
            </a:r>
            <a:r>
              <a:rPr lang="en-US" sz="1600" dirty="0" smtClean="0"/>
              <a:t>workers and contractors at </a:t>
            </a:r>
            <a:r>
              <a:rPr lang="en-US" sz="1600" dirty="0"/>
              <a:t>the </a:t>
            </a:r>
            <a:r>
              <a:rPr lang="en-US" sz="1600" dirty="0" smtClean="0"/>
              <a:t>mine</a:t>
            </a:r>
            <a:r>
              <a:rPr lang="en-US" sz="1600" dirty="0"/>
              <a:t>;</a:t>
            </a:r>
          </a:p>
          <a:p>
            <a:pPr marL="342900" lvl="1" indent="-342900">
              <a:buClr>
                <a:schemeClr val="accent1"/>
              </a:buClr>
              <a:defRPr/>
            </a:pPr>
            <a:r>
              <a:rPr lang="en-US" sz="1600" dirty="0">
                <a:ea typeface="+mn-ea"/>
                <a:cs typeface="+mn-cs"/>
              </a:rPr>
              <a:t>P</a:t>
            </a:r>
            <a:r>
              <a:rPr lang="en-US" sz="1600" dirty="0" smtClean="0">
                <a:ea typeface="+mn-ea"/>
                <a:cs typeface="+mn-cs"/>
              </a:rPr>
              <a:t>rovide </a:t>
            </a:r>
            <a:r>
              <a:rPr lang="en-US" sz="1600" dirty="0">
                <a:ea typeface="+mn-ea"/>
                <a:cs typeface="+mn-cs"/>
              </a:rPr>
              <a:t>information &amp; instruction to visitors to ensure they are:</a:t>
            </a:r>
          </a:p>
          <a:p>
            <a:pPr marL="715963" lvl="1" indent="-342900">
              <a:spcBef>
                <a:spcPts val="1200"/>
              </a:spcBef>
              <a:buClr>
                <a:schemeClr val="accent1"/>
              </a:buClr>
              <a:buFont typeface="Wingdings" panose="05000000000000000000" pitchFamily="2" charset="2"/>
              <a:buChar char="Ø"/>
              <a:defRPr/>
            </a:pPr>
            <a:r>
              <a:rPr lang="en-US" sz="1600" dirty="0">
                <a:ea typeface="+mn-ea"/>
                <a:cs typeface="+mn-cs"/>
              </a:rPr>
              <a:t>informed about risks</a:t>
            </a:r>
          </a:p>
          <a:p>
            <a:pPr marL="715963" lvl="1" indent="-342900">
              <a:spcBef>
                <a:spcPts val="1200"/>
              </a:spcBef>
              <a:buClr>
                <a:schemeClr val="accent1"/>
              </a:buClr>
              <a:buFont typeface="Wingdings" panose="05000000000000000000" pitchFamily="2" charset="2"/>
              <a:buChar char="Ø"/>
              <a:defRPr/>
            </a:pPr>
            <a:r>
              <a:rPr lang="en-US" sz="1600" dirty="0">
                <a:ea typeface="+mn-ea"/>
                <a:cs typeface="+mn-cs"/>
              </a:rPr>
              <a:t>instructed in health &amp; safety precautions and emergency procedures</a:t>
            </a:r>
          </a:p>
          <a:p>
            <a:pPr marL="342900" lvl="1" indent="-342900">
              <a:buClr>
                <a:schemeClr val="accent1"/>
              </a:buClr>
              <a:defRPr/>
            </a:pPr>
            <a:r>
              <a:rPr lang="en-US" sz="1600" dirty="0">
                <a:ea typeface="+mn-ea"/>
                <a:cs typeface="+mn-cs"/>
              </a:rPr>
              <a:t>R</a:t>
            </a:r>
            <a:r>
              <a:rPr lang="en-US" sz="1600" dirty="0" smtClean="0">
                <a:ea typeface="+mn-ea"/>
                <a:cs typeface="+mn-cs"/>
              </a:rPr>
              <a:t>eview </a:t>
            </a:r>
            <a:r>
              <a:rPr lang="en-US" sz="1600" dirty="0">
                <a:ea typeface="+mn-ea"/>
                <a:cs typeface="+mn-cs"/>
              </a:rPr>
              <a:t>and if necessary revise any information, training and </a:t>
            </a:r>
            <a:r>
              <a:rPr lang="en-US" sz="1600" dirty="0" smtClean="0">
                <a:ea typeface="+mn-ea"/>
                <a:cs typeface="+mn-cs"/>
              </a:rPr>
              <a:t>instruction; and</a:t>
            </a:r>
            <a:endParaRPr lang="en-US" sz="1600" dirty="0">
              <a:ea typeface="+mn-ea"/>
              <a:cs typeface="+mn-cs"/>
            </a:endParaRPr>
          </a:p>
          <a:p>
            <a:pPr marL="342900" lvl="1" indent="-342900">
              <a:buClr>
                <a:schemeClr val="accent1"/>
              </a:buClr>
              <a:defRPr/>
            </a:pPr>
            <a:r>
              <a:rPr lang="en-US" sz="1600" dirty="0" smtClean="0">
                <a:ea typeface="+mn-ea"/>
                <a:cs typeface="+mn-cs"/>
              </a:rPr>
              <a:t>Keep </a:t>
            </a:r>
            <a:r>
              <a:rPr lang="en-US" sz="1600" dirty="0">
                <a:ea typeface="+mn-ea"/>
                <a:cs typeface="+mn-cs"/>
              </a:rPr>
              <a:t>records of training.</a:t>
            </a:r>
          </a:p>
          <a:p>
            <a:endParaRPr lang="en-US"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42</a:t>
            </a:fld>
            <a:endParaRPr lang="en-AU" sz="1400" dirty="0">
              <a:solidFill>
                <a:srgbClr val="1D1D60"/>
              </a:solidFill>
            </a:endParaRPr>
          </a:p>
        </p:txBody>
      </p:sp>
    </p:spTree>
    <p:extLst>
      <p:ext uri="{BB962C8B-B14F-4D97-AF65-F5344CB8AC3E}">
        <p14:creationId xmlns:p14="http://schemas.microsoft.com/office/powerpoint/2010/main" val="261970044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Health Monitoring</a:t>
            </a:r>
          </a:p>
        </p:txBody>
      </p:sp>
      <p:sp>
        <p:nvSpPr>
          <p:cNvPr id="3" name="Content Placeholder 2"/>
          <p:cNvSpPr>
            <a:spLocks noGrp="1"/>
          </p:cNvSpPr>
          <p:nvPr>
            <p:ph idx="1"/>
          </p:nvPr>
        </p:nvSpPr>
        <p:spPr>
          <a:xfrm>
            <a:off x="1835696" y="1677144"/>
            <a:ext cx="6984776" cy="4776192"/>
          </a:xfrm>
        </p:spPr>
        <p:txBody>
          <a:bodyPr/>
          <a:lstStyle/>
          <a:p>
            <a:pPr marL="0" indent="0">
              <a:buNone/>
            </a:pPr>
            <a:r>
              <a:rPr lang="en-AU" sz="1600" dirty="0"/>
              <a:t>The </a:t>
            </a:r>
            <a:r>
              <a:rPr lang="en-AU" sz="1600" dirty="0" smtClean="0"/>
              <a:t>Mine Operator </a:t>
            </a:r>
            <a:r>
              <a:rPr lang="en-AU" sz="1600" dirty="0"/>
              <a:t>of a mine must ensure that health monitoring is provided </a:t>
            </a:r>
            <a:r>
              <a:rPr lang="en-US" sz="1600" dirty="0" smtClean="0"/>
              <a:t>to </a:t>
            </a:r>
            <a:r>
              <a:rPr lang="en-US" sz="1600" dirty="0"/>
              <a:t>a </a:t>
            </a:r>
            <a:r>
              <a:rPr lang="en-US" sz="1600" dirty="0" smtClean="0"/>
              <a:t>worker of a mine where there is:</a:t>
            </a:r>
            <a:endParaRPr lang="en-US" sz="1600" dirty="0"/>
          </a:p>
          <a:p>
            <a:r>
              <a:rPr lang="en-US" sz="1600" dirty="0" smtClean="0"/>
              <a:t>A </a:t>
            </a:r>
            <a:r>
              <a:rPr lang="en-US" sz="1600" dirty="0"/>
              <a:t>significant risk of an adverse effect on the worker's health because of the worker's exposure to a </a:t>
            </a:r>
            <a:r>
              <a:rPr lang="en-US" sz="1600" dirty="0" smtClean="0"/>
              <a:t>hazard associated with mining; </a:t>
            </a:r>
            <a:r>
              <a:rPr lang="en-US" sz="1600" dirty="0"/>
              <a:t>and</a:t>
            </a:r>
          </a:p>
          <a:p>
            <a:pPr marL="342900" lvl="1" indent="-342900">
              <a:buClr>
                <a:schemeClr val="accent1"/>
              </a:buClr>
              <a:defRPr/>
            </a:pPr>
            <a:r>
              <a:rPr lang="en-US" sz="1600" dirty="0">
                <a:ea typeface="+mn-ea"/>
                <a:cs typeface="+mn-cs"/>
              </a:rPr>
              <a:t>V</a:t>
            </a:r>
            <a:r>
              <a:rPr lang="en-US" sz="1600" dirty="0" smtClean="0">
                <a:ea typeface="+mn-ea"/>
                <a:cs typeface="+mn-cs"/>
              </a:rPr>
              <a:t>alid </a:t>
            </a:r>
            <a:r>
              <a:rPr lang="en-US" sz="1600" dirty="0">
                <a:ea typeface="+mn-ea"/>
                <a:cs typeface="+mn-cs"/>
              </a:rPr>
              <a:t>techniques are available to detect that effect on the worker's health</a:t>
            </a:r>
            <a:r>
              <a:rPr lang="en-US" sz="1600" dirty="0" smtClean="0">
                <a:ea typeface="+mn-ea"/>
                <a:cs typeface="+mn-cs"/>
              </a:rPr>
              <a:t>.</a:t>
            </a: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43</a:t>
            </a:fld>
            <a:endParaRPr lang="en-AU" sz="1400" dirty="0">
              <a:solidFill>
                <a:srgbClr val="1D1D60"/>
              </a:solidFill>
            </a:endParaRPr>
          </a:p>
        </p:txBody>
      </p:sp>
    </p:spTree>
    <p:extLst>
      <p:ext uri="{BB962C8B-B14F-4D97-AF65-F5344CB8AC3E}">
        <p14:creationId xmlns:p14="http://schemas.microsoft.com/office/powerpoint/2010/main" val="2305812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Health Monitoring</a:t>
            </a:r>
          </a:p>
        </p:txBody>
      </p:sp>
      <p:sp>
        <p:nvSpPr>
          <p:cNvPr id="3" name="Content Placeholder 2"/>
          <p:cNvSpPr>
            <a:spLocks noGrp="1"/>
          </p:cNvSpPr>
          <p:nvPr>
            <p:ph idx="1"/>
          </p:nvPr>
        </p:nvSpPr>
        <p:spPr>
          <a:xfrm>
            <a:off x="1763688" y="1677144"/>
            <a:ext cx="7380312" cy="4776192"/>
          </a:xfrm>
        </p:spPr>
        <p:txBody>
          <a:bodyPr/>
          <a:lstStyle/>
          <a:p>
            <a:pPr marL="0" indent="0">
              <a:buNone/>
            </a:pPr>
            <a:r>
              <a:rPr lang="en-AU" sz="1600" dirty="0" smtClean="0"/>
              <a:t>In carrying out health monitoring, a PCBU / Mine Operator must</a:t>
            </a:r>
            <a:r>
              <a:rPr lang="en-AU" sz="1600" dirty="0"/>
              <a:t>:</a:t>
            </a:r>
            <a:endParaRPr lang="en-AU" sz="1600" dirty="0" smtClean="0"/>
          </a:p>
          <a:p>
            <a:r>
              <a:rPr lang="en-AU" sz="1600" dirty="0" smtClean="0"/>
              <a:t>Inform the worker of health monitoring;</a:t>
            </a:r>
          </a:p>
          <a:p>
            <a:r>
              <a:rPr lang="en-AU" sz="1600" dirty="0" smtClean="0"/>
              <a:t>Engage a </a:t>
            </a:r>
            <a:r>
              <a:rPr lang="en-AU" sz="1600" dirty="0"/>
              <a:t>registered medical practitioner experienced in health </a:t>
            </a:r>
            <a:r>
              <a:rPr lang="en-AU" sz="1600" dirty="0" smtClean="0"/>
              <a:t>monitoring to supervise / carry out the monitoring;</a:t>
            </a:r>
          </a:p>
          <a:p>
            <a:r>
              <a:rPr lang="en-AU" sz="1600" dirty="0" smtClean="0"/>
              <a:t>Pay all associated cost;</a:t>
            </a:r>
          </a:p>
          <a:p>
            <a:r>
              <a:rPr lang="en-AU" sz="1600" dirty="0" smtClean="0"/>
              <a:t>Provide registered medical practitioner with information;</a:t>
            </a:r>
          </a:p>
          <a:p>
            <a:r>
              <a:rPr lang="en-AU" sz="1600" dirty="0" smtClean="0"/>
              <a:t>Ensure health monitoring report meets WHS regulatory requirements;</a:t>
            </a:r>
          </a:p>
          <a:p>
            <a:r>
              <a:rPr lang="en-AU" sz="1600" dirty="0" smtClean="0"/>
              <a:t>Obtain / provide a copy of the report to the mine operator and worker, and </a:t>
            </a:r>
            <a:r>
              <a:rPr lang="en-AU" sz="1600" dirty="0"/>
              <a:t>in specific </a:t>
            </a:r>
            <a:r>
              <a:rPr lang="en-AU" sz="1600" dirty="0" smtClean="0"/>
              <a:t>circumstances, the regulator; and</a:t>
            </a:r>
          </a:p>
          <a:p>
            <a:r>
              <a:rPr lang="en-AU" sz="1600" dirty="0" smtClean="0"/>
              <a:t>Keep health monitoring records.</a:t>
            </a: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44</a:t>
            </a:fld>
            <a:endParaRPr lang="en-AU" sz="1400" dirty="0">
              <a:solidFill>
                <a:srgbClr val="1D1D60"/>
              </a:solidFill>
            </a:endParaRPr>
          </a:p>
        </p:txBody>
      </p:sp>
    </p:spTree>
    <p:extLst>
      <p:ext uri="{BB962C8B-B14F-4D97-AF65-F5344CB8AC3E}">
        <p14:creationId xmlns:p14="http://schemas.microsoft.com/office/powerpoint/2010/main" val="409575729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smtClean="0">
                <a:solidFill>
                  <a:srgbClr val="FF8200"/>
                </a:solidFill>
                <a:latin typeface="Arial" panose="020B0604020202020204" pitchFamily="34" charset="0"/>
                <a:cs typeface="Arial" panose="020B0604020202020204" pitchFamily="34" charset="0"/>
              </a:rPr>
              <a:t>Safety Role for Workers</a:t>
            </a:r>
            <a:endParaRPr lang="en-US" dirty="0"/>
          </a:p>
        </p:txBody>
      </p:sp>
      <p:sp>
        <p:nvSpPr>
          <p:cNvPr id="3" name="Content Placeholder 2"/>
          <p:cNvSpPr>
            <a:spLocks noGrp="1"/>
          </p:cNvSpPr>
          <p:nvPr>
            <p:ph idx="1"/>
          </p:nvPr>
        </p:nvSpPr>
        <p:spPr>
          <a:xfrm>
            <a:off x="1835696" y="1700808"/>
            <a:ext cx="7056784" cy="4776192"/>
          </a:xfrm>
        </p:spPr>
        <p:txBody>
          <a:bodyPr/>
          <a:lstStyle/>
          <a:p>
            <a:pPr marL="0" indent="0">
              <a:buNone/>
            </a:pPr>
            <a:r>
              <a:rPr lang="en-US" sz="1600" kern="1200" dirty="0" smtClean="0">
                <a:solidFill>
                  <a:schemeClr val="tx1"/>
                </a:solidFill>
              </a:rPr>
              <a:t>Regulation 675Q </a:t>
            </a:r>
            <a:r>
              <a:rPr lang="en-US" sz="1600" kern="1200" dirty="0">
                <a:solidFill>
                  <a:schemeClr val="tx1"/>
                </a:solidFill>
              </a:rPr>
              <a:t>of the </a:t>
            </a:r>
            <a:r>
              <a:rPr lang="en-US" sz="1600" i="1" dirty="0">
                <a:solidFill>
                  <a:schemeClr val="tx1"/>
                </a:solidFill>
              </a:rPr>
              <a:t>WHS Regulation 2012 </a:t>
            </a:r>
            <a:r>
              <a:rPr lang="en-US" sz="1600" dirty="0">
                <a:solidFill>
                  <a:schemeClr val="tx1"/>
                </a:solidFill>
              </a:rPr>
              <a:t>(SA), </a:t>
            </a:r>
            <a:r>
              <a:rPr lang="en-US" sz="1600" kern="1200" dirty="0" smtClean="0">
                <a:solidFill>
                  <a:schemeClr val="tx1"/>
                </a:solidFill>
              </a:rPr>
              <a:t>“Safety </a:t>
            </a:r>
            <a:r>
              <a:rPr lang="en-US" sz="1600" kern="1200" dirty="0">
                <a:solidFill>
                  <a:schemeClr val="tx1"/>
                </a:solidFill>
              </a:rPr>
              <a:t>role for workers </a:t>
            </a:r>
            <a:r>
              <a:rPr lang="en-US" sz="1600" kern="1200" dirty="0" smtClean="0">
                <a:solidFill>
                  <a:schemeClr val="tx1"/>
                </a:solidFill>
              </a:rPr>
              <a:t>in </a:t>
            </a:r>
            <a:r>
              <a:rPr lang="en-US" sz="1600" kern="1200" dirty="0">
                <a:solidFill>
                  <a:schemeClr val="tx1"/>
                </a:solidFill>
              </a:rPr>
              <a:t>relation to principal mining </a:t>
            </a:r>
            <a:r>
              <a:rPr lang="en-US" sz="1600" kern="1200" dirty="0" smtClean="0">
                <a:solidFill>
                  <a:schemeClr val="tx1"/>
                </a:solidFill>
              </a:rPr>
              <a:t>hazards” states:</a:t>
            </a:r>
          </a:p>
          <a:p>
            <a:r>
              <a:rPr lang="en-US" sz="1600" dirty="0"/>
              <a:t>T</a:t>
            </a:r>
            <a:r>
              <a:rPr lang="en-US" sz="1600" dirty="0" smtClean="0"/>
              <a:t>he Mine Operator </a:t>
            </a:r>
            <a:r>
              <a:rPr lang="en-US" sz="1600" dirty="0"/>
              <a:t>of a mine must implement a safety role for the workers at the mine that enables them to contribute </a:t>
            </a:r>
            <a:r>
              <a:rPr lang="en-US" sz="1600" dirty="0" smtClean="0"/>
              <a:t>to: </a:t>
            </a:r>
            <a:endParaRPr lang="en-US" sz="1600" dirty="0"/>
          </a:p>
          <a:p>
            <a:pPr marL="715963" lvl="1" indent="-342900">
              <a:spcBef>
                <a:spcPts val="1200"/>
              </a:spcBef>
              <a:buClr>
                <a:schemeClr val="accent1"/>
              </a:buClr>
              <a:buFont typeface="Wingdings" panose="05000000000000000000" pitchFamily="2" charset="2"/>
              <a:buChar char="Ø"/>
              <a:defRPr/>
            </a:pPr>
            <a:r>
              <a:rPr lang="en-US" sz="1600" dirty="0">
                <a:ea typeface="+mn-ea"/>
                <a:cs typeface="+mn-cs"/>
              </a:rPr>
              <a:t>the identification of principal mining hazards that are relevant to the work that the workers are or will be carrying out; </a:t>
            </a:r>
            <a:endParaRPr lang="en-US" sz="1600" dirty="0" smtClean="0">
              <a:ea typeface="+mn-ea"/>
              <a:cs typeface="+mn-cs"/>
            </a:endParaRPr>
          </a:p>
          <a:p>
            <a:pPr marL="715963" lvl="1" indent="-342900">
              <a:spcBef>
                <a:spcPts val="1200"/>
              </a:spcBef>
              <a:buClr>
                <a:schemeClr val="accent1"/>
              </a:buClr>
              <a:buFont typeface="Wingdings" panose="05000000000000000000" pitchFamily="2" charset="2"/>
              <a:buChar char="Ø"/>
              <a:defRPr/>
            </a:pPr>
            <a:r>
              <a:rPr lang="en-US" sz="1600" dirty="0"/>
              <a:t>the consideration of control measures for risks associated with principal mining hazards at the mine; and</a:t>
            </a:r>
          </a:p>
          <a:p>
            <a:pPr marL="715963" lvl="1" indent="-342900">
              <a:spcBef>
                <a:spcPts val="1200"/>
              </a:spcBef>
              <a:buClr>
                <a:schemeClr val="accent1"/>
              </a:buClr>
              <a:buFont typeface="Wingdings" panose="05000000000000000000" pitchFamily="2" charset="2"/>
              <a:buChar char="Ø"/>
              <a:defRPr/>
            </a:pPr>
            <a:r>
              <a:rPr lang="en-US" sz="1600" dirty="0"/>
              <a:t>the conduct of a </a:t>
            </a:r>
            <a:r>
              <a:rPr lang="en-US" sz="1600" dirty="0" smtClean="0"/>
              <a:t>review </a:t>
            </a:r>
            <a:r>
              <a:rPr lang="en-AU" sz="1600" dirty="0" smtClean="0"/>
              <a:t>of </a:t>
            </a:r>
            <a:r>
              <a:rPr lang="en-AU" sz="1600" dirty="0"/>
              <a:t>a PMH management </a:t>
            </a:r>
            <a:r>
              <a:rPr lang="en-AU" sz="1600" dirty="0" smtClean="0"/>
              <a:t>plan.</a:t>
            </a:r>
            <a:endParaRPr lang="en-US" sz="1600" dirty="0"/>
          </a:p>
          <a:p>
            <a:pPr marL="0" indent="0">
              <a:spcBef>
                <a:spcPts val="0"/>
              </a:spcBef>
              <a:buNone/>
            </a:pPr>
            <a:endParaRPr lang="en-US" sz="1600" kern="1200" dirty="0" smtClean="0">
              <a:solidFill>
                <a:schemeClr val="tx1"/>
              </a:solidFill>
            </a:endParaRPr>
          </a:p>
          <a:p>
            <a:pPr marL="0" indent="0">
              <a:spcBef>
                <a:spcPts val="600"/>
              </a:spcBef>
              <a:buNone/>
            </a:pPr>
            <a:r>
              <a:rPr lang="en-US" sz="1600" kern="1200" dirty="0" smtClean="0">
                <a:solidFill>
                  <a:schemeClr val="tx1"/>
                </a:solidFill>
              </a:rPr>
              <a:t>The Mine Operator </a:t>
            </a:r>
            <a:r>
              <a:rPr lang="en-US" sz="1600" kern="1200" dirty="0">
                <a:solidFill>
                  <a:schemeClr val="tx1"/>
                </a:solidFill>
              </a:rPr>
              <a:t>of a mine must ensure the</a:t>
            </a:r>
            <a:r>
              <a:rPr lang="en-AU" sz="1600" dirty="0"/>
              <a:t> safety role for workers is documented in the SMS and communicated to all workers. </a:t>
            </a:r>
          </a:p>
          <a:p>
            <a:pPr marL="0" lvl="1" indent="0">
              <a:buClr>
                <a:schemeClr val="accent1"/>
              </a:buClr>
              <a:buNone/>
              <a:defRPr/>
            </a:pPr>
            <a:r>
              <a:rPr lang="en-AU" sz="1600" dirty="0"/>
              <a:t>A simple way of achieving this is to include the “safety role” in relation to principal mining hazards, into the workers position description or workplace induction.</a:t>
            </a:r>
            <a:endParaRPr lang="en-US" sz="1600" dirty="0"/>
          </a:p>
          <a:p>
            <a:pPr marL="715963" lvl="1" indent="-342900">
              <a:spcBef>
                <a:spcPts val="1200"/>
              </a:spcBef>
              <a:buClr>
                <a:schemeClr val="accent1"/>
              </a:buClr>
              <a:buFont typeface="Wingdings" panose="05000000000000000000" pitchFamily="2" charset="2"/>
              <a:buChar char="Ø"/>
              <a:defRPr/>
            </a:pPr>
            <a:endParaRPr lang="en-US" sz="1800" dirty="0">
              <a:ea typeface="+mn-ea"/>
              <a:cs typeface="+mn-cs"/>
            </a:endParaRP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45</a:t>
            </a:fld>
            <a:endParaRPr lang="en-AU" sz="1400" dirty="0">
              <a:solidFill>
                <a:srgbClr val="1D1D60"/>
              </a:solidFill>
            </a:endParaRPr>
          </a:p>
        </p:txBody>
      </p:sp>
    </p:spTree>
    <p:extLst>
      <p:ext uri="{BB962C8B-B14F-4D97-AF65-F5344CB8AC3E}">
        <p14:creationId xmlns:p14="http://schemas.microsoft.com/office/powerpoint/2010/main" val="187689801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smtClean="0">
                <a:solidFill>
                  <a:srgbClr val="FF8200"/>
                </a:solidFill>
                <a:latin typeface="Arial" panose="020B0604020202020204" pitchFamily="34" charset="0"/>
                <a:cs typeface="Arial" panose="020B0604020202020204" pitchFamily="34" charset="0"/>
              </a:rPr>
              <a:t>Consultation</a:t>
            </a:r>
            <a:endParaRPr lang="en-US"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35696" y="1628800"/>
            <a:ext cx="6984776" cy="4776192"/>
          </a:xfrm>
        </p:spPr>
        <p:txBody>
          <a:bodyPr/>
          <a:lstStyle/>
          <a:p>
            <a:pPr marL="0" indent="0">
              <a:buNone/>
            </a:pPr>
            <a:r>
              <a:rPr lang="en-US" sz="1600" dirty="0"/>
              <a:t>For the purposes of </a:t>
            </a:r>
            <a:r>
              <a:rPr lang="en-US" sz="1600" dirty="0" smtClean="0"/>
              <a:t>Section 49 </a:t>
            </a:r>
            <a:r>
              <a:rPr lang="en-US" sz="1600" dirty="0"/>
              <a:t>of the </a:t>
            </a:r>
            <a:r>
              <a:rPr lang="en-US" sz="1600" i="1" dirty="0" smtClean="0">
                <a:solidFill>
                  <a:schemeClr val="tx1"/>
                </a:solidFill>
              </a:rPr>
              <a:t>WHS Act </a:t>
            </a:r>
            <a:r>
              <a:rPr lang="en-US" sz="1600" i="1" dirty="0">
                <a:solidFill>
                  <a:schemeClr val="tx1"/>
                </a:solidFill>
              </a:rPr>
              <a:t>2012 </a:t>
            </a:r>
            <a:r>
              <a:rPr lang="en-US" sz="1600" dirty="0">
                <a:solidFill>
                  <a:schemeClr val="tx1"/>
                </a:solidFill>
              </a:rPr>
              <a:t>(SA), </a:t>
            </a:r>
            <a:r>
              <a:rPr lang="en-US" sz="1600" dirty="0" smtClean="0"/>
              <a:t>the </a:t>
            </a:r>
            <a:r>
              <a:rPr lang="en-US" sz="1600" dirty="0"/>
              <a:t>mine operator must consult with workers in relation to:</a:t>
            </a:r>
          </a:p>
          <a:p>
            <a:pPr marL="342900" lvl="1" indent="-342900">
              <a:buClr>
                <a:schemeClr val="accent1"/>
              </a:buClr>
              <a:defRPr/>
            </a:pPr>
            <a:r>
              <a:rPr lang="en-US" sz="1600" dirty="0">
                <a:ea typeface="+mn-ea"/>
                <a:cs typeface="+mn-cs"/>
              </a:rPr>
              <a:t>T</a:t>
            </a:r>
            <a:r>
              <a:rPr lang="en-US" sz="1600" dirty="0" smtClean="0">
                <a:ea typeface="+mn-ea"/>
                <a:cs typeface="+mn-cs"/>
              </a:rPr>
              <a:t>he </a:t>
            </a:r>
            <a:r>
              <a:rPr lang="en-US" sz="1600" dirty="0">
                <a:ea typeface="+mn-ea"/>
                <a:cs typeface="+mn-cs"/>
              </a:rPr>
              <a:t>development, implementation and review of the safety management </a:t>
            </a:r>
            <a:r>
              <a:rPr lang="en-US" sz="1600" dirty="0" smtClean="0">
                <a:ea typeface="+mn-ea"/>
                <a:cs typeface="+mn-cs"/>
              </a:rPr>
              <a:t>system;</a:t>
            </a:r>
            <a:endParaRPr lang="en-US" sz="1600" dirty="0">
              <a:ea typeface="+mn-ea"/>
              <a:cs typeface="+mn-cs"/>
            </a:endParaRPr>
          </a:p>
          <a:p>
            <a:pPr marL="342900" lvl="1" indent="-342900">
              <a:buClr>
                <a:schemeClr val="accent1"/>
              </a:buClr>
              <a:defRPr/>
            </a:pPr>
            <a:r>
              <a:rPr lang="en-US" sz="1600" dirty="0">
                <a:ea typeface="+mn-ea"/>
                <a:cs typeface="+mn-cs"/>
              </a:rPr>
              <a:t>R</a:t>
            </a:r>
            <a:r>
              <a:rPr lang="en-US" sz="1600" dirty="0" smtClean="0">
                <a:ea typeface="+mn-ea"/>
                <a:cs typeface="+mn-cs"/>
              </a:rPr>
              <a:t>isk </a:t>
            </a:r>
            <a:r>
              <a:rPr lang="en-US" sz="1600" dirty="0">
                <a:ea typeface="+mn-ea"/>
                <a:cs typeface="+mn-cs"/>
              </a:rPr>
              <a:t>assessments for PMH management </a:t>
            </a:r>
            <a:r>
              <a:rPr lang="en-US" sz="1600" dirty="0" smtClean="0">
                <a:ea typeface="+mn-ea"/>
                <a:cs typeface="+mn-cs"/>
              </a:rPr>
              <a:t>plans;</a:t>
            </a:r>
            <a:endParaRPr lang="en-US" sz="1600" dirty="0">
              <a:ea typeface="+mn-ea"/>
              <a:cs typeface="+mn-cs"/>
            </a:endParaRPr>
          </a:p>
          <a:p>
            <a:pPr marL="342900" lvl="1" indent="-342900">
              <a:buClr>
                <a:schemeClr val="accent1"/>
              </a:buClr>
              <a:defRPr/>
            </a:pPr>
            <a:r>
              <a:rPr lang="en-US" sz="1600" dirty="0">
                <a:ea typeface="+mn-ea"/>
                <a:cs typeface="+mn-cs"/>
              </a:rPr>
              <a:t>P</a:t>
            </a:r>
            <a:r>
              <a:rPr lang="en-US" sz="1600" dirty="0" smtClean="0">
                <a:ea typeface="+mn-ea"/>
                <a:cs typeface="+mn-cs"/>
              </a:rPr>
              <a:t>reparing</a:t>
            </a:r>
            <a:r>
              <a:rPr lang="en-US" sz="1600" dirty="0">
                <a:ea typeface="+mn-ea"/>
                <a:cs typeface="+mn-cs"/>
              </a:rPr>
              <a:t>, testing and review of the emergency </a:t>
            </a:r>
            <a:r>
              <a:rPr lang="en-US" sz="1600" dirty="0" smtClean="0">
                <a:ea typeface="+mn-ea"/>
                <a:cs typeface="+mn-cs"/>
              </a:rPr>
              <a:t>plan;</a:t>
            </a:r>
            <a:endParaRPr lang="en-US" sz="1600" dirty="0">
              <a:ea typeface="+mn-ea"/>
              <a:cs typeface="+mn-cs"/>
            </a:endParaRPr>
          </a:p>
          <a:p>
            <a:pPr marL="342900" lvl="1" indent="-342900">
              <a:buClr>
                <a:schemeClr val="accent1"/>
              </a:buClr>
              <a:defRPr/>
            </a:pPr>
            <a:r>
              <a:rPr lang="en-US" sz="1600" dirty="0">
                <a:ea typeface="+mn-ea"/>
                <a:cs typeface="+mn-cs"/>
              </a:rPr>
              <a:t>I</a:t>
            </a:r>
            <a:r>
              <a:rPr lang="en-US" sz="1600" dirty="0" smtClean="0">
                <a:ea typeface="+mn-ea"/>
                <a:cs typeface="+mn-cs"/>
              </a:rPr>
              <a:t>mplementation </a:t>
            </a:r>
            <a:r>
              <a:rPr lang="en-US" sz="1600" dirty="0">
                <a:ea typeface="+mn-ea"/>
                <a:cs typeface="+mn-cs"/>
              </a:rPr>
              <a:t>of the workers’ safety </a:t>
            </a:r>
            <a:r>
              <a:rPr lang="en-US" sz="1600" dirty="0" smtClean="0">
                <a:ea typeface="+mn-ea"/>
                <a:cs typeface="+mn-cs"/>
              </a:rPr>
              <a:t>role; and</a:t>
            </a:r>
            <a:endParaRPr lang="en-US" sz="1600" dirty="0">
              <a:ea typeface="+mn-ea"/>
              <a:cs typeface="+mn-cs"/>
            </a:endParaRPr>
          </a:p>
          <a:p>
            <a:pPr marL="342900" lvl="1" indent="-342900">
              <a:buClr>
                <a:schemeClr val="accent1"/>
              </a:buClr>
              <a:defRPr/>
            </a:pPr>
            <a:r>
              <a:rPr lang="en-US" sz="1600" dirty="0">
                <a:ea typeface="+mn-ea"/>
                <a:cs typeface="+mn-cs"/>
              </a:rPr>
              <a:t>S</a:t>
            </a:r>
            <a:r>
              <a:rPr lang="en-US" sz="1600" dirty="0" smtClean="0">
                <a:ea typeface="+mn-ea"/>
                <a:cs typeface="+mn-cs"/>
              </a:rPr>
              <a:t>trategies </a:t>
            </a:r>
            <a:r>
              <a:rPr lang="en-US" sz="1600" dirty="0">
                <a:ea typeface="+mn-ea"/>
                <a:cs typeface="+mn-cs"/>
              </a:rPr>
              <a:t>relating to the consumption of alcohol or drugs and worker </a:t>
            </a:r>
            <a:r>
              <a:rPr lang="en-US" sz="1600" dirty="0" smtClean="0">
                <a:ea typeface="+mn-ea"/>
                <a:cs typeface="+mn-cs"/>
              </a:rPr>
              <a:t>fatigue.</a:t>
            </a:r>
            <a:endParaRPr lang="en-US" sz="1600" dirty="0">
              <a:ea typeface="+mn-ea"/>
              <a:cs typeface="+mn-cs"/>
            </a:endParaRP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46</a:t>
            </a:fld>
            <a:endParaRPr lang="en-AU" sz="1400" dirty="0">
              <a:solidFill>
                <a:srgbClr val="1D1D60"/>
              </a:solidFill>
            </a:endParaRPr>
          </a:p>
        </p:txBody>
      </p:sp>
    </p:spTree>
    <p:extLst>
      <p:ext uri="{BB962C8B-B14F-4D97-AF65-F5344CB8AC3E}">
        <p14:creationId xmlns:p14="http://schemas.microsoft.com/office/powerpoint/2010/main" val="159225892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Contractor Management</a:t>
            </a:r>
          </a:p>
        </p:txBody>
      </p:sp>
      <p:sp>
        <p:nvSpPr>
          <p:cNvPr id="3" name="Content Placeholder 2"/>
          <p:cNvSpPr>
            <a:spLocks noGrp="1"/>
          </p:cNvSpPr>
          <p:nvPr>
            <p:ph idx="1"/>
          </p:nvPr>
        </p:nvSpPr>
        <p:spPr>
          <a:xfrm>
            <a:off x="1835696" y="1628800"/>
            <a:ext cx="7056784" cy="4776192"/>
          </a:xfrm>
        </p:spPr>
        <p:txBody>
          <a:bodyPr/>
          <a:lstStyle/>
          <a:p>
            <a:pPr marL="0" indent="0">
              <a:buNone/>
            </a:pPr>
            <a:r>
              <a:rPr lang="en-US" sz="1600" dirty="0"/>
              <a:t>If a contractor is working or likely to work at </a:t>
            </a:r>
            <a:r>
              <a:rPr lang="en-US" sz="1600" dirty="0" smtClean="0"/>
              <a:t>a mine or quarry, </a:t>
            </a:r>
            <a:r>
              <a:rPr lang="en-US" sz="1600" dirty="0"/>
              <a:t>the </a:t>
            </a:r>
            <a:r>
              <a:rPr lang="en-US" sz="1600" dirty="0" smtClean="0"/>
              <a:t>Safety Management System </a:t>
            </a:r>
            <a:r>
              <a:rPr lang="en-US" sz="1600" dirty="0"/>
              <a:t>(SMS) document </a:t>
            </a:r>
            <a:r>
              <a:rPr lang="en-US" sz="1600" dirty="0" smtClean="0"/>
              <a:t>for the mine or quarry, must </a:t>
            </a:r>
            <a:r>
              <a:rPr lang="en-US" sz="1600" dirty="0"/>
              <a:t>set out the control measures associated with the contractor’s </a:t>
            </a:r>
            <a:r>
              <a:rPr lang="en-US" sz="1600" dirty="0" smtClean="0"/>
              <a:t>work, </a:t>
            </a:r>
            <a:r>
              <a:rPr lang="en-US" sz="1600" dirty="0"/>
              <a:t>including: </a:t>
            </a:r>
          </a:p>
          <a:p>
            <a:pPr marL="342900" lvl="1" indent="-342900">
              <a:buClr>
                <a:schemeClr val="accent1"/>
              </a:buClr>
              <a:defRPr/>
            </a:pPr>
            <a:r>
              <a:rPr lang="en-US" sz="1600" dirty="0" smtClean="0">
                <a:ea typeface="+mn-ea"/>
                <a:cs typeface="+mn-cs"/>
              </a:rPr>
              <a:t>How </a:t>
            </a:r>
            <a:r>
              <a:rPr lang="en-US" sz="1600" dirty="0">
                <a:ea typeface="+mn-ea"/>
                <a:cs typeface="+mn-cs"/>
              </a:rPr>
              <a:t>the contractor's work management system will be integrated with the SMS of the </a:t>
            </a:r>
            <a:r>
              <a:rPr lang="en-US" sz="1600" dirty="0" smtClean="0">
                <a:ea typeface="+mn-ea"/>
                <a:cs typeface="+mn-cs"/>
              </a:rPr>
              <a:t>mine/quarry</a:t>
            </a:r>
            <a:r>
              <a:rPr lang="en-US" sz="1600" dirty="0">
                <a:ea typeface="+mn-ea"/>
                <a:cs typeface="+mn-cs"/>
              </a:rPr>
              <a:t>;</a:t>
            </a:r>
          </a:p>
          <a:p>
            <a:pPr marL="342900" lvl="1" indent="-342900">
              <a:buClr>
                <a:schemeClr val="accent1"/>
              </a:buClr>
              <a:defRPr/>
            </a:pPr>
            <a:r>
              <a:rPr lang="en-US" sz="1600" dirty="0">
                <a:ea typeface="+mn-ea"/>
                <a:cs typeface="+mn-cs"/>
              </a:rPr>
              <a:t>T</a:t>
            </a:r>
            <a:r>
              <a:rPr lang="en-US" sz="1600" dirty="0" smtClean="0">
                <a:ea typeface="+mn-ea"/>
                <a:cs typeface="+mn-cs"/>
              </a:rPr>
              <a:t>he </a:t>
            </a:r>
            <a:r>
              <a:rPr lang="en-US" sz="1600" dirty="0">
                <a:ea typeface="+mn-ea"/>
                <a:cs typeface="+mn-cs"/>
              </a:rPr>
              <a:t>process for assessing the contractor’s health and safety policies and procedures (including competency requirements) and integrating them into the SMS; and </a:t>
            </a:r>
          </a:p>
          <a:p>
            <a:pPr marL="342900" lvl="1" indent="-342900">
              <a:buClr>
                <a:schemeClr val="accent1"/>
              </a:buClr>
              <a:defRPr/>
            </a:pPr>
            <a:r>
              <a:rPr lang="en-US" sz="1600" dirty="0">
                <a:ea typeface="+mn-ea"/>
                <a:cs typeface="+mn-cs"/>
              </a:rPr>
              <a:t>T</a:t>
            </a:r>
            <a:r>
              <a:rPr lang="en-US" sz="1600" dirty="0" smtClean="0">
                <a:ea typeface="+mn-ea"/>
                <a:cs typeface="+mn-cs"/>
              </a:rPr>
              <a:t>he </a:t>
            </a:r>
            <a:r>
              <a:rPr lang="en-US" sz="1600" dirty="0">
                <a:ea typeface="+mn-ea"/>
                <a:cs typeface="+mn-cs"/>
              </a:rPr>
              <a:t>arrangements for monitoring and evaluating compliance by the contractor with the health and safety requirements of the safety management system.</a:t>
            </a:r>
          </a:p>
          <a:p>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47</a:t>
            </a:fld>
            <a:endParaRPr lang="en-AU" sz="1400" dirty="0">
              <a:solidFill>
                <a:srgbClr val="1D1D60"/>
              </a:solidFill>
            </a:endParaRPr>
          </a:p>
        </p:txBody>
      </p:sp>
    </p:spTree>
    <p:extLst>
      <p:ext uri="{BB962C8B-B14F-4D97-AF65-F5344CB8AC3E}">
        <p14:creationId xmlns:p14="http://schemas.microsoft.com/office/powerpoint/2010/main" val="376956048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smtClean="0">
                <a:solidFill>
                  <a:srgbClr val="FF8200"/>
                </a:solidFill>
                <a:latin typeface="Arial" panose="020B0604020202020204" pitchFamily="34" charset="0"/>
                <a:cs typeface="Arial" panose="020B0604020202020204" pitchFamily="34" charset="0"/>
              </a:rPr>
              <a:t>Incident Notification</a:t>
            </a:r>
            <a:endParaRPr lang="en-US"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35696" y="1628800"/>
            <a:ext cx="7056784" cy="4776192"/>
          </a:xfrm>
        </p:spPr>
        <p:txBody>
          <a:bodyPr/>
          <a:lstStyle/>
          <a:p>
            <a:pPr marL="0" indent="0">
              <a:buNone/>
            </a:pPr>
            <a:r>
              <a:rPr lang="en-US" sz="1600" dirty="0"/>
              <a:t>In addition to the notification requirements under Section </a:t>
            </a:r>
            <a:r>
              <a:rPr lang="en-US" sz="1600" dirty="0" smtClean="0"/>
              <a:t>38 of the </a:t>
            </a:r>
            <a:r>
              <a:rPr lang="en-US" sz="1600" i="1" dirty="0" smtClean="0">
                <a:solidFill>
                  <a:schemeClr val="tx1"/>
                </a:solidFill>
              </a:rPr>
              <a:t>WHS Act </a:t>
            </a:r>
            <a:r>
              <a:rPr lang="en-US" sz="1600" i="1" dirty="0">
                <a:solidFill>
                  <a:schemeClr val="tx1"/>
                </a:solidFill>
              </a:rPr>
              <a:t>2012 </a:t>
            </a:r>
            <a:r>
              <a:rPr lang="en-US" sz="1600" dirty="0">
                <a:solidFill>
                  <a:schemeClr val="tx1"/>
                </a:solidFill>
              </a:rPr>
              <a:t>(SA</a:t>
            </a:r>
            <a:r>
              <a:rPr lang="en-US" sz="1600" dirty="0" smtClean="0">
                <a:solidFill>
                  <a:schemeClr val="tx1"/>
                </a:solidFill>
              </a:rPr>
              <a:t>),</a:t>
            </a:r>
            <a:r>
              <a:rPr lang="en-US" sz="1600" dirty="0" smtClean="0"/>
              <a:t> </a:t>
            </a:r>
            <a:r>
              <a:rPr lang="en-US" sz="1600" dirty="0"/>
              <a:t>mine operators </a:t>
            </a:r>
            <a:r>
              <a:rPr lang="en-US" sz="1600" dirty="0" smtClean="0"/>
              <a:t>also have </a:t>
            </a:r>
            <a:r>
              <a:rPr lang="en-US" sz="1600" dirty="0"/>
              <a:t>a duty to notify SafeWork SA of certain incidents including:</a:t>
            </a:r>
          </a:p>
          <a:p>
            <a:pPr marL="342900" lvl="1" indent="-342900">
              <a:buClr>
                <a:schemeClr val="accent1"/>
              </a:buClr>
              <a:defRPr/>
            </a:pPr>
            <a:r>
              <a:rPr lang="en-US" sz="1600" dirty="0" smtClean="0">
                <a:ea typeface="+mn-ea"/>
                <a:cs typeface="+mn-cs"/>
              </a:rPr>
              <a:t>A </a:t>
            </a:r>
            <a:r>
              <a:rPr lang="en-US" sz="1600" dirty="0">
                <a:ea typeface="+mn-ea"/>
                <a:cs typeface="+mn-cs"/>
              </a:rPr>
              <a:t>high potential incident – relates to incidents under Section 37 of the Act, but expanded to include where a person could have been in the vicinity in usual circumstances;</a:t>
            </a:r>
          </a:p>
          <a:p>
            <a:pPr marL="342900" lvl="1" indent="-342900">
              <a:buClr>
                <a:schemeClr val="accent1"/>
              </a:buClr>
              <a:defRPr/>
            </a:pPr>
            <a:r>
              <a:rPr lang="en-US" sz="1600" dirty="0">
                <a:ea typeface="+mn-ea"/>
                <a:cs typeface="+mn-cs"/>
              </a:rPr>
              <a:t>I</a:t>
            </a:r>
            <a:r>
              <a:rPr lang="en-US" sz="1600" dirty="0" smtClean="0">
                <a:ea typeface="+mn-ea"/>
                <a:cs typeface="+mn-cs"/>
              </a:rPr>
              <a:t>llness </a:t>
            </a:r>
            <a:r>
              <a:rPr lang="en-US" sz="1600" dirty="0">
                <a:ea typeface="+mn-ea"/>
                <a:cs typeface="+mn-cs"/>
              </a:rPr>
              <a:t>or injury that requires medical treatment as defined in Schedule 24 of the Regulations.</a:t>
            </a:r>
          </a:p>
          <a:p>
            <a:pPr marL="0" indent="0">
              <a:buNone/>
            </a:pPr>
            <a:r>
              <a:rPr lang="en-US" sz="1600" dirty="0"/>
              <a:t>Schedule 23 of the </a:t>
            </a:r>
            <a:r>
              <a:rPr lang="en-US" sz="1600" i="1" dirty="0">
                <a:solidFill>
                  <a:schemeClr val="tx1"/>
                </a:solidFill>
              </a:rPr>
              <a:t>WHS Regulations 2012 </a:t>
            </a:r>
            <a:r>
              <a:rPr lang="en-US" sz="1600" dirty="0">
                <a:solidFill>
                  <a:schemeClr val="tx1"/>
                </a:solidFill>
              </a:rPr>
              <a:t>(SA), </a:t>
            </a:r>
            <a:r>
              <a:rPr lang="en-US" sz="1600" dirty="0"/>
              <a:t>outlines the information to be included in the notification of a mining incident including details relating to the person injured, incident and consequences of incident.</a:t>
            </a:r>
          </a:p>
          <a:p>
            <a:pPr marL="0" indent="0">
              <a:buNone/>
            </a:pPr>
            <a:r>
              <a:rPr lang="en-AU" sz="1600" b="1" dirty="0"/>
              <a:t>Note:</a:t>
            </a:r>
            <a:r>
              <a:rPr lang="en-AU" sz="1600" dirty="0"/>
              <a:t> </a:t>
            </a:r>
          </a:p>
          <a:p>
            <a:pPr marL="0" indent="0">
              <a:buNone/>
            </a:pPr>
            <a:r>
              <a:rPr lang="en-AU" sz="1600" dirty="0"/>
              <a:t>A “</a:t>
            </a:r>
            <a:r>
              <a:rPr lang="en-US" sz="1600" dirty="0"/>
              <a:t>Dangerous </a:t>
            </a:r>
            <a:r>
              <a:rPr lang="en-US" sz="1600" dirty="0" smtClean="0"/>
              <a:t>Incident</a:t>
            </a:r>
            <a:r>
              <a:rPr lang="en-US" sz="1600" dirty="0"/>
              <a:t>” as described in Section 38 of the Act, now includes unplanned loss of control of heavy earthmoving machinery at a mine or quarry.</a:t>
            </a:r>
          </a:p>
          <a:p>
            <a:pPr marL="0" indent="0">
              <a:buNone/>
            </a:pPr>
            <a:endParaRPr lang="en-US" sz="1600"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48</a:t>
            </a:fld>
            <a:endParaRPr lang="en-AU" sz="1400" dirty="0">
              <a:solidFill>
                <a:srgbClr val="1D1D60"/>
              </a:solidFill>
            </a:endParaRPr>
          </a:p>
        </p:txBody>
      </p:sp>
    </p:spTree>
    <p:extLst>
      <p:ext uri="{BB962C8B-B14F-4D97-AF65-F5344CB8AC3E}">
        <p14:creationId xmlns:p14="http://schemas.microsoft.com/office/powerpoint/2010/main" val="231822069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Mine Survey </a:t>
            </a:r>
            <a:r>
              <a:rPr lang="en-US" kern="1200" dirty="0" smtClean="0">
                <a:solidFill>
                  <a:srgbClr val="FF8200"/>
                </a:solidFill>
                <a:latin typeface="Arial" panose="020B0604020202020204" pitchFamily="34" charset="0"/>
                <a:cs typeface="Arial" panose="020B0604020202020204" pitchFamily="34" charset="0"/>
              </a:rPr>
              <a:t>Plan</a:t>
            </a:r>
            <a:endParaRPr lang="en-US"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35696" y="1700808"/>
            <a:ext cx="7056784" cy="4776192"/>
          </a:xfrm>
        </p:spPr>
        <p:txBody>
          <a:bodyPr/>
          <a:lstStyle/>
          <a:p>
            <a:pPr marL="0" indent="0">
              <a:buNone/>
            </a:pPr>
            <a:r>
              <a:rPr lang="en-US" sz="1600" dirty="0"/>
              <a:t>The </a:t>
            </a:r>
            <a:r>
              <a:rPr lang="en-US" sz="1600" dirty="0" smtClean="0"/>
              <a:t>Mine Operator </a:t>
            </a:r>
            <a:r>
              <a:rPr lang="en-US" sz="1600" dirty="0"/>
              <a:t>of a mine </a:t>
            </a:r>
            <a:r>
              <a:rPr lang="en-US" sz="1600" dirty="0" smtClean="0"/>
              <a:t>must ensure:</a:t>
            </a:r>
          </a:p>
          <a:p>
            <a:r>
              <a:rPr lang="en-US" sz="1600" dirty="0" smtClean="0"/>
              <a:t>A </a:t>
            </a:r>
            <a:r>
              <a:rPr lang="en-US" sz="1600" dirty="0"/>
              <a:t>detailed survey plan of the mine is prepared by a competent </a:t>
            </a:r>
            <a:r>
              <a:rPr lang="en-US" sz="1600" dirty="0" smtClean="0"/>
              <a:t>person; and </a:t>
            </a:r>
          </a:p>
          <a:p>
            <a:r>
              <a:rPr lang="en-US" sz="1600" dirty="0" smtClean="0"/>
              <a:t>Take </a:t>
            </a:r>
            <a:r>
              <a:rPr lang="en-US" sz="1600" dirty="0"/>
              <a:t>all reasonable steps to obtain historical mine surveys.</a:t>
            </a:r>
            <a:endParaRPr lang="en-US" sz="1600" dirty="0" smtClean="0"/>
          </a:p>
          <a:p>
            <a:pPr marL="0" indent="0">
              <a:buNone/>
            </a:pPr>
            <a:r>
              <a:rPr lang="en-US" sz="1600" b="1" dirty="0" smtClean="0"/>
              <a:t>Note:</a:t>
            </a:r>
            <a:r>
              <a:rPr lang="en-US" sz="1600" dirty="0" smtClean="0"/>
              <a:t> </a:t>
            </a:r>
            <a:r>
              <a:rPr lang="en-US" sz="1600" dirty="0"/>
              <a:t>a competent person </a:t>
            </a:r>
            <a:r>
              <a:rPr lang="en-US" sz="1600" dirty="0" smtClean="0"/>
              <a:t>means:</a:t>
            </a:r>
          </a:p>
          <a:p>
            <a:r>
              <a:rPr lang="en-US" sz="1600" dirty="0"/>
              <a:t>A</a:t>
            </a:r>
            <a:r>
              <a:rPr lang="en-US" sz="1600" dirty="0" smtClean="0"/>
              <a:t> </a:t>
            </a:r>
            <a:r>
              <a:rPr lang="en-US" sz="1600" dirty="0"/>
              <a:t>person who has acquired through training, qualification or experience the knowledge and skills to carry out the </a:t>
            </a:r>
            <a:r>
              <a:rPr lang="en-US" sz="1600" dirty="0" smtClean="0"/>
              <a:t>task. (</a:t>
            </a:r>
            <a:r>
              <a:rPr lang="en-US" sz="1600" i="1" dirty="0" smtClean="0"/>
              <a:t>WHS </a:t>
            </a:r>
            <a:r>
              <a:rPr lang="en-US" sz="1600" i="1" dirty="0"/>
              <a:t>Regulation </a:t>
            </a:r>
            <a:r>
              <a:rPr lang="en-US" sz="1600" dirty="0" smtClean="0"/>
              <a:t>5)</a:t>
            </a:r>
            <a:endParaRPr lang="en-US" sz="1600" dirty="0"/>
          </a:p>
          <a:p>
            <a:endParaRPr lang="en-US"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49</a:t>
            </a:fld>
            <a:endParaRPr lang="en-AU" sz="1400" dirty="0">
              <a:solidFill>
                <a:srgbClr val="1D1D60"/>
              </a:solidFill>
            </a:endParaRPr>
          </a:p>
        </p:txBody>
      </p:sp>
    </p:spTree>
    <p:extLst>
      <p:ext uri="{BB962C8B-B14F-4D97-AF65-F5344CB8AC3E}">
        <p14:creationId xmlns:p14="http://schemas.microsoft.com/office/powerpoint/2010/main" val="16591375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smtClean="0">
                <a:solidFill>
                  <a:srgbClr val="FF8200"/>
                </a:solidFill>
                <a:latin typeface="Arial" panose="020B0604020202020204" pitchFamily="34" charset="0"/>
                <a:cs typeface="Arial" panose="020B0604020202020204" pitchFamily="34" charset="0"/>
              </a:rPr>
              <a:t>Introduction</a:t>
            </a:r>
            <a:endParaRPr lang="en-US"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20306" y="1556792"/>
            <a:ext cx="6995120" cy="4776192"/>
          </a:xfrm>
        </p:spPr>
        <p:txBody>
          <a:bodyPr/>
          <a:lstStyle/>
          <a:p>
            <a:pPr marL="0" indent="0">
              <a:buNone/>
            </a:pPr>
            <a:r>
              <a:rPr lang="en-US" sz="1600" dirty="0" smtClean="0"/>
              <a:t>The Safety Management System </a:t>
            </a:r>
            <a:r>
              <a:rPr lang="en-US" sz="1600" dirty="0"/>
              <a:t>describes such things as: policies, management structures, contractor management arrangements and importantly hazard and risk control measures, encompassing principal mining hazards.</a:t>
            </a:r>
          </a:p>
          <a:p>
            <a:pPr marL="0" indent="0">
              <a:buNone/>
            </a:pPr>
            <a:r>
              <a:rPr lang="en-US" sz="1600" dirty="0"/>
              <a:t>The regulations </a:t>
            </a:r>
            <a:r>
              <a:rPr lang="en-US" sz="1600" dirty="0"/>
              <a:t>recognise</a:t>
            </a:r>
            <a:r>
              <a:rPr lang="en-US" sz="1600" dirty="0"/>
              <a:t> that not all mines and quarries are the same and as such the detail contained in the management system will depend on the nature and complexity of the operation.</a:t>
            </a:r>
          </a:p>
          <a:p>
            <a:pPr marL="0" indent="0">
              <a:buNone/>
            </a:pPr>
            <a:endParaRPr lang="en-US" dirty="0" smtClean="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5</a:t>
            </a:fld>
            <a:endParaRPr lang="en-AU" sz="1400" dirty="0">
              <a:solidFill>
                <a:srgbClr val="1D1D60"/>
              </a:solidFill>
            </a:endParaRPr>
          </a:p>
        </p:txBody>
      </p:sp>
    </p:spTree>
    <p:extLst>
      <p:ext uri="{BB962C8B-B14F-4D97-AF65-F5344CB8AC3E}">
        <p14:creationId xmlns:p14="http://schemas.microsoft.com/office/powerpoint/2010/main" val="72224071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Mine Survey </a:t>
            </a:r>
            <a:r>
              <a:rPr lang="en-US" kern="1200" dirty="0" smtClean="0">
                <a:solidFill>
                  <a:srgbClr val="FF8200"/>
                </a:solidFill>
                <a:latin typeface="Arial" panose="020B0604020202020204" pitchFamily="34" charset="0"/>
                <a:cs typeface="Arial" panose="020B0604020202020204" pitchFamily="34" charset="0"/>
              </a:rPr>
              <a:t>Plan</a:t>
            </a:r>
            <a:endParaRPr lang="en-US"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35696" y="1700808"/>
            <a:ext cx="7056784" cy="4776192"/>
          </a:xfrm>
        </p:spPr>
        <p:txBody>
          <a:bodyPr/>
          <a:lstStyle/>
          <a:p>
            <a:pPr marL="0" indent="0">
              <a:buNone/>
            </a:pPr>
            <a:r>
              <a:rPr lang="en-US" sz="1600" dirty="0"/>
              <a:t>The </a:t>
            </a:r>
            <a:r>
              <a:rPr lang="en-AU" sz="1600" dirty="0" smtClean="0"/>
              <a:t>plan </a:t>
            </a:r>
            <a:r>
              <a:rPr lang="en-AU" sz="1600" dirty="0"/>
              <a:t>must show the following (if present at the mine): </a:t>
            </a:r>
            <a:endParaRPr lang="en-AU" sz="1600" dirty="0" smtClean="0"/>
          </a:p>
          <a:p>
            <a:r>
              <a:rPr lang="en-AU" sz="1600" dirty="0"/>
              <a:t>T</a:t>
            </a:r>
            <a:r>
              <a:rPr lang="en-AU" sz="1600" dirty="0" smtClean="0"/>
              <a:t>he </a:t>
            </a:r>
            <a:r>
              <a:rPr lang="en-AU" sz="1600" dirty="0"/>
              <a:t>workings of the mine, including disused workings and bore holes; </a:t>
            </a:r>
            <a:endParaRPr lang="en-AU" sz="1600" dirty="0" smtClean="0"/>
          </a:p>
          <a:p>
            <a:r>
              <a:rPr lang="en-AU" sz="1600" dirty="0"/>
              <a:t>T</a:t>
            </a:r>
            <a:r>
              <a:rPr lang="en-AU" sz="1600" dirty="0" smtClean="0"/>
              <a:t>he </a:t>
            </a:r>
            <a:r>
              <a:rPr lang="en-AU" sz="1600" dirty="0"/>
              <a:t>location of electrical installations; </a:t>
            </a:r>
            <a:endParaRPr lang="en-AU" sz="1600" dirty="0" smtClean="0"/>
          </a:p>
          <a:p>
            <a:r>
              <a:rPr lang="en-AU" sz="1600" dirty="0"/>
              <a:t>T</a:t>
            </a:r>
            <a:r>
              <a:rPr lang="en-AU" sz="1600" dirty="0" smtClean="0"/>
              <a:t>he </a:t>
            </a:r>
            <a:r>
              <a:rPr lang="en-AU" sz="1600" dirty="0"/>
              <a:t>location of telephones and other fixed plant associated with the radio and telecommunications systems; </a:t>
            </a:r>
            <a:endParaRPr lang="en-AU" sz="1600" dirty="0" smtClean="0"/>
          </a:p>
          <a:p>
            <a:r>
              <a:rPr lang="en-AU" sz="1600" dirty="0"/>
              <a:t>W</a:t>
            </a:r>
            <a:r>
              <a:rPr lang="en-AU" sz="1600" dirty="0" smtClean="0"/>
              <a:t>ater </a:t>
            </a:r>
            <a:r>
              <a:rPr lang="en-AU" sz="1600" dirty="0"/>
              <a:t>dams and tailings </a:t>
            </a:r>
            <a:r>
              <a:rPr lang="en-AU" sz="1600" dirty="0" smtClean="0"/>
              <a:t>dams, natural </a:t>
            </a:r>
            <a:r>
              <a:rPr lang="en-AU" sz="1600" dirty="0"/>
              <a:t>features surrounding the mine; </a:t>
            </a:r>
            <a:endParaRPr lang="en-AU" sz="1600" dirty="0" smtClean="0"/>
          </a:p>
          <a:p>
            <a:r>
              <a:rPr lang="en-AU" sz="1600" dirty="0"/>
              <a:t>P</a:t>
            </a:r>
            <a:r>
              <a:rPr lang="en-AU" sz="1600" dirty="0" smtClean="0"/>
              <a:t>laces </a:t>
            </a:r>
            <a:r>
              <a:rPr lang="en-AU" sz="1600" dirty="0"/>
              <a:t>for the storage of hydrocarbons or explosives; </a:t>
            </a:r>
            <a:endParaRPr lang="en-AU" sz="1600" dirty="0" smtClean="0"/>
          </a:p>
          <a:p>
            <a:r>
              <a:rPr lang="en-AU" sz="1600" dirty="0"/>
              <a:t>P</a:t>
            </a:r>
            <a:r>
              <a:rPr lang="en-AU" sz="1600" dirty="0" smtClean="0"/>
              <a:t>oints </a:t>
            </a:r>
            <a:r>
              <a:rPr lang="en-AU" sz="1600" dirty="0"/>
              <a:t>of entry and exit, including emergency exits; </a:t>
            </a:r>
            <a:r>
              <a:rPr lang="en-AU" sz="1600" dirty="0" smtClean="0"/>
              <a:t>and</a:t>
            </a:r>
          </a:p>
          <a:p>
            <a:r>
              <a:rPr lang="en-AU" sz="1600" dirty="0"/>
              <a:t>R</a:t>
            </a:r>
            <a:r>
              <a:rPr lang="en-AU" sz="1600" dirty="0" smtClean="0"/>
              <a:t>efuges </a:t>
            </a:r>
            <a:r>
              <a:rPr lang="en-AU" sz="1600" dirty="0"/>
              <a:t>(in an underground mine</a:t>
            </a:r>
            <a:r>
              <a:rPr lang="en-AU" sz="1600" dirty="0" smtClean="0"/>
              <a:t>).</a:t>
            </a:r>
            <a:endParaRPr lang="en-US" sz="1600"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50</a:t>
            </a:fld>
            <a:endParaRPr lang="en-AU" sz="1400" dirty="0">
              <a:solidFill>
                <a:srgbClr val="1D1D60"/>
              </a:solidFill>
            </a:endParaRPr>
          </a:p>
        </p:txBody>
      </p:sp>
    </p:spTree>
    <p:extLst>
      <p:ext uri="{BB962C8B-B14F-4D97-AF65-F5344CB8AC3E}">
        <p14:creationId xmlns:p14="http://schemas.microsoft.com/office/powerpoint/2010/main" val="412067622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Mine Survey </a:t>
            </a:r>
            <a:r>
              <a:rPr lang="en-US" kern="1200" dirty="0" smtClean="0">
                <a:solidFill>
                  <a:srgbClr val="FF8200"/>
                </a:solidFill>
                <a:latin typeface="Arial" panose="020B0604020202020204" pitchFamily="34" charset="0"/>
                <a:cs typeface="Arial" panose="020B0604020202020204" pitchFamily="34" charset="0"/>
              </a:rPr>
              <a:t>Plan</a:t>
            </a:r>
            <a:endParaRPr lang="en-US"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35696" y="1700808"/>
            <a:ext cx="7056784" cy="4776192"/>
          </a:xfrm>
        </p:spPr>
        <p:txBody>
          <a:bodyPr/>
          <a:lstStyle/>
          <a:p>
            <a:pPr marL="0" indent="0">
              <a:buNone/>
            </a:pPr>
            <a:r>
              <a:rPr lang="en-US" sz="1600" dirty="0"/>
              <a:t>The mine operator of a mine </a:t>
            </a:r>
            <a:r>
              <a:rPr lang="en-US" sz="1600" dirty="0" smtClean="0"/>
              <a:t>must review </a:t>
            </a:r>
            <a:r>
              <a:rPr lang="en-US" sz="1600" dirty="0"/>
              <a:t>and as necessary revise the mine survey plan:</a:t>
            </a:r>
          </a:p>
          <a:p>
            <a:pPr marL="342900" lvl="1" indent="-342900">
              <a:buClr>
                <a:schemeClr val="accent1"/>
              </a:buClr>
              <a:defRPr/>
            </a:pPr>
            <a:r>
              <a:rPr lang="en-US" sz="1600" dirty="0" smtClean="0">
                <a:ea typeface="+mn-ea"/>
                <a:cs typeface="+mn-cs"/>
              </a:rPr>
              <a:t>If </a:t>
            </a:r>
            <a:r>
              <a:rPr lang="en-US" sz="1600" dirty="0">
                <a:ea typeface="+mn-ea"/>
                <a:cs typeface="+mn-cs"/>
              </a:rPr>
              <a:t>it no longer accurately reflects the workings or proposed workings; or</a:t>
            </a:r>
          </a:p>
          <a:p>
            <a:pPr marL="342900" lvl="1" indent="-342900">
              <a:buClr>
                <a:schemeClr val="accent1"/>
              </a:buClr>
              <a:defRPr/>
            </a:pPr>
            <a:r>
              <a:rPr lang="en-US" sz="1600" dirty="0">
                <a:ea typeface="+mn-ea"/>
                <a:cs typeface="+mn-cs"/>
              </a:rPr>
              <a:t>I</a:t>
            </a:r>
            <a:r>
              <a:rPr lang="en-US" sz="1600" dirty="0" smtClean="0">
                <a:ea typeface="+mn-ea"/>
                <a:cs typeface="+mn-cs"/>
              </a:rPr>
              <a:t>f </a:t>
            </a:r>
            <a:r>
              <a:rPr lang="en-US" sz="1600" dirty="0">
                <a:ea typeface="+mn-ea"/>
                <a:cs typeface="+mn-cs"/>
              </a:rPr>
              <a:t>there are reasonable grounds to believe that it’s not accurate; or</a:t>
            </a:r>
          </a:p>
          <a:p>
            <a:pPr marL="342900" lvl="1" indent="-342900">
              <a:buClr>
                <a:schemeClr val="accent1"/>
              </a:buClr>
              <a:defRPr/>
            </a:pPr>
            <a:r>
              <a:rPr lang="en-US" sz="1600" dirty="0">
                <a:ea typeface="+mn-ea"/>
                <a:cs typeface="+mn-cs"/>
              </a:rPr>
              <a:t>A</a:t>
            </a:r>
            <a:r>
              <a:rPr lang="en-US" sz="1600" dirty="0" smtClean="0">
                <a:ea typeface="+mn-ea"/>
                <a:cs typeface="+mn-cs"/>
              </a:rPr>
              <a:t>t </a:t>
            </a:r>
            <a:r>
              <a:rPr lang="en-US" sz="1600" dirty="0">
                <a:ea typeface="+mn-ea"/>
                <a:cs typeface="+mn-cs"/>
              </a:rPr>
              <a:t>least once every 12 </a:t>
            </a:r>
            <a:r>
              <a:rPr lang="en-US" sz="1600" dirty="0" smtClean="0">
                <a:ea typeface="+mn-ea"/>
                <a:cs typeface="+mn-cs"/>
              </a:rPr>
              <a:t>months; </a:t>
            </a:r>
            <a:r>
              <a:rPr lang="en-US" sz="1600" dirty="0">
                <a:ea typeface="+mn-ea"/>
                <a:cs typeface="+mn-cs"/>
              </a:rPr>
              <a:t>and </a:t>
            </a:r>
          </a:p>
          <a:p>
            <a:pPr marL="342900" lvl="1" indent="-342900">
              <a:buClr>
                <a:schemeClr val="accent1"/>
              </a:buClr>
              <a:defRPr/>
            </a:pPr>
            <a:r>
              <a:rPr lang="en-US" sz="1600" dirty="0" smtClean="0">
                <a:ea typeface="+mn-ea"/>
                <a:cs typeface="+mn-cs"/>
              </a:rPr>
              <a:t>File </a:t>
            </a:r>
            <a:r>
              <a:rPr lang="en-US" sz="1600" dirty="0">
                <a:ea typeface="+mn-ea"/>
                <a:cs typeface="+mn-cs"/>
              </a:rPr>
              <a:t>any relevant copies of mine surveys on suspension, closure or surrender of a mine.</a:t>
            </a:r>
          </a:p>
          <a:p>
            <a:endParaRPr lang="en-US"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51</a:t>
            </a:fld>
            <a:endParaRPr lang="en-AU" sz="1400" dirty="0">
              <a:solidFill>
                <a:srgbClr val="1D1D60"/>
              </a:solidFill>
            </a:endParaRPr>
          </a:p>
        </p:txBody>
      </p:sp>
    </p:spTree>
    <p:extLst>
      <p:ext uri="{BB962C8B-B14F-4D97-AF65-F5344CB8AC3E}">
        <p14:creationId xmlns:p14="http://schemas.microsoft.com/office/powerpoint/2010/main" val="122559184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352" y="260648"/>
            <a:ext cx="6851104" cy="1152128"/>
          </a:xfrm>
        </p:spPr>
        <p:txBody>
          <a:bodyPr/>
          <a:lstStyle/>
          <a:p>
            <a:pPr lvl="0"/>
            <a:r>
              <a:rPr lang="en-US" kern="1200" dirty="0">
                <a:solidFill>
                  <a:srgbClr val="FF8200"/>
                </a:solidFill>
                <a:latin typeface="Arial" panose="020B0604020202020204" pitchFamily="34" charset="0"/>
                <a:cs typeface="Arial" panose="020B0604020202020204" pitchFamily="34" charset="0"/>
              </a:rPr>
              <a:t>Mine </a:t>
            </a:r>
            <a:r>
              <a:rPr lang="en-US" kern="1200" dirty="0" smtClean="0">
                <a:solidFill>
                  <a:srgbClr val="FF8200"/>
                </a:solidFill>
                <a:latin typeface="Arial" panose="020B0604020202020204" pitchFamily="34" charset="0"/>
                <a:cs typeface="Arial" panose="020B0604020202020204" pitchFamily="34" charset="0"/>
              </a:rPr>
              <a:t>Record</a:t>
            </a:r>
            <a:endParaRPr lang="en-AU"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35695" y="1628800"/>
            <a:ext cx="6984777" cy="4776192"/>
          </a:xfrm>
        </p:spPr>
        <p:txBody>
          <a:bodyPr/>
          <a:lstStyle/>
          <a:p>
            <a:pPr marL="0" indent="0">
              <a:buNone/>
            </a:pPr>
            <a:r>
              <a:rPr lang="en-AU" sz="1600" dirty="0" smtClean="0"/>
              <a:t>The </a:t>
            </a:r>
            <a:r>
              <a:rPr lang="en-AU" sz="1600" dirty="0"/>
              <a:t>mine operator of a mine must keep a mine record for the </a:t>
            </a:r>
            <a:r>
              <a:rPr lang="en-AU" sz="1600" dirty="0" smtClean="0"/>
              <a:t>mine</a:t>
            </a:r>
            <a:r>
              <a:rPr lang="en-AU" sz="1600" dirty="0"/>
              <a:t>,</a:t>
            </a:r>
            <a:r>
              <a:rPr lang="en-AU" sz="1600" dirty="0" smtClean="0"/>
              <a:t> and must contain a </a:t>
            </a:r>
            <a:r>
              <a:rPr lang="en-AU" sz="1600" dirty="0"/>
              <a:t>record of any notice issued in relation to enforcement </a:t>
            </a:r>
            <a:r>
              <a:rPr lang="en-AU" sz="1600" dirty="0" smtClean="0"/>
              <a:t>measures. </a:t>
            </a:r>
          </a:p>
          <a:p>
            <a:pPr marL="0" indent="0">
              <a:buNone/>
            </a:pPr>
            <a:r>
              <a:rPr lang="en-AU" sz="1600" dirty="0" smtClean="0"/>
              <a:t>These notices relate to:</a:t>
            </a:r>
          </a:p>
          <a:p>
            <a:pPr marL="342900" lvl="1" indent="-342900">
              <a:buClr>
                <a:schemeClr val="accent1"/>
              </a:buClr>
              <a:defRPr/>
            </a:pPr>
            <a:r>
              <a:rPr lang="en-AU" sz="1600" dirty="0" smtClean="0">
                <a:ea typeface="+mn-ea"/>
                <a:cs typeface="+mn-cs"/>
              </a:rPr>
              <a:t>An </a:t>
            </a:r>
            <a:r>
              <a:rPr lang="en-AU" sz="1600" dirty="0">
                <a:ea typeface="+mn-ea"/>
                <a:cs typeface="+mn-cs"/>
              </a:rPr>
              <a:t>improvement notice;</a:t>
            </a:r>
          </a:p>
          <a:p>
            <a:pPr marL="342900" lvl="1" indent="-342900">
              <a:buClr>
                <a:schemeClr val="accent1"/>
              </a:buClr>
              <a:defRPr/>
            </a:pPr>
            <a:r>
              <a:rPr lang="en-AU" sz="1600" dirty="0">
                <a:ea typeface="+mn-ea"/>
                <a:cs typeface="+mn-cs"/>
              </a:rPr>
              <a:t>A</a:t>
            </a:r>
            <a:r>
              <a:rPr lang="en-AU" sz="1600" dirty="0" smtClean="0">
                <a:ea typeface="+mn-ea"/>
                <a:cs typeface="+mn-cs"/>
              </a:rPr>
              <a:t> </a:t>
            </a:r>
            <a:r>
              <a:rPr lang="en-AU" sz="1600" dirty="0">
                <a:ea typeface="+mn-ea"/>
                <a:cs typeface="+mn-cs"/>
              </a:rPr>
              <a:t>prohibition notice; and</a:t>
            </a:r>
          </a:p>
          <a:p>
            <a:pPr marL="342900" lvl="1" indent="-342900">
              <a:buClr>
                <a:schemeClr val="accent1"/>
              </a:buClr>
              <a:defRPr/>
            </a:pPr>
            <a:r>
              <a:rPr lang="en-AU" sz="1600" dirty="0" smtClean="0">
                <a:ea typeface="+mn-ea"/>
                <a:cs typeface="+mn-cs"/>
              </a:rPr>
              <a:t>A </a:t>
            </a:r>
            <a:r>
              <a:rPr lang="en-AU" sz="1600" dirty="0">
                <a:ea typeface="+mn-ea"/>
                <a:cs typeface="+mn-cs"/>
              </a:rPr>
              <a:t>non disturbance notice.</a:t>
            </a:r>
          </a:p>
        </p:txBody>
      </p:sp>
      <p:sp>
        <p:nvSpPr>
          <p:cNvPr id="4" name="Slide Number Placeholder 3"/>
          <p:cNvSpPr>
            <a:spLocks noGrp="1"/>
          </p:cNvSpPr>
          <p:nvPr>
            <p:ph type="sldNum" sz="quarter" idx="10"/>
          </p:nvPr>
        </p:nvSpPr>
        <p:spPr/>
        <p:txBody>
          <a:bodyPr/>
          <a:lstStyle/>
          <a:p>
            <a:fld id="{5B1B3FAE-BC05-4C54-B68F-0E1A88C46634}" type="slidenum">
              <a:rPr lang="en-AU" smtClean="0">
                <a:solidFill>
                  <a:srgbClr val="FFFFFF"/>
                </a:solidFill>
              </a:rPr>
              <a:pPr/>
              <a:t>52</a:t>
            </a:fld>
            <a:endParaRPr lang="en-AU" dirty="0">
              <a:solidFill>
                <a:srgbClr val="FFFFFF"/>
              </a:solidFill>
            </a:endParaRPr>
          </a:p>
        </p:txBody>
      </p:sp>
      <p:pic>
        <p:nvPicPr>
          <p:cNvPr id="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76056" y="3789040"/>
            <a:ext cx="3498365" cy="218385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76365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352" y="260648"/>
            <a:ext cx="6851104" cy="1152128"/>
          </a:xfrm>
        </p:spPr>
        <p:txBody>
          <a:bodyPr/>
          <a:lstStyle/>
          <a:p>
            <a:pPr lvl="0"/>
            <a:r>
              <a:rPr lang="en-US" kern="1200" dirty="0">
                <a:solidFill>
                  <a:srgbClr val="FF8200"/>
                </a:solidFill>
                <a:latin typeface="Arial" panose="020B0604020202020204" pitchFamily="34" charset="0"/>
                <a:cs typeface="Arial" panose="020B0604020202020204" pitchFamily="34" charset="0"/>
              </a:rPr>
              <a:t>Mine </a:t>
            </a:r>
            <a:r>
              <a:rPr lang="en-US" kern="1200" dirty="0" smtClean="0">
                <a:solidFill>
                  <a:srgbClr val="FF8200"/>
                </a:solidFill>
                <a:latin typeface="Arial" panose="020B0604020202020204" pitchFamily="34" charset="0"/>
                <a:cs typeface="Arial" panose="020B0604020202020204" pitchFamily="34" charset="0"/>
              </a:rPr>
              <a:t>Record</a:t>
            </a:r>
            <a:endParaRPr lang="en-AU"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35696" y="1628800"/>
            <a:ext cx="6984776" cy="4776192"/>
          </a:xfrm>
        </p:spPr>
        <p:txBody>
          <a:bodyPr/>
          <a:lstStyle/>
          <a:p>
            <a:pPr marL="0" indent="0">
              <a:buNone/>
            </a:pPr>
            <a:r>
              <a:rPr lang="en-AU" sz="1600" dirty="0" smtClean="0"/>
              <a:t>The </a:t>
            </a:r>
            <a:r>
              <a:rPr lang="en-AU" sz="1600" dirty="0"/>
              <a:t>mine record must </a:t>
            </a:r>
            <a:r>
              <a:rPr lang="en-AU" sz="1600" dirty="0" smtClean="0"/>
              <a:t>also contain:</a:t>
            </a:r>
            <a:endParaRPr lang="en-AU" sz="1600" dirty="0"/>
          </a:p>
          <a:p>
            <a:pPr marL="342900" lvl="1" indent="-342900">
              <a:buClr>
                <a:schemeClr val="accent1"/>
              </a:buClr>
              <a:defRPr/>
            </a:pPr>
            <a:r>
              <a:rPr lang="en-AU" sz="1600" dirty="0">
                <a:ea typeface="+mn-ea"/>
                <a:cs typeface="+mn-cs"/>
              </a:rPr>
              <a:t>A</a:t>
            </a:r>
            <a:r>
              <a:rPr lang="en-AU" sz="1600" dirty="0" smtClean="0">
                <a:ea typeface="+mn-ea"/>
                <a:cs typeface="+mn-cs"/>
              </a:rPr>
              <a:t> </a:t>
            </a:r>
            <a:r>
              <a:rPr lang="en-AU" sz="1600" dirty="0">
                <a:ea typeface="+mn-ea"/>
                <a:cs typeface="+mn-cs"/>
              </a:rPr>
              <a:t>copy of any provisional improvement notice issued to the mine;</a:t>
            </a:r>
          </a:p>
          <a:p>
            <a:pPr marL="342900" lvl="1" indent="-342900">
              <a:buClr>
                <a:schemeClr val="accent1"/>
              </a:buClr>
              <a:defRPr/>
            </a:pPr>
            <a:r>
              <a:rPr lang="en-AU" sz="1600" dirty="0">
                <a:ea typeface="+mn-ea"/>
                <a:cs typeface="+mn-cs"/>
              </a:rPr>
              <a:t>A</a:t>
            </a:r>
            <a:r>
              <a:rPr lang="en-AU" sz="1600" dirty="0" smtClean="0">
                <a:ea typeface="+mn-ea"/>
                <a:cs typeface="+mn-cs"/>
              </a:rPr>
              <a:t> </a:t>
            </a:r>
            <a:r>
              <a:rPr lang="en-AU" sz="1600" dirty="0">
                <a:ea typeface="+mn-ea"/>
                <a:cs typeface="+mn-cs"/>
              </a:rPr>
              <a:t>record of every notifiable incident to the regulator;</a:t>
            </a:r>
          </a:p>
          <a:p>
            <a:pPr marL="342900" lvl="1" indent="-342900">
              <a:buClr>
                <a:schemeClr val="accent1"/>
              </a:buClr>
              <a:defRPr/>
            </a:pPr>
            <a:r>
              <a:rPr lang="en-AU" sz="1600" dirty="0">
                <a:ea typeface="+mn-ea"/>
                <a:cs typeface="+mn-cs"/>
              </a:rPr>
              <a:t>A</a:t>
            </a:r>
            <a:r>
              <a:rPr lang="en-AU" sz="1600" dirty="0" smtClean="0">
                <a:ea typeface="+mn-ea"/>
                <a:cs typeface="+mn-cs"/>
              </a:rPr>
              <a:t> </a:t>
            </a:r>
            <a:r>
              <a:rPr lang="en-AU" sz="1600" dirty="0">
                <a:ea typeface="+mn-ea"/>
                <a:cs typeface="+mn-cs"/>
              </a:rPr>
              <a:t>summary of all records from a review of certain control measures relating to a notifiable incident or a high potential incidents; and </a:t>
            </a:r>
          </a:p>
          <a:p>
            <a:pPr marL="342900" lvl="1" indent="-342900">
              <a:buClr>
                <a:schemeClr val="accent1"/>
              </a:buClr>
              <a:defRPr/>
            </a:pPr>
            <a:r>
              <a:rPr lang="en-AU" sz="1600" dirty="0" smtClean="0">
                <a:ea typeface="+mn-ea"/>
                <a:cs typeface="+mn-cs"/>
              </a:rPr>
              <a:t>A </a:t>
            </a:r>
            <a:r>
              <a:rPr lang="en-AU" sz="1600" dirty="0">
                <a:ea typeface="+mn-ea"/>
                <a:cs typeface="+mn-cs"/>
              </a:rPr>
              <a:t>shift report from each shift supervisor at the mine where there is more than 1 shift worked in any 24 hour period.</a:t>
            </a:r>
          </a:p>
        </p:txBody>
      </p:sp>
      <p:sp>
        <p:nvSpPr>
          <p:cNvPr id="4" name="Slide Number Placeholder 3"/>
          <p:cNvSpPr>
            <a:spLocks noGrp="1"/>
          </p:cNvSpPr>
          <p:nvPr>
            <p:ph type="sldNum" sz="quarter" idx="10"/>
          </p:nvPr>
        </p:nvSpPr>
        <p:spPr/>
        <p:txBody>
          <a:bodyPr/>
          <a:lstStyle/>
          <a:p>
            <a:fld id="{5B1B3FAE-BC05-4C54-B68F-0E1A88C46634}" type="slidenum">
              <a:rPr lang="en-AU" smtClean="0">
                <a:solidFill>
                  <a:srgbClr val="FFFFFF"/>
                </a:solidFill>
              </a:rPr>
              <a:pPr/>
              <a:t>53</a:t>
            </a:fld>
            <a:endParaRPr lang="en-AU" dirty="0">
              <a:solidFill>
                <a:srgbClr val="FFFFFF"/>
              </a:solidFill>
            </a:endParaRPr>
          </a:p>
        </p:txBody>
      </p:sp>
    </p:spTree>
    <p:extLst>
      <p:ext uri="{BB962C8B-B14F-4D97-AF65-F5344CB8AC3E}">
        <p14:creationId xmlns:p14="http://schemas.microsoft.com/office/powerpoint/2010/main" val="3739889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352" y="260648"/>
            <a:ext cx="6851104" cy="1152128"/>
          </a:xfrm>
        </p:spPr>
        <p:txBody>
          <a:bodyPr/>
          <a:lstStyle/>
          <a:p>
            <a:pPr lvl="0"/>
            <a:r>
              <a:rPr lang="en-US" kern="1200" dirty="0">
                <a:solidFill>
                  <a:srgbClr val="FF8200"/>
                </a:solidFill>
                <a:latin typeface="Arial" panose="020B0604020202020204" pitchFamily="34" charset="0"/>
                <a:cs typeface="Arial" panose="020B0604020202020204" pitchFamily="34" charset="0"/>
              </a:rPr>
              <a:t>Mine </a:t>
            </a:r>
            <a:r>
              <a:rPr lang="en-US" kern="1200" dirty="0" smtClean="0">
                <a:solidFill>
                  <a:srgbClr val="FF8200"/>
                </a:solidFill>
                <a:latin typeface="Arial" panose="020B0604020202020204" pitchFamily="34" charset="0"/>
                <a:cs typeface="Arial" panose="020B0604020202020204" pitchFamily="34" charset="0"/>
              </a:rPr>
              <a:t>Record</a:t>
            </a:r>
            <a:endParaRPr lang="en-AU"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35696" y="1628800"/>
            <a:ext cx="6984776" cy="4776192"/>
          </a:xfrm>
        </p:spPr>
        <p:txBody>
          <a:bodyPr/>
          <a:lstStyle/>
          <a:p>
            <a:pPr marL="0" indent="0">
              <a:buNone/>
            </a:pPr>
            <a:r>
              <a:rPr lang="en-AU" sz="1600" dirty="0" smtClean="0"/>
              <a:t>Where there is more than 1 shift worked in any 24 hour period at the mine, the mine </a:t>
            </a:r>
            <a:r>
              <a:rPr lang="en-AU" sz="1600" dirty="0"/>
              <a:t>record must </a:t>
            </a:r>
            <a:r>
              <a:rPr lang="en-AU" sz="1600" dirty="0" smtClean="0"/>
              <a:t>also contain:</a:t>
            </a:r>
            <a:endParaRPr lang="en-AU" sz="1600" dirty="0"/>
          </a:p>
          <a:p>
            <a:pPr marL="342900" lvl="1" indent="-342900">
              <a:buClr>
                <a:schemeClr val="accent1"/>
              </a:buClr>
              <a:defRPr/>
            </a:pPr>
            <a:r>
              <a:rPr lang="en-AU" sz="1600" dirty="0">
                <a:ea typeface="+mn-ea"/>
                <a:cs typeface="+mn-cs"/>
              </a:rPr>
              <a:t>A</a:t>
            </a:r>
            <a:r>
              <a:rPr lang="en-AU" sz="1600" dirty="0" smtClean="0">
                <a:ea typeface="+mn-ea"/>
                <a:cs typeface="+mn-cs"/>
              </a:rPr>
              <a:t> </a:t>
            </a:r>
            <a:r>
              <a:rPr lang="en-AU" sz="1600" dirty="0">
                <a:ea typeface="+mn-ea"/>
                <a:cs typeface="+mn-cs"/>
              </a:rPr>
              <a:t>copy of the shift change-over report from the out-going supervisor to the in-coming supervisor.</a:t>
            </a:r>
          </a:p>
          <a:p>
            <a:pPr marL="342900" lvl="1" indent="-342900">
              <a:buClr>
                <a:schemeClr val="accent1"/>
              </a:buClr>
              <a:defRPr/>
            </a:pPr>
            <a:r>
              <a:rPr lang="en-AU" sz="1600" dirty="0">
                <a:ea typeface="+mn-ea"/>
                <a:cs typeface="+mn-cs"/>
              </a:rPr>
              <a:t>T</a:t>
            </a:r>
            <a:r>
              <a:rPr lang="en-AU" sz="1600" dirty="0" smtClean="0">
                <a:ea typeface="+mn-ea"/>
                <a:cs typeface="+mn-cs"/>
              </a:rPr>
              <a:t>he </a:t>
            </a:r>
            <a:r>
              <a:rPr lang="en-AU" sz="1600" dirty="0">
                <a:ea typeface="+mn-ea"/>
                <a:cs typeface="+mn-cs"/>
              </a:rPr>
              <a:t>state of the mine workings; </a:t>
            </a:r>
          </a:p>
          <a:p>
            <a:pPr marL="342900" lvl="1" indent="-342900">
              <a:buClr>
                <a:schemeClr val="accent1"/>
              </a:buClr>
              <a:defRPr/>
            </a:pPr>
            <a:r>
              <a:rPr lang="en-AU" sz="1600" dirty="0">
                <a:ea typeface="+mn-ea"/>
                <a:cs typeface="+mn-cs"/>
              </a:rPr>
              <a:t>A</a:t>
            </a:r>
            <a:r>
              <a:rPr lang="en-AU" sz="1600" dirty="0" smtClean="0">
                <a:ea typeface="+mn-ea"/>
                <a:cs typeface="+mn-cs"/>
              </a:rPr>
              <a:t>ny </a:t>
            </a:r>
            <a:r>
              <a:rPr lang="en-AU" sz="1600" dirty="0">
                <a:ea typeface="+mn-ea"/>
                <a:cs typeface="+mn-cs"/>
              </a:rPr>
              <a:t>plant and any other matters that relate to work health or safety; and</a:t>
            </a:r>
          </a:p>
          <a:p>
            <a:pPr marL="342900" lvl="1" indent="-342900">
              <a:buClr>
                <a:schemeClr val="accent1"/>
              </a:buClr>
              <a:defRPr/>
            </a:pPr>
            <a:r>
              <a:rPr lang="en-AU" sz="1600" dirty="0">
                <a:ea typeface="+mn-ea"/>
                <a:cs typeface="+mn-cs"/>
              </a:rPr>
              <a:t>E</a:t>
            </a:r>
            <a:r>
              <a:rPr lang="en-AU" sz="1600" dirty="0" smtClean="0">
                <a:ea typeface="+mn-ea"/>
                <a:cs typeface="+mn-cs"/>
              </a:rPr>
              <a:t>vidence </a:t>
            </a:r>
            <a:r>
              <a:rPr lang="en-AU" sz="1600" dirty="0">
                <a:ea typeface="+mn-ea"/>
                <a:cs typeface="+mn-cs"/>
              </a:rPr>
              <a:t>the report has been communicated by the in-coming supervisor to workers on the in-coming shift.</a:t>
            </a:r>
          </a:p>
        </p:txBody>
      </p:sp>
      <p:sp>
        <p:nvSpPr>
          <p:cNvPr id="4" name="Slide Number Placeholder 3"/>
          <p:cNvSpPr>
            <a:spLocks noGrp="1"/>
          </p:cNvSpPr>
          <p:nvPr>
            <p:ph type="sldNum" sz="quarter" idx="10"/>
          </p:nvPr>
        </p:nvSpPr>
        <p:spPr/>
        <p:txBody>
          <a:bodyPr/>
          <a:lstStyle/>
          <a:p>
            <a:fld id="{5B1B3FAE-BC05-4C54-B68F-0E1A88C46634}" type="slidenum">
              <a:rPr lang="en-AU" smtClean="0">
                <a:solidFill>
                  <a:srgbClr val="FFFFFF"/>
                </a:solidFill>
              </a:rPr>
              <a:pPr/>
              <a:t>54</a:t>
            </a:fld>
            <a:endParaRPr lang="en-AU" dirty="0">
              <a:solidFill>
                <a:srgbClr val="FFFFFF"/>
              </a:solidFill>
            </a:endParaRPr>
          </a:p>
        </p:txBody>
      </p:sp>
    </p:spTree>
    <p:extLst>
      <p:ext uri="{BB962C8B-B14F-4D97-AF65-F5344CB8AC3E}">
        <p14:creationId xmlns:p14="http://schemas.microsoft.com/office/powerpoint/2010/main" val="29402816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352" y="260648"/>
            <a:ext cx="6851104" cy="1152128"/>
          </a:xfrm>
        </p:spPr>
        <p:txBody>
          <a:bodyPr/>
          <a:lstStyle/>
          <a:p>
            <a:pPr lvl="0"/>
            <a:r>
              <a:rPr lang="en-US" kern="1200" dirty="0">
                <a:solidFill>
                  <a:srgbClr val="FF8200"/>
                </a:solidFill>
                <a:latin typeface="Arial" panose="020B0604020202020204" pitchFamily="34" charset="0"/>
                <a:cs typeface="Arial" panose="020B0604020202020204" pitchFamily="34" charset="0"/>
              </a:rPr>
              <a:t>Mine </a:t>
            </a:r>
            <a:r>
              <a:rPr lang="en-US" kern="1200" dirty="0" smtClean="0">
                <a:solidFill>
                  <a:srgbClr val="FF8200"/>
                </a:solidFill>
                <a:latin typeface="Arial" panose="020B0604020202020204" pitchFamily="34" charset="0"/>
                <a:cs typeface="Arial" panose="020B0604020202020204" pitchFamily="34" charset="0"/>
              </a:rPr>
              <a:t>Record</a:t>
            </a:r>
            <a:endParaRPr lang="en-AU"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35696" y="1628800"/>
            <a:ext cx="6984776" cy="4776192"/>
          </a:xfrm>
        </p:spPr>
        <p:txBody>
          <a:bodyPr/>
          <a:lstStyle/>
          <a:p>
            <a:pPr marL="0" indent="0">
              <a:buNone/>
            </a:pPr>
            <a:r>
              <a:rPr lang="en-AU" sz="1600" dirty="0" smtClean="0"/>
              <a:t>The </a:t>
            </a:r>
            <a:r>
              <a:rPr lang="en-AU" sz="1600" dirty="0"/>
              <a:t>M</a:t>
            </a:r>
            <a:r>
              <a:rPr lang="en-AU" sz="1600" dirty="0" smtClean="0"/>
              <a:t>ine Operator </a:t>
            </a:r>
            <a:r>
              <a:rPr lang="en-AU" sz="1600" dirty="0"/>
              <a:t>of a mine </a:t>
            </a:r>
            <a:r>
              <a:rPr lang="en-AU" sz="1600" dirty="0" smtClean="0"/>
              <a:t>must: </a:t>
            </a:r>
          </a:p>
          <a:p>
            <a:pPr>
              <a:spcBef>
                <a:spcPts val="1200"/>
              </a:spcBef>
            </a:pPr>
            <a:r>
              <a:rPr lang="en-AU" sz="1600" dirty="0" smtClean="0"/>
              <a:t>Keep </a:t>
            </a:r>
            <a:r>
              <a:rPr lang="en-AU" sz="1600" dirty="0"/>
              <a:t>a record that forms part of the mine record for 7 years from the date the record was made.</a:t>
            </a:r>
          </a:p>
          <a:p>
            <a:r>
              <a:rPr lang="en-AU" sz="1600" dirty="0"/>
              <a:t>M</a:t>
            </a:r>
            <a:r>
              <a:rPr lang="en-AU" sz="1600" dirty="0" smtClean="0"/>
              <a:t>ake </a:t>
            </a:r>
            <a:r>
              <a:rPr lang="en-AU" sz="1600" dirty="0"/>
              <a:t>the mine record for the mine available for inspection under the Act.</a:t>
            </a:r>
          </a:p>
          <a:p>
            <a:r>
              <a:rPr lang="en-AU" sz="1600" dirty="0"/>
              <a:t>E</a:t>
            </a:r>
            <a:r>
              <a:rPr lang="en-AU" sz="1600" dirty="0" smtClean="0"/>
              <a:t>nsure </a:t>
            </a:r>
            <a:r>
              <a:rPr lang="en-AU" sz="1600" dirty="0"/>
              <a:t>that the mine record for the mine is available to workers at the mine on request but shall only make available a summary of all notifable incidents</a:t>
            </a:r>
            <a:r>
              <a:rPr lang="en-AU" sz="1600" dirty="0" smtClean="0"/>
              <a:t>.</a:t>
            </a:r>
            <a:endParaRPr lang="en-AU" sz="1600" dirty="0"/>
          </a:p>
          <a:p>
            <a:pPr marL="0" indent="0">
              <a:buNone/>
            </a:pPr>
            <a:r>
              <a:rPr lang="en-AU" sz="1600" dirty="0"/>
              <a:t>The Mine Operator must not provide personal or medical information in relation to a worker without the worker's written consent unless the information is:</a:t>
            </a:r>
          </a:p>
          <a:p>
            <a:pPr>
              <a:spcBef>
                <a:spcPts val="1200"/>
              </a:spcBef>
            </a:pPr>
            <a:r>
              <a:rPr lang="en-AU" sz="1600" dirty="0"/>
              <a:t>In a form that does not identify the worker; and </a:t>
            </a:r>
          </a:p>
          <a:p>
            <a:r>
              <a:rPr lang="en-AU" sz="1600" dirty="0"/>
              <a:t>Could not reasonably be expected to lead to the identification of the worker.</a:t>
            </a:r>
          </a:p>
          <a:p>
            <a:endParaRPr lang="en-AU" sz="1600" dirty="0"/>
          </a:p>
        </p:txBody>
      </p:sp>
      <p:sp>
        <p:nvSpPr>
          <p:cNvPr id="4" name="Slide Number Placeholder 3"/>
          <p:cNvSpPr>
            <a:spLocks noGrp="1"/>
          </p:cNvSpPr>
          <p:nvPr>
            <p:ph type="sldNum" sz="quarter" idx="10"/>
          </p:nvPr>
        </p:nvSpPr>
        <p:spPr/>
        <p:txBody>
          <a:bodyPr/>
          <a:lstStyle/>
          <a:p>
            <a:fld id="{5B1B3FAE-BC05-4C54-B68F-0E1A88C46634}" type="slidenum">
              <a:rPr lang="en-AU" smtClean="0">
                <a:solidFill>
                  <a:srgbClr val="FFFFFF"/>
                </a:solidFill>
              </a:rPr>
              <a:pPr/>
              <a:t>55</a:t>
            </a:fld>
            <a:endParaRPr lang="en-AU" dirty="0">
              <a:solidFill>
                <a:srgbClr val="FFFFFF"/>
              </a:solidFill>
            </a:endParaRPr>
          </a:p>
        </p:txBody>
      </p:sp>
    </p:spTree>
    <p:extLst>
      <p:ext uri="{BB962C8B-B14F-4D97-AF65-F5344CB8AC3E}">
        <p14:creationId xmlns:p14="http://schemas.microsoft.com/office/powerpoint/2010/main" val="23045460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smtClean="0">
                <a:solidFill>
                  <a:srgbClr val="FF8200"/>
                </a:solidFill>
                <a:latin typeface="Arial" panose="020B0604020202020204" pitchFamily="34" charset="0"/>
                <a:cs typeface="Arial" panose="020B0604020202020204" pitchFamily="34" charset="0"/>
              </a:rPr>
              <a:t>Mine Quarterly Reporting</a:t>
            </a:r>
            <a:endParaRPr lang="en-US"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35696" y="1628800"/>
            <a:ext cx="6912768" cy="4776192"/>
          </a:xfrm>
        </p:spPr>
        <p:txBody>
          <a:bodyPr/>
          <a:lstStyle/>
          <a:p>
            <a:pPr marL="0" indent="0">
              <a:buNone/>
            </a:pPr>
            <a:r>
              <a:rPr lang="en-AU" sz="1600" dirty="0" smtClean="0"/>
              <a:t>Regulation 675W of the </a:t>
            </a:r>
            <a:r>
              <a:rPr lang="en-US" sz="1600" i="1" dirty="0" smtClean="0">
                <a:solidFill>
                  <a:schemeClr val="tx1"/>
                </a:solidFill>
              </a:rPr>
              <a:t>WHS </a:t>
            </a:r>
            <a:r>
              <a:rPr lang="en-US" sz="1600" i="1" dirty="0">
                <a:solidFill>
                  <a:schemeClr val="tx1"/>
                </a:solidFill>
              </a:rPr>
              <a:t>Regulations 2012 </a:t>
            </a:r>
            <a:r>
              <a:rPr lang="en-US" sz="1600" dirty="0">
                <a:solidFill>
                  <a:schemeClr val="tx1"/>
                </a:solidFill>
              </a:rPr>
              <a:t>(SA), </a:t>
            </a:r>
            <a:r>
              <a:rPr lang="en-AU" sz="1600" dirty="0" smtClean="0"/>
              <a:t>came into effect as of 1</a:t>
            </a:r>
            <a:r>
              <a:rPr lang="en-AU" sz="1600" baseline="30000" dirty="0" smtClean="0"/>
              <a:t>st</a:t>
            </a:r>
            <a:r>
              <a:rPr lang="en-AU" sz="1600" dirty="0" smtClean="0"/>
              <a:t> January 2015. </a:t>
            </a:r>
            <a:r>
              <a:rPr lang="en-US" sz="1600" dirty="0" smtClean="0"/>
              <a:t>The </a:t>
            </a:r>
            <a:r>
              <a:rPr lang="en-US" sz="1600" dirty="0" smtClean="0"/>
              <a:t>Mine Operator </a:t>
            </a:r>
            <a:r>
              <a:rPr lang="en-US" sz="1600" dirty="0"/>
              <a:t>of a mine must give the regulator a quarterly </a:t>
            </a:r>
            <a:r>
              <a:rPr lang="en-US" sz="1600" dirty="0" smtClean="0"/>
              <a:t>report. </a:t>
            </a:r>
            <a:r>
              <a:rPr lang="en-US" sz="1600" dirty="0"/>
              <a:t/>
            </a:r>
            <a:br>
              <a:rPr lang="en-US" sz="1600" dirty="0"/>
            </a:br>
            <a:r>
              <a:rPr lang="en-US" sz="500" dirty="0" smtClean="0"/>
              <a:t/>
            </a:r>
            <a:br>
              <a:rPr lang="en-US" sz="500" dirty="0" smtClean="0"/>
            </a:br>
            <a:r>
              <a:rPr lang="en-US" sz="1200" b="1" dirty="0" smtClean="0"/>
              <a:t>Note</a:t>
            </a:r>
            <a:r>
              <a:rPr lang="en-US" sz="1200" b="1" dirty="0"/>
              <a:t>: </a:t>
            </a:r>
            <a:r>
              <a:rPr lang="en-US" sz="1200" dirty="0"/>
              <a:t/>
            </a:r>
            <a:br>
              <a:rPr lang="en-US" sz="1200" dirty="0"/>
            </a:br>
            <a:r>
              <a:rPr lang="en-US" sz="1200" dirty="0" smtClean="0"/>
              <a:t>At </a:t>
            </a:r>
            <a:r>
              <a:rPr lang="en-US" sz="1200" dirty="0"/>
              <a:t>this </a:t>
            </a:r>
            <a:r>
              <a:rPr lang="en-US" sz="1200" dirty="0" smtClean="0"/>
              <a:t>time </a:t>
            </a:r>
            <a:r>
              <a:rPr lang="en-US" sz="1200" dirty="0"/>
              <a:t>the information is to be </a:t>
            </a:r>
            <a:r>
              <a:rPr lang="en-US" sz="1200" dirty="0" smtClean="0"/>
              <a:t>recorded/retained </a:t>
            </a:r>
            <a:r>
              <a:rPr lang="en-US" sz="1200" dirty="0"/>
              <a:t>on file and provided </a:t>
            </a:r>
            <a:r>
              <a:rPr lang="en-US" sz="1200" dirty="0" smtClean="0"/>
              <a:t>upon request.</a:t>
            </a:r>
            <a:endParaRPr lang="en-US" sz="1200" dirty="0"/>
          </a:p>
          <a:p>
            <a:pPr marL="0" indent="0">
              <a:buNone/>
            </a:pPr>
            <a:endParaRPr lang="en-US" sz="1600"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56</a:t>
            </a:fld>
            <a:endParaRPr lang="en-AU" sz="1400" dirty="0">
              <a:solidFill>
                <a:srgbClr val="1D1D60"/>
              </a:solidFill>
            </a:endParaRPr>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83394"/>
          <a:stretch/>
        </p:blipFill>
        <p:spPr bwMode="auto">
          <a:xfrm>
            <a:off x="2385205" y="2963717"/>
            <a:ext cx="5688632" cy="54283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p:cNvPicPr>
          <p:nvPr/>
        </p:nvPicPr>
        <p:blipFill rotWithShape="1">
          <a:blip r:embed="rId4"/>
          <a:srcRect l="1493" t="8830" r="1493" b="3599"/>
          <a:stretch/>
        </p:blipFill>
        <p:spPr>
          <a:xfrm>
            <a:off x="2385205" y="3530211"/>
            <a:ext cx="5688632" cy="2946789"/>
          </a:xfrm>
          <a:prstGeom prst="rect">
            <a:avLst/>
          </a:prstGeom>
          <a:ln>
            <a:solidFill>
              <a:schemeClr val="tx1"/>
            </a:solidFill>
          </a:ln>
        </p:spPr>
      </p:pic>
    </p:spTree>
    <p:extLst>
      <p:ext uri="{BB962C8B-B14F-4D97-AF65-F5344CB8AC3E}">
        <p14:creationId xmlns:p14="http://schemas.microsoft.com/office/powerpoint/2010/main" val="164988741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825352" y="638170"/>
            <a:ext cx="6851104" cy="774606"/>
          </a:xfrm>
        </p:spPr>
        <p:txBody>
          <a:bodyPr/>
          <a:lstStyle/>
          <a:p>
            <a:r>
              <a:rPr lang="en-US" dirty="0">
                <a:solidFill>
                  <a:schemeClr val="accent1"/>
                </a:solidFill>
              </a:rPr>
              <a:t>Further </a:t>
            </a:r>
            <a:r>
              <a:rPr lang="en-US" dirty="0" smtClean="0">
                <a:solidFill>
                  <a:schemeClr val="accent1"/>
                </a:solidFill>
              </a:rPr>
              <a:t>Information and Assistance</a:t>
            </a:r>
            <a:endParaRPr lang="en-US" dirty="0">
              <a:solidFill>
                <a:schemeClr val="accent1"/>
              </a:solidFill>
            </a:endParaRPr>
          </a:p>
        </p:txBody>
      </p:sp>
      <p:sp>
        <p:nvSpPr>
          <p:cNvPr id="10" name="Content Placeholder 9"/>
          <p:cNvSpPr>
            <a:spLocks noGrp="1"/>
          </p:cNvSpPr>
          <p:nvPr>
            <p:ph idx="1"/>
          </p:nvPr>
        </p:nvSpPr>
        <p:spPr>
          <a:xfrm>
            <a:off x="1830524" y="1628800"/>
            <a:ext cx="7133964" cy="3888432"/>
          </a:xfrm>
        </p:spPr>
        <p:txBody>
          <a:bodyPr/>
          <a:lstStyle/>
          <a:p>
            <a:pPr marL="0" indent="0">
              <a:buNone/>
            </a:pPr>
            <a:r>
              <a:rPr lang="en-AU" sz="1600" dirty="0" smtClean="0"/>
              <a:t>MAQOHSC has developed a free suite of WHS materials to assist mine or quarrying operators in meeting their WHS legislative obligations including Chapter 10 - Mines. </a:t>
            </a:r>
          </a:p>
          <a:p>
            <a:pPr marL="0" indent="0">
              <a:buNone/>
            </a:pPr>
            <a:r>
              <a:rPr lang="en-AU" sz="1600" dirty="0" smtClean="0"/>
              <a:t>These include:</a:t>
            </a:r>
          </a:p>
          <a:p>
            <a:r>
              <a:rPr lang="en-AU" sz="1600" dirty="0" smtClean="0"/>
              <a:t>Presentations and guidance materials to assist stakeholders in understanding their WHS legislative requirements; </a:t>
            </a:r>
          </a:p>
          <a:p>
            <a:r>
              <a:rPr lang="en-AU" sz="1600" dirty="0" smtClean="0"/>
              <a:t>WHS templates, forms and registers to assist stakeholder in the development of a safety management </a:t>
            </a:r>
            <a:r>
              <a:rPr lang="en-AU" sz="1600" dirty="0"/>
              <a:t>system; and</a:t>
            </a:r>
            <a:endParaRPr lang="en-AU" sz="1600" dirty="0" smtClean="0"/>
          </a:p>
          <a:p>
            <a:r>
              <a:rPr lang="en-AU" sz="1600" dirty="0" smtClean="0"/>
              <a:t>Risk management tools to assist stakeholders in identifying, assessing and controlling risks to health and safety.</a:t>
            </a:r>
          </a:p>
        </p:txBody>
      </p:sp>
      <p:sp>
        <p:nvSpPr>
          <p:cNvPr id="4" name="Slide Number Placeholder 3"/>
          <p:cNvSpPr>
            <a:spLocks noGrp="1"/>
          </p:cNvSpPr>
          <p:nvPr>
            <p:ph type="sldNum" sz="quarter" idx="10"/>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65DB8DF4-6AFD-4037-92D2-C390D3177DD7}" type="slidenum">
              <a:rPr kumimoji="0" lang="en-AU" sz="10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57</a:t>
            </a:fld>
            <a:endParaRPr kumimoji="0" lang="en-AU" sz="1400" b="1" i="0" u="none" strike="noStrike" kern="1200" cap="none" spc="0" normalizeH="0" baseline="0" noProof="0" dirty="0">
              <a:ln>
                <a:noFill/>
              </a:ln>
              <a:solidFill>
                <a:srgbClr val="1D1D60"/>
              </a:solidFill>
              <a:effectLst/>
              <a:uLnTx/>
              <a:uFillTx/>
              <a:latin typeface="Arial" charset="0"/>
              <a:ea typeface="+mn-ea"/>
              <a:cs typeface="+mn-cs"/>
            </a:endParaRPr>
          </a:p>
        </p:txBody>
      </p:sp>
      <p:sp>
        <p:nvSpPr>
          <p:cNvPr id="5" name="Title 1"/>
          <p:cNvSpPr txBox="1">
            <a:spLocks/>
          </p:cNvSpPr>
          <p:nvPr/>
        </p:nvSpPr>
        <p:spPr>
          <a:xfrm>
            <a:off x="1905000" y="533400"/>
            <a:ext cx="6781800" cy="609600"/>
          </a:xfrm>
          <a:prstGeom prst="rect">
            <a:avLst/>
          </a:prstGeom>
        </p:spPr>
        <p:txBody>
          <a:bodyPr/>
          <a:lstStyle>
            <a:lvl1pPr algn="l" defTabSz="762000" rtl="0" eaLnBrk="0" fontAlgn="base" hangingPunct="0">
              <a:lnSpc>
                <a:spcPct val="80000"/>
              </a:lnSpc>
              <a:spcBef>
                <a:spcPct val="0"/>
              </a:spcBef>
              <a:spcAft>
                <a:spcPct val="0"/>
              </a:spcAft>
              <a:defRPr sz="2800" b="1">
                <a:solidFill>
                  <a:schemeClr val="tx2"/>
                </a:solidFill>
                <a:latin typeface="+mj-lt"/>
                <a:ea typeface="+mj-ea"/>
                <a:cs typeface="+mj-cs"/>
              </a:defRPr>
            </a:lvl1pPr>
            <a:lvl2pPr algn="l" defTabSz="762000" rtl="0" eaLnBrk="0" fontAlgn="base" hangingPunct="0">
              <a:lnSpc>
                <a:spcPct val="80000"/>
              </a:lnSpc>
              <a:spcBef>
                <a:spcPct val="0"/>
              </a:spcBef>
              <a:spcAft>
                <a:spcPct val="0"/>
              </a:spcAft>
              <a:defRPr sz="2800" b="1">
                <a:solidFill>
                  <a:schemeClr val="tx2"/>
                </a:solidFill>
                <a:latin typeface="Arial" charset="0"/>
              </a:defRPr>
            </a:lvl2pPr>
            <a:lvl3pPr algn="l" defTabSz="762000" rtl="0" eaLnBrk="0" fontAlgn="base" hangingPunct="0">
              <a:lnSpc>
                <a:spcPct val="80000"/>
              </a:lnSpc>
              <a:spcBef>
                <a:spcPct val="0"/>
              </a:spcBef>
              <a:spcAft>
                <a:spcPct val="0"/>
              </a:spcAft>
              <a:defRPr sz="2800" b="1">
                <a:solidFill>
                  <a:schemeClr val="tx2"/>
                </a:solidFill>
                <a:latin typeface="Arial" charset="0"/>
              </a:defRPr>
            </a:lvl3pPr>
            <a:lvl4pPr algn="l" defTabSz="762000" rtl="0" eaLnBrk="0" fontAlgn="base" hangingPunct="0">
              <a:lnSpc>
                <a:spcPct val="80000"/>
              </a:lnSpc>
              <a:spcBef>
                <a:spcPct val="0"/>
              </a:spcBef>
              <a:spcAft>
                <a:spcPct val="0"/>
              </a:spcAft>
              <a:defRPr sz="2800" b="1">
                <a:solidFill>
                  <a:schemeClr val="tx2"/>
                </a:solidFill>
                <a:latin typeface="Arial" charset="0"/>
              </a:defRPr>
            </a:lvl4pPr>
            <a:lvl5pPr algn="l" defTabSz="762000" rtl="0" eaLnBrk="0" fontAlgn="base" hangingPunct="0">
              <a:lnSpc>
                <a:spcPct val="80000"/>
              </a:lnSpc>
              <a:spcBef>
                <a:spcPct val="0"/>
              </a:spcBef>
              <a:spcAft>
                <a:spcPct val="0"/>
              </a:spcAft>
              <a:defRPr sz="2800" b="1">
                <a:solidFill>
                  <a:schemeClr val="tx2"/>
                </a:solidFill>
                <a:latin typeface="Arial" charset="0"/>
              </a:defRPr>
            </a:lvl5pPr>
            <a:lvl6pPr marL="457200" algn="l" defTabSz="762000" rtl="0" eaLnBrk="0" fontAlgn="base" hangingPunct="0">
              <a:lnSpc>
                <a:spcPct val="80000"/>
              </a:lnSpc>
              <a:spcBef>
                <a:spcPct val="0"/>
              </a:spcBef>
              <a:spcAft>
                <a:spcPct val="0"/>
              </a:spcAft>
              <a:defRPr sz="2800" b="1">
                <a:solidFill>
                  <a:schemeClr val="tx2"/>
                </a:solidFill>
                <a:latin typeface="Arial" charset="0"/>
              </a:defRPr>
            </a:lvl6pPr>
            <a:lvl7pPr marL="914400" algn="l" defTabSz="762000" rtl="0" eaLnBrk="0" fontAlgn="base" hangingPunct="0">
              <a:lnSpc>
                <a:spcPct val="80000"/>
              </a:lnSpc>
              <a:spcBef>
                <a:spcPct val="0"/>
              </a:spcBef>
              <a:spcAft>
                <a:spcPct val="0"/>
              </a:spcAft>
              <a:defRPr sz="2800" b="1">
                <a:solidFill>
                  <a:schemeClr val="tx2"/>
                </a:solidFill>
                <a:latin typeface="Arial" charset="0"/>
              </a:defRPr>
            </a:lvl7pPr>
            <a:lvl8pPr marL="1371600" algn="l" defTabSz="762000" rtl="0" eaLnBrk="0" fontAlgn="base" hangingPunct="0">
              <a:lnSpc>
                <a:spcPct val="80000"/>
              </a:lnSpc>
              <a:spcBef>
                <a:spcPct val="0"/>
              </a:spcBef>
              <a:spcAft>
                <a:spcPct val="0"/>
              </a:spcAft>
              <a:defRPr sz="2800" b="1">
                <a:solidFill>
                  <a:schemeClr val="tx2"/>
                </a:solidFill>
                <a:latin typeface="Arial" charset="0"/>
              </a:defRPr>
            </a:lvl8pPr>
            <a:lvl9pPr marL="1828800" algn="l" defTabSz="762000" rtl="0" eaLnBrk="0" fontAlgn="base" hangingPunct="0">
              <a:lnSpc>
                <a:spcPct val="80000"/>
              </a:lnSpc>
              <a:spcBef>
                <a:spcPct val="0"/>
              </a:spcBef>
              <a:spcAft>
                <a:spcPct val="0"/>
              </a:spcAft>
              <a:defRPr sz="2800" b="1">
                <a:solidFill>
                  <a:schemeClr val="tx2"/>
                </a:solidFill>
                <a:latin typeface="Arial" charset="0"/>
              </a:defRPr>
            </a:lvl9pPr>
          </a:lstStyle>
          <a:p>
            <a:pPr marL="0" marR="0" lvl="0" indent="0" algn="ctr" defTabSz="762000" rtl="0" eaLnBrk="0" fontAlgn="base" latinLnBrk="0" hangingPunct="0">
              <a:lnSpc>
                <a:spcPct val="80000"/>
              </a:lnSpc>
              <a:spcBef>
                <a:spcPct val="0"/>
              </a:spcBef>
              <a:spcAft>
                <a:spcPct val="0"/>
              </a:spcAft>
              <a:buClrTx/>
              <a:buSzTx/>
              <a:buFontTx/>
              <a:buNone/>
              <a:tabLst/>
              <a:defRPr/>
            </a:pPr>
            <a:endParaRPr kumimoji="0" lang="en-US" sz="2800" b="1" i="0" u="none" strike="noStrike" kern="0" cap="none" spc="0" normalizeH="0" baseline="0" noProof="0" dirty="0">
              <a:ln>
                <a:noFill/>
              </a:ln>
              <a:solidFill>
                <a:srgbClr val="000000"/>
              </a:solidFill>
              <a:effectLst/>
              <a:uLnTx/>
              <a:uFillTx/>
              <a:latin typeface="Arial"/>
              <a:ea typeface="+mj-ea"/>
              <a:cs typeface="+mj-cs"/>
            </a:endParaRPr>
          </a:p>
        </p:txBody>
      </p:sp>
    </p:spTree>
    <p:extLst>
      <p:ext uri="{BB962C8B-B14F-4D97-AF65-F5344CB8AC3E}">
        <p14:creationId xmlns:p14="http://schemas.microsoft.com/office/powerpoint/2010/main" val="79932210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825352" y="638170"/>
            <a:ext cx="6851104" cy="774606"/>
          </a:xfrm>
        </p:spPr>
        <p:txBody>
          <a:bodyPr/>
          <a:lstStyle/>
          <a:p>
            <a:r>
              <a:rPr lang="en-US" dirty="0">
                <a:solidFill>
                  <a:schemeClr val="accent1"/>
                </a:solidFill>
              </a:rPr>
              <a:t>Further </a:t>
            </a:r>
            <a:r>
              <a:rPr lang="en-US" dirty="0" smtClean="0">
                <a:solidFill>
                  <a:schemeClr val="accent1"/>
                </a:solidFill>
              </a:rPr>
              <a:t>Information and Assistance</a:t>
            </a:r>
            <a:endParaRPr lang="en-US" dirty="0">
              <a:solidFill>
                <a:schemeClr val="accent1"/>
              </a:solidFill>
            </a:endParaRPr>
          </a:p>
        </p:txBody>
      </p:sp>
      <p:sp>
        <p:nvSpPr>
          <p:cNvPr id="10" name="Content Placeholder 9"/>
          <p:cNvSpPr>
            <a:spLocks noGrp="1"/>
          </p:cNvSpPr>
          <p:nvPr>
            <p:ph idx="1"/>
          </p:nvPr>
        </p:nvSpPr>
        <p:spPr>
          <a:xfrm>
            <a:off x="1830524" y="1628800"/>
            <a:ext cx="7133964" cy="3888432"/>
          </a:xfrm>
        </p:spPr>
        <p:txBody>
          <a:bodyPr/>
          <a:lstStyle/>
          <a:p>
            <a:pPr marL="0" lvl="0" indent="0" defTabSz="914400">
              <a:spcBef>
                <a:spcPct val="0"/>
              </a:spcBef>
              <a:buClrTx/>
              <a:buSzTx/>
              <a:buNone/>
            </a:pPr>
            <a:r>
              <a:rPr lang="fr-FR" sz="1600" dirty="0" smtClean="0">
                <a:solidFill>
                  <a:prstClr val="black"/>
                </a:solidFill>
              </a:rPr>
              <a:t>Work Heath </a:t>
            </a:r>
            <a:r>
              <a:rPr lang="fr-FR" sz="1600" dirty="0">
                <a:solidFill>
                  <a:prstClr val="black"/>
                </a:solidFill>
              </a:rPr>
              <a:t>and Safety </a:t>
            </a:r>
            <a:r>
              <a:rPr lang="fr-FR" sz="1600" dirty="0" smtClean="0">
                <a:solidFill>
                  <a:prstClr val="black"/>
                </a:solidFill>
              </a:rPr>
              <a:t>Legislation, </a:t>
            </a:r>
            <a:r>
              <a:rPr lang="fr-FR" sz="1600" dirty="0">
                <a:solidFill>
                  <a:prstClr val="black"/>
                </a:solidFill>
              </a:rPr>
              <a:t>Codes of Practice,</a:t>
            </a:r>
            <a:r>
              <a:rPr lang="en-US" sz="1600" dirty="0"/>
              <a:t> fact </a:t>
            </a:r>
            <a:r>
              <a:rPr lang="en-US" sz="1600" dirty="0" smtClean="0"/>
              <a:t>sheets, guides and WHS materials, can </a:t>
            </a:r>
            <a:r>
              <a:rPr lang="en-US" sz="1600" dirty="0"/>
              <a:t>be found at the following </a:t>
            </a:r>
            <a:r>
              <a:rPr lang="en-US" sz="1600" dirty="0" smtClean="0"/>
              <a:t>websites:</a:t>
            </a:r>
            <a:br>
              <a:rPr lang="en-US" sz="1600" dirty="0" smtClean="0"/>
            </a:br>
            <a:endParaRPr lang="fr-FR" sz="1600" dirty="0">
              <a:solidFill>
                <a:prstClr val="black"/>
              </a:solidFill>
            </a:endParaRPr>
          </a:p>
          <a:p>
            <a:r>
              <a:rPr lang="fr-FR" sz="1600" dirty="0">
                <a:solidFill>
                  <a:prstClr val="black"/>
                </a:solidFill>
              </a:rPr>
              <a:t>MAQOHSC – </a:t>
            </a:r>
            <a:r>
              <a:rPr lang="fr-FR" sz="1600" u="sng" dirty="0" smtClean="0">
                <a:solidFill>
                  <a:srgbClr val="FF8200"/>
                </a:solidFill>
                <a:hlinkClick r:id="rId3"/>
              </a:rPr>
              <a:t>www.maqohsc.sa.gov.au</a:t>
            </a:r>
            <a:endParaRPr lang="fr-FR" sz="1600" u="sng" dirty="0" smtClean="0">
              <a:solidFill>
                <a:srgbClr val="FF8200"/>
              </a:solidFill>
            </a:endParaRPr>
          </a:p>
          <a:p>
            <a:r>
              <a:rPr lang="fr-FR" sz="1600" dirty="0" smtClean="0">
                <a:solidFill>
                  <a:prstClr val="black"/>
                </a:solidFill>
              </a:rPr>
              <a:t>SafeWork </a:t>
            </a:r>
            <a:r>
              <a:rPr lang="fr-FR" sz="1600" dirty="0">
                <a:solidFill>
                  <a:prstClr val="black"/>
                </a:solidFill>
              </a:rPr>
              <a:t>SA – </a:t>
            </a:r>
            <a:r>
              <a:rPr lang="fr-FR" sz="1600" dirty="0">
                <a:solidFill>
                  <a:prstClr val="black"/>
                </a:solidFill>
                <a:hlinkClick r:id="rId4"/>
              </a:rPr>
              <a:t>www.safework.sa.gov.au</a:t>
            </a:r>
            <a:endParaRPr lang="fr-FR" sz="1600" dirty="0">
              <a:solidFill>
                <a:prstClr val="black"/>
              </a:solidFill>
            </a:endParaRPr>
          </a:p>
          <a:p>
            <a:r>
              <a:rPr lang="fr-FR" sz="1600" dirty="0" smtClean="0">
                <a:solidFill>
                  <a:prstClr val="black"/>
                </a:solidFill>
              </a:rPr>
              <a:t>Safe </a:t>
            </a:r>
            <a:r>
              <a:rPr lang="fr-FR" sz="1600" dirty="0">
                <a:solidFill>
                  <a:prstClr val="black"/>
                </a:solidFill>
              </a:rPr>
              <a:t>Work Australia – </a:t>
            </a:r>
            <a:r>
              <a:rPr lang="fr-FR" sz="1600" u="sng" dirty="0" smtClean="0">
                <a:solidFill>
                  <a:srgbClr val="FF8200"/>
                </a:solidFill>
                <a:hlinkClick r:id="rId5"/>
              </a:rPr>
              <a:t>www.safeworkaustralia.gov.au</a:t>
            </a:r>
            <a:endParaRPr lang="fr-FR" sz="1600" dirty="0" smtClean="0">
              <a:solidFill>
                <a:prstClr val="black"/>
              </a:solidFill>
            </a:endParaRPr>
          </a:p>
          <a:p>
            <a:endParaRPr lang="en-US"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58</a:t>
            </a:fld>
            <a:endParaRPr lang="en-AU" sz="1400" dirty="0">
              <a:solidFill>
                <a:srgbClr val="1D1D60"/>
              </a:solidFill>
            </a:endParaRPr>
          </a:p>
        </p:txBody>
      </p:sp>
      <p:sp>
        <p:nvSpPr>
          <p:cNvPr id="5" name="Title 1"/>
          <p:cNvSpPr txBox="1">
            <a:spLocks/>
          </p:cNvSpPr>
          <p:nvPr/>
        </p:nvSpPr>
        <p:spPr>
          <a:xfrm>
            <a:off x="1905000" y="533400"/>
            <a:ext cx="6781800" cy="609600"/>
          </a:xfrm>
          <a:prstGeom prst="rect">
            <a:avLst/>
          </a:prstGeom>
        </p:spPr>
        <p:txBody>
          <a:bodyPr/>
          <a:lstStyle>
            <a:lvl1pPr algn="l" defTabSz="762000" rtl="0" eaLnBrk="0" fontAlgn="base" hangingPunct="0">
              <a:lnSpc>
                <a:spcPct val="80000"/>
              </a:lnSpc>
              <a:spcBef>
                <a:spcPct val="0"/>
              </a:spcBef>
              <a:spcAft>
                <a:spcPct val="0"/>
              </a:spcAft>
              <a:defRPr sz="2800" b="1">
                <a:solidFill>
                  <a:schemeClr val="tx2"/>
                </a:solidFill>
                <a:latin typeface="+mj-lt"/>
                <a:ea typeface="+mj-ea"/>
                <a:cs typeface="+mj-cs"/>
              </a:defRPr>
            </a:lvl1pPr>
            <a:lvl2pPr algn="l" defTabSz="762000" rtl="0" eaLnBrk="0" fontAlgn="base" hangingPunct="0">
              <a:lnSpc>
                <a:spcPct val="80000"/>
              </a:lnSpc>
              <a:spcBef>
                <a:spcPct val="0"/>
              </a:spcBef>
              <a:spcAft>
                <a:spcPct val="0"/>
              </a:spcAft>
              <a:defRPr sz="2800" b="1">
                <a:solidFill>
                  <a:schemeClr val="tx2"/>
                </a:solidFill>
                <a:latin typeface="Arial" charset="0"/>
              </a:defRPr>
            </a:lvl2pPr>
            <a:lvl3pPr algn="l" defTabSz="762000" rtl="0" eaLnBrk="0" fontAlgn="base" hangingPunct="0">
              <a:lnSpc>
                <a:spcPct val="80000"/>
              </a:lnSpc>
              <a:spcBef>
                <a:spcPct val="0"/>
              </a:spcBef>
              <a:spcAft>
                <a:spcPct val="0"/>
              </a:spcAft>
              <a:defRPr sz="2800" b="1">
                <a:solidFill>
                  <a:schemeClr val="tx2"/>
                </a:solidFill>
                <a:latin typeface="Arial" charset="0"/>
              </a:defRPr>
            </a:lvl3pPr>
            <a:lvl4pPr algn="l" defTabSz="762000" rtl="0" eaLnBrk="0" fontAlgn="base" hangingPunct="0">
              <a:lnSpc>
                <a:spcPct val="80000"/>
              </a:lnSpc>
              <a:spcBef>
                <a:spcPct val="0"/>
              </a:spcBef>
              <a:spcAft>
                <a:spcPct val="0"/>
              </a:spcAft>
              <a:defRPr sz="2800" b="1">
                <a:solidFill>
                  <a:schemeClr val="tx2"/>
                </a:solidFill>
                <a:latin typeface="Arial" charset="0"/>
              </a:defRPr>
            </a:lvl4pPr>
            <a:lvl5pPr algn="l" defTabSz="762000" rtl="0" eaLnBrk="0" fontAlgn="base" hangingPunct="0">
              <a:lnSpc>
                <a:spcPct val="80000"/>
              </a:lnSpc>
              <a:spcBef>
                <a:spcPct val="0"/>
              </a:spcBef>
              <a:spcAft>
                <a:spcPct val="0"/>
              </a:spcAft>
              <a:defRPr sz="2800" b="1">
                <a:solidFill>
                  <a:schemeClr val="tx2"/>
                </a:solidFill>
                <a:latin typeface="Arial" charset="0"/>
              </a:defRPr>
            </a:lvl5pPr>
            <a:lvl6pPr marL="457200" algn="l" defTabSz="762000" rtl="0" eaLnBrk="0" fontAlgn="base" hangingPunct="0">
              <a:lnSpc>
                <a:spcPct val="80000"/>
              </a:lnSpc>
              <a:spcBef>
                <a:spcPct val="0"/>
              </a:spcBef>
              <a:spcAft>
                <a:spcPct val="0"/>
              </a:spcAft>
              <a:defRPr sz="2800" b="1">
                <a:solidFill>
                  <a:schemeClr val="tx2"/>
                </a:solidFill>
                <a:latin typeface="Arial" charset="0"/>
              </a:defRPr>
            </a:lvl6pPr>
            <a:lvl7pPr marL="914400" algn="l" defTabSz="762000" rtl="0" eaLnBrk="0" fontAlgn="base" hangingPunct="0">
              <a:lnSpc>
                <a:spcPct val="80000"/>
              </a:lnSpc>
              <a:spcBef>
                <a:spcPct val="0"/>
              </a:spcBef>
              <a:spcAft>
                <a:spcPct val="0"/>
              </a:spcAft>
              <a:defRPr sz="2800" b="1">
                <a:solidFill>
                  <a:schemeClr val="tx2"/>
                </a:solidFill>
                <a:latin typeface="Arial" charset="0"/>
              </a:defRPr>
            </a:lvl7pPr>
            <a:lvl8pPr marL="1371600" algn="l" defTabSz="762000" rtl="0" eaLnBrk="0" fontAlgn="base" hangingPunct="0">
              <a:lnSpc>
                <a:spcPct val="80000"/>
              </a:lnSpc>
              <a:spcBef>
                <a:spcPct val="0"/>
              </a:spcBef>
              <a:spcAft>
                <a:spcPct val="0"/>
              </a:spcAft>
              <a:defRPr sz="2800" b="1">
                <a:solidFill>
                  <a:schemeClr val="tx2"/>
                </a:solidFill>
                <a:latin typeface="Arial" charset="0"/>
              </a:defRPr>
            </a:lvl8pPr>
            <a:lvl9pPr marL="1828800" algn="l" defTabSz="762000" rtl="0" eaLnBrk="0" fontAlgn="base" hangingPunct="0">
              <a:lnSpc>
                <a:spcPct val="80000"/>
              </a:lnSpc>
              <a:spcBef>
                <a:spcPct val="0"/>
              </a:spcBef>
              <a:spcAft>
                <a:spcPct val="0"/>
              </a:spcAft>
              <a:defRPr sz="2800" b="1">
                <a:solidFill>
                  <a:schemeClr val="tx2"/>
                </a:solidFill>
                <a:latin typeface="Arial" charset="0"/>
              </a:defRPr>
            </a:lvl9pPr>
          </a:lstStyle>
          <a:p>
            <a:pPr algn="ctr"/>
            <a:endParaRPr lang="en-US" kern="0" dirty="0">
              <a:solidFill>
                <a:srgbClr val="000000"/>
              </a:solidFill>
            </a:endParaRPr>
          </a:p>
        </p:txBody>
      </p:sp>
    </p:spTree>
    <p:extLst>
      <p:ext uri="{BB962C8B-B14F-4D97-AF65-F5344CB8AC3E}">
        <p14:creationId xmlns:p14="http://schemas.microsoft.com/office/powerpoint/2010/main" val="385067077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825352" y="638170"/>
            <a:ext cx="6851104" cy="774606"/>
          </a:xfrm>
        </p:spPr>
        <p:txBody>
          <a:bodyPr/>
          <a:lstStyle/>
          <a:p>
            <a:r>
              <a:rPr lang="en-US" dirty="0">
                <a:solidFill>
                  <a:schemeClr val="accent1"/>
                </a:solidFill>
              </a:rPr>
              <a:t>Further </a:t>
            </a:r>
            <a:r>
              <a:rPr lang="en-US" dirty="0" smtClean="0">
                <a:solidFill>
                  <a:schemeClr val="accent1"/>
                </a:solidFill>
              </a:rPr>
              <a:t>Information and Assistance</a:t>
            </a:r>
            <a:endParaRPr lang="en-US" dirty="0">
              <a:solidFill>
                <a:schemeClr val="accent1"/>
              </a:solidFill>
            </a:endParaRPr>
          </a:p>
        </p:txBody>
      </p:sp>
      <p:sp>
        <p:nvSpPr>
          <p:cNvPr id="10" name="Content Placeholder 9"/>
          <p:cNvSpPr>
            <a:spLocks noGrp="1"/>
          </p:cNvSpPr>
          <p:nvPr>
            <p:ph idx="1"/>
          </p:nvPr>
        </p:nvSpPr>
        <p:spPr>
          <a:xfrm>
            <a:off x="1830524" y="1628800"/>
            <a:ext cx="7313476" cy="2808312"/>
          </a:xfrm>
        </p:spPr>
        <p:txBody>
          <a:bodyPr/>
          <a:lstStyle/>
          <a:p>
            <a:pPr marL="0" indent="0">
              <a:buNone/>
            </a:pPr>
            <a:r>
              <a:rPr lang="en-AU" sz="1600" dirty="0"/>
              <a:t>MAQOHSC </a:t>
            </a:r>
            <a:r>
              <a:rPr lang="en-AU" sz="1600" dirty="0" smtClean="0"/>
              <a:t>is also available to provide guidance, onsite </a:t>
            </a:r>
            <a:r>
              <a:rPr lang="en-AU" sz="1600" dirty="0"/>
              <a:t>support </a:t>
            </a:r>
            <a:r>
              <a:rPr lang="en-AU" sz="1600" dirty="0" smtClean="0"/>
              <a:t>and advice on </a:t>
            </a:r>
            <a:r>
              <a:rPr lang="en-AU" sz="1600" dirty="0"/>
              <a:t>WHS Matters</a:t>
            </a:r>
            <a:r>
              <a:rPr lang="en-AU" sz="1600" dirty="0" smtClean="0"/>
              <a:t>. </a:t>
            </a:r>
          </a:p>
          <a:p>
            <a:pPr marL="0" indent="0">
              <a:buNone/>
            </a:pPr>
            <a:r>
              <a:rPr lang="en-AU" sz="1600" dirty="0" smtClean="0"/>
              <a:t>To contact MAQOHSC, please visit our website at:</a:t>
            </a:r>
          </a:p>
          <a:p>
            <a:pPr marL="0" indent="0">
              <a:buNone/>
            </a:pPr>
            <a:r>
              <a:rPr lang="fr-FR" sz="1600" u="sng" dirty="0" smtClean="0">
                <a:solidFill>
                  <a:srgbClr val="FF8200"/>
                </a:solidFill>
              </a:rPr>
              <a:t>www.maqohsc.sa.gov.au</a:t>
            </a:r>
            <a:r>
              <a:rPr lang="en-AU" sz="1600" dirty="0" smtClean="0"/>
              <a:t> and make </a:t>
            </a:r>
            <a:r>
              <a:rPr lang="en-AU" sz="1600" dirty="0"/>
              <a:t>a request for </a:t>
            </a:r>
            <a:r>
              <a:rPr lang="en-AU" sz="1600" dirty="0" smtClean="0"/>
              <a:t>support.</a:t>
            </a:r>
          </a:p>
          <a:p>
            <a:pPr marL="0" indent="0">
              <a:buNone/>
            </a:pPr>
            <a:r>
              <a:rPr lang="en-AU" sz="1600" dirty="0" smtClean="0"/>
              <a:t>Alternatively, if you would like to speak with someone directly, feel free to contact us on: (08</a:t>
            </a:r>
            <a:r>
              <a:rPr lang="en-AU" sz="1600" dirty="0"/>
              <a:t>) 8204 9842</a:t>
            </a:r>
          </a:p>
          <a:p>
            <a:endParaRPr lang="en-US"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59</a:t>
            </a:fld>
            <a:endParaRPr lang="en-AU" sz="1400" dirty="0">
              <a:solidFill>
                <a:srgbClr val="1D1D60"/>
              </a:solidFill>
            </a:endParaRPr>
          </a:p>
        </p:txBody>
      </p:sp>
      <p:sp>
        <p:nvSpPr>
          <p:cNvPr id="5" name="Title 1"/>
          <p:cNvSpPr txBox="1">
            <a:spLocks/>
          </p:cNvSpPr>
          <p:nvPr/>
        </p:nvSpPr>
        <p:spPr>
          <a:xfrm>
            <a:off x="1905000" y="533400"/>
            <a:ext cx="6781800" cy="609600"/>
          </a:xfrm>
          <a:prstGeom prst="rect">
            <a:avLst/>
          </a:prstGeom>
        </p:spPr>
        <p:txBody>
          <a:bodyPr/>
          <a:lstStyle>
            <a:lvl1pPr algn="l" defTabSz="762000" rtl="0" eaLnBrk="0" fontAlgn="base" hangingPunct="0">
              <a:lnSpc>
                <a:spcPct val="80000"/>
              </a:lnSpc>
              <a:spcBef>
                <a:spcPct val="0"/>
              </a:spcBef>
              <a:spcAft>
                <a:spcPct val="0"/>
              </a:spcAft>
              <a:defRPr sz="2800" b="1">
                <a:solidFill>
                  <a:schemeClr val="tx2"/>
                </a:solidFill>
                <a:latin typeface="+mj-lt"/>
                <a:ea typeface="+mj-ea"/>
                <a:cs typeface="+mj-cs"/>
              </a:defRPr>
            </a:lvl1pPr>
            <a:lvl2pPr algn="l" defTabSz="762000" rtl="0" eaLnBrk="0" fontAlgn="base" hangingPunct="0">
              <a:lnSpc>
                <a:spcPct val="80000"/>
              </a:lnSpc>
              <a:spcBef>
                <a:spcPct val="0"/>
              </a:spcBef>
              <a:spcAft>
                <a:spcPct val="0"/>
              </a:spcAft>
              <a:defRPr sz="2800" b="1">
                <a:solidFill>
                  <a:schemeClr val="tx2"/>
                </a:solidFill>
                <a:latin typeface="Arial" charset="0"/>
              </a:defRPr>
            </a:lvl2pPr>
            <a:lvl3pPr algn="l" defTabSz="762000" rtl="0" eaLnBrk="0" fontAlgn="base" hangingPunct="0">
              <a:lnSpc>
                <a:spcPct val="80000"/>
              </a:lnSpc>
              <a:spcBef>
                <a:spcPct val="0"/>
              </a:spcBef>
              <a:spcAft>
                <a:spcPct val="0"/>
              </a:spcAft>
              <a:defRPr sz="2800" b="1">
                <a:solidFill>
                  <a:schemeClr val="tx2"/>
                </a:solidFill>
                <a:latin typeface="Arial" charset="0"/>
              </a:defRPr>
            </a:lvl3pPr>
            <a:lvl4pPr algn="l" defTabSz="762000" rtl="0" eaLnBrk="0" fontAlgn="base" hangingPunct="0">
              <a:lnSpc>
                <a:spcPct val="80000"/>
              </a:lnSpc>
              <a:spcBef>
                <a:spcPct val="0"/>
              </a:spcBef>
              <a:spcAft>
                <a:spcPct val="0"/>
              </a:spcAft>
              <a:defRPr sz="2800" b="1">
                <a:solidFill>
                  <a:schemeClr val="tx2"/>
                </a:solidFill>
                <a:latin typeface="Arial" charset="0"/>
              </a:defRPr>
            </a:lvl4pPr>
            <a:lvl5pPr algn="l" defTabSz="762000" rtl="0" eaLnBrk="0" fontAlgn="base" hangingPunct="0">
              <a:lnSpc>
                <a:spcPct val="80000"/>
              </a:lnSpc>
              <a:spcBef>
                <a:spcPct val="0"/>
              </a:spcBef>
              <a:spcAft>
                <a:spcPct val="0"/>
              </a:spcAft>
              <a:defRPr sz="2800" b="1">
                <a:solidFill>
                  <a:schemeClr val="tx2"/>
                </a:solidFill>
                <a:latin typeface="Arial" charset="0"/>
              </a:defRPr>
            </a:lvl5pPr>
            <a:lvl6pPr marL="457200" algn="l" defTabSz="762000" rtl="0" eaLnBrk="0" fontAlgn="base" hangingPunct="0">
              <a:lnSpc>
                <a:spcPct val="80000"/>
              </a:lnSpc>
              <a:spcBef>
                <a:spcPct val="0"/>
              </a:spcBef>
              <a:spcAft>
                <a:spcPct val="0"/>
              </a:spcAft>
              <a:defRPr sz="2800" b="1">
                <a:solidFill>
                  <a:schemeClr val="tx2"/>
                </a:solidFill>
                <a:latin typeface="Arial" charset="0"/>
              </a:defRPr>
            </a:lvl6pPr>
            <a:lvl7pPr marL="914400" algn="l" defTabSz="762000" rtl="0" eaLnBrk="0" fontAlgn="base" hangingPunct="0">
              <a:lnSpc>
                <a:spcPct val="80000"/>
              </a:lnSpc>
              <a:spcBef>
                <a:spcPct val="0"/>
              </a:spcBef>
              <a:spcAft>
                <a:spcPct val="0"/>
              </a:spcAft>
              <a:defRPr sz="2800" b="1">
                <a:solidFill>
                  <a:schemeClr val="tx2"/>
                </a:solidFill>
                <a:latin typeface="Arial" charset="0"/>
              </a:defRPr>
            </a:lvl7pPr>
            <a:lvl8pPr marL="1371600" algn="l" defTabSz="762000" rtl="0" eaLnBrk="0" fontAlgn="base" hangingPunct="0">
              <a:lnSpc>
                <a:spcPct val="80000"/>
              </a:lnSpc>
              <a:spcBef>
                <a:spcPct val="0"/>
              </a:spcBef>
              <a:spcAft>
                <a:spcPct val="0"/>
              </a:spcAft>
              <a:defRPr sz="2800" b="1">
                <a:solidFill>
                  <a:schemeClr val="tx2"/>
                </a:solidFill>
                <a:latin typeface="Arial" charset="0"/>
              </a:defRPr>
            </a:lvl8pPr>
            <a:lvl9pPr marL="1828800" algn="l" defTabSz="762000" rtl="0" eaLnBrk="0" fontAlgn="base" hangingPunct="0">
              <a:lnSpc>
                <a:spcPct val="80000"/>
              </a:lnSpc>
              <a:spcBef>
                <a:spcPct val="0"/>
              </a:spcBef>
              <a:spcAft>
                <a:spcPct val="0"/>
              </a:spcAft>
              <a:defRPr sz="2800" b="1">
                <a:solidFill>
                  <a:schemeClr val="tx2"/>
                </a:solidFill>
                <a:latin typeface="Arial" charset="0"/>
              </a:defRPr>
            </a:lvl9pPr>
          </a:lstStyle>
          <a:p>
            <a:pPr algn="ctr"/>
            <a:endParaRPr lang="en-US" kern="0" dirty="0">
              <a:solidFill>
                <a:srgbClr val="000000"/>
              </a:solidFill>
            </a:endParaRPr>
          </a:p>
        </p:txBody>
      </p:sp>
      <p:sp>
        <p:nvSpPr>
          <p:cNvPr id="6" name="Content Placeholder 9"/>
          <p:cNvSpPr txBox="1">
            <a:spLocks/>
          </p:cNvSpPr>
          <p:nvPr/>
        </p:nvSpPr>
        <p:spPr bwMode="auto">
          <a:xfrm>
            <a:off x="3491880" y="4869160"/>
            <a:ext cx="3960440" cy="1224136"/>
          </a:xfrm>
          <a:prstGeom prst="rect">
            <a:avLst/>
          </a:prstGeom>
          <a:noFill/>
          <a:ln w="12700">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762000" rtl="0" eaLnBrk="1" fontAlgn="base" hangingPunct="1">
              <a:spcBef>
                <a:spcPts val="1800"/>
              </a:spcBef>
              <a:spcAft>
                <a:spcPct val="0"/>
              </a:spcAft>
              <a:buClr>
                <a:schemeClr val="accent1"/>
              </a:buClr>
              <a:buSzPct val="100000"/>
              <a:buFont typeface="Wingdings" pitchFamily="2" charset="2"/>
              <a:buChar char="§"/>
              <a:defRPr sz="2000">
                <a:solidFill>
                  <a:srgbClr val="000000"/>
                </a:solidFill>
                <a:latin typeface="+mn-lt"/>
                <a:ea typeface="+mn-ea"/>
                <a:cs typeface="+mn-cs"/>
              </a:defRPr>
            </a:lvl1pPr>
            <a:lvl2pPr marL="742950" indent="-285750" algn="l" defTabSz="762000" rtl="0" eaLnBrk="1" fontAlgn="base" hangingPunct="1">
              <a:spcBef>
                <a:spcPts val="1800"/>
              </a:spcBef>
              <a:spcAft>
                <a:spcPct val="0"/>
              </a:spcAft>
              <a:buClr>
                <a:schemeClr val="accent2"/>
              </a:buClr>
              <a:buSzPct val="100000"/>
              <a:buFont typeface="Wingdings" pitchFamily="2" charset="2"/>
              <a:buChar char="§"/>
              <a:defRPr sz="2000">
                <a:solidFill>
                  <a:srgbClr val="000000"/>
                </a:solidFill>
                <a:latin typeface="+mn-lt"/>
              </a:defRPr>
            </a:lvl2pPr>
            <a:lvl3pPr marL="1143000" indent="-228600" algn="l" defTabSz="762000" rtl="0" eaLnBrk="1" fontAlgn="base" hangingPunct="1">
              <a:spcBef>
                <a:spcPts val="1800"/>
              </a:spcBef>
              <a:spcAft>
                <a:spcPct val="0"/>
              </a:spcAft>
              <a:buClr>
                <a:schemeClr val="accent1"/>
              </a:buClr>
              <a:buSzPct val="100000"/>
              <a:buFont typeface="Wingdings" pitchFamily="2" charset="2"/>
              <a:buChar char="§"/>
              <a:defRPr sz="2000">
                <a:solidFill>
                  <a:srgbClr val="000000"/>
                </a:solidFill>
                <a:latin typeface="+mn-lt"/>
              </a:defRPr>
            </a:lvl3pPr>
            <a:lvl4pPr marL="1600200" indent="-228600" algn="l" defTabSz="762000" rtl="0" eaLnBrk="1" fontAlgn="base" hangingPunct="1">
              <a:spcBef>
                <a:spcPts val="1800"/>
              </a:spcBef>
              <a:spcAft>
                <a:spcPct val="0"/>
              </a:spcAft>
              <a:buClr>
                <a:schemeClr val="hlink"/>
              </a:buClr>
              <a:buSzPct val="100000"/>
              <a:buFont typeface="Wingdings" pitchFamily="2" charset="2"/>
              <a:buChar char="§"/>
              <a:defRPr>
                <a:solidFill>
                  <a:srgbClr val="000000"/>
                </a:solidFill>
                <a:latin typeface="+mn-lt"/>
              </a:defRPr>
            </a:lvl4pPr>
            <a:lvl5pPr marL="2057400" indent="-228600" algn="l" defTabSz="762000" rtl="0" eaLnBrk="1" fontAlgn="base" hangingPunct="1">
              <a:spcBef>
                <a:spcPts val="1800"/>
              </a:spcBef>
              <a:spcAft>
                <a:spcPct val="0"/>
              </a:spcAft>
              <a:buClr>
                <a:schemeClr val="accent1"/>
              </a:buClr>
              <a:buSzPct val="100000"/>
              <a:buFont typeface="Wingdings" pitchFamily="2" charset="2"/>
              <a:buChar char="§"/>
              <a:defRPr>
                <a:solidFill>
                  <a:srgbClr val="000000"/>
                </a:solidFill>
                <a:latin typeface="+mn-lt"/>
              </a:defRPr>
            </a:lvl5pPr>
            <a:lvl6pPr marL="25146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6pPr>
            <a:lvl7pPr marL="29718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7pPr>
            <a:lvl8pPr marL="34290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8pPr>
            <a:lvl9pPr marL="38862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9pPr>
          </a:lstStyle>
          <a:p>
            <a:pPr marL="0" indent="0">
              <a:buFont typeface="Wingdings" pitchFamily="2" charset="2"/>
              <a:buNone/>
            </a:pPr>
            <a:r>
              <a:rPr lang="en-AU" sz="2800" b="1" dirty="0">
                <a:solidFill>
                  <a:schemeClr val="accent1"/>
                </a:solidFill>
                <a:latin typeface="+mj-lt"/>
                <a:ea typeface="+mj-ea"/>
                <a:cs typeface="+mj-cs"/>
              </a:rPr>
              <a:t>Think</a:t>
            </a:r>
            <a:r>
              <a:rPr lang="en-AU" b="1" kern="0" dirty="0" smtClean="0"/>
              <a:t> </a:t>
            </a:r>
            <a:r>
              <a:rPr lang="en-AU" sz="2800" b="1" dirty="0" smtClean="0">
                <a:solidFill>
                  <a:schemeClr val="accent1"/>
                </a:solidFill>
                <a:latin typeface="+mj-lt"/>
                <a:ea typeface="+mj-ea"/>
                <a:cs typeface="+mj-cs"/>
              </a:rPr>
              <a:t>Safety</a:t>
            </a:r>
          </a:p>
          <a:p>
            <a:pPr marL="0" indent="0">
              <a:buFont typeface="Wingdings" pitchFamily="2" charset="2"/>
              <a:buNone/>
            </a:pPr>
            <a:r>
              <a:rPr lang="en-AU" sz="2800" b="1" dirty="0" smtClean="0">
                <a:solidFill>
                  <a:schemeClr val="accent1"/>
                </a:solidFill>
                <a:latin typeface="+mj-lt"/>
                <a:ea typeface="+mj-ea"/>
                <a:cs typeface="+mj-cs"/>
              </a:rPr>
              <a:t>	      Work</a:t>
            </a:r>
            <a:r>
              <a:rPr lang="en-AU" b="1" kern="0" dirty="0" smtClean="0"/>
              <a:t> </a:t>
            </a:r>
            <a:r>
              <a:rPr lang="en-AU" sz="2800" b="1" dirty="0" smtClean="0">
                <a:solidFill>
                  <a:schemeClr val="accent1"/>
                </a:solidFill>
                <a:latin typeface="+mj-lt"/>
                <a:ea typeface="+mj-ea"/>
                <a:cs typeface="+mj-cs"/>
              </a:rPr>
              <a:t>Safely!</a:t>
            </a:r>
            <a:endParaRPr lang="en-AU" sz="2800" b="1" dirty="0">
              <a:solidFill>
                <a:schemeClr val="accent1"/>
              </a:solidFill>
              <a:latin typeface="+mj-lt"/>
              <a:ea typeface="+mj-ea"/>
              <a:cs typeface="+mj-cs"/>
            </a:endParaRPr>
          </a:p>
          <a:p>
            <a:endParaRPr lang="en-US" kern="0" dirty="0"/>
          </a:p>
        </p:txBody>
      </p:sp>
    </p:spTree>
    <p:extLst>
      <p:ext uri="{BB962C8B-B14F-4D97-AF65-F5344CB8AC3E}">
        <p14:creationId xmlns:p14="http://schemas.microsoft.com/office/powerpoint/2010/main" val="29731072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rPr>
              <a:t>Mines Regulations - Key Elements</a:t>
            </a:r>
            <a:endParaRPr lang="en-US" dirty="0"/>
          </a:p>
        </p:txBody>
      </p:sp>
      <p:sp>
        <p:nvSpPr>
          <p:cNvPr id="3" name="Content Placeholder 2"/>
          <p:cNvSpPr>
            <a:spLocks noGrp="1"/>
          </p:cNvSpPr>
          <p:nvPr>
            <p:ph idx="1"/>
          </p:nvPr>
        </p:nvSpPr>
        <p:spPr>
          <a:xfrm>
            <a:off x="1835696" y="1677144"/>
            <a:ext cx="6851104" cy="4776192"/>
          </a:xfrm>
        </p:spPr>
        <p:txBody>
          <a:bodyPr/>
          <a:lstStyle/>
          <a:p>
            <a:r>
              <a:rPr lang="en-US" sz="1600" dirty="0"/>
              <a:t>Mine &amp; </a:t>
            </a:r>
            <a:r>
              <a:rPr lang="en-US" sz="1600" dirty="0" smtClean="0"/>
              <a:t>Mining Operations;</a:t>
            </a:r>
            <a:endParaRPr lang="en-US" sz="1600" dirty="0"/>
          </a:p>
          <a:p>
            <a:r>
              <a:rPr lang="en-US" sz="1600" dirty="0"/>
              <a:t>Mine H</a:t>
            </a:r>
            <a:r>
              <a:rPr lang="en-US" sz="1600" dirty="0" smtClean="0"/>
              <a:t>older / Mine Operator </a:t>
            </a:r>
            <a:r>
              <a:rPr lang="en-US" sz="1600" dirty="0"/>
              <a:t>– primary duty </a:t>
            </a:r>
            <a:r>
              <a:rPr lang="en-US" sz="1600" dirty="0" smtClean="0"/>
              <a:t>holder;</a:t>
            </a:r>
          </a:p>
          <a:p>
            <a:r>
              <a:rPr lang="en-US" sz="1600" dirty="0" smtClean="0"/>
              <a:t>Mine Manager and competencies;</a:t>
            </a:r>
          </a:p>
          <a:p>
            <a:r>
              <a:rPr lang="en-US" sz="1600" dirty="0" smtClean="0"/>
              <a:t>Managing risks; </a:t>
            </a:r>
          </a:p>
          <a:p>
            <a:pPr marL="715963" lvl="1" indent="-342900">
              <a:spcBef>
                <a:spcPts val="1200"/>
              </a:spcBef>
              <a:buClr>
                <a:schemeClr val="accent1"/>
              </a:buClr>
              <a:buFont typeface="Wingdings" panose="05000000000000000000" pitchFamily="2" charset="2"/>
              <a:buChar char="Ø"/>
              <a:defRPr/>
            </a:pPr>
            <a:r>
              <a:rPr lang="en-US" sz="1600" dirty="0" smtClean="0">
                <a:ea typeface="+mn-ea"/>
                <a:cs typeface="+mn-cs"/>
              </a:rPr>
              <a:t>control </a:t>
            </a:r>
            <a:r>
              <a:rPr lang="en-US" sz="1600" dirty="0">
                <a:ea typeface="+mn-ea"/>
                <a:cs typeface="+mn-cs"/>
              </a:rPr>
              <a:t>of risk</a:t>
            </a:r>
          </a:p>
          <a:p>
            <a:pPr marL="715963" lvl="1" indent="-342900">
              <a:spcBef>
                <a:spcPts val="1200"/>
              </a:spcBef>
              <a:buClr>
                <a:schemeClr val="accent1"/>
              </a:buClr>
              <a:buFont typeface="Wingdings" panose="05000000000000000000" pitchFamily="2" charset="2"/>
              <a:buChar char="Ø"/>
              <a:defRPr/>
            </a:pPr>
            <a:r>
              <a:rPr lang="en-US" sz="1600" dirty="0">
                <a:ea typeface="+mn-ea"/>
                <a:cs typeface="+mn-cs"/>
              </a:rPr>
              <a:t>s</a:t>
            </a:r>
            <a:r>
              <a:rPr lang="en-US" sz="1600" dirty="0" smtClean="0">
                <a:ea typeface="+mn-ea"/>
                <a:cs typeface="+mn-cs"/>
              </a:rPr>
              <a:t>afety </a:t>
            </a:r>
            <a:r>
              <a:rPr lang="en-US" sz="1600" dirty="0">
                <a:ea typeface="+mn-ea"/>
                <a:cs typeface="+mn-cs"/>
              </a:rPr>
              <a:t>management </a:t>
            </a:r>
            <a:r>
              <a:rPr lang="en-US" sz="1600" dirty="0" smtClean="0">
                <a:ea typeface="+mn-ea"/>
                <a:cs typeface="+mn-cs"/>
              </a:rPr>
              <a:t>system</a:t>
            </a:r>
          </a:p>
          <a:p>
            <a:pPr marL="715963" lvl="1" indent="-342900">
              <a:spcBef>
                <a:spcPts val="1200"/>
              </a:spcBef>
              <a:buClr>
                <a:schemeClr val="accent1"/>
              </a:buClr>
              <a:buFont typeface="Wingdings" panose="05000000000000000000" pitchFamily="2" charset="2"/>
              <a:buChar char="Ø"/>
              <a:defRPr/>
            </a:pPr>
            <a:r>
              <a:rPr lang="en-AU" sz="1600" dirty="0">
                <a:ea typeface="+mn-ea"/>
                <a:cs typeface="+mn-cs"/>
              </a:rPr>
              <a:t>p</a:t>
            </a:r>
            <a:r>
              <a:rPr lang="en-AU" sz="1600" dirty="0" smtClean="0">
                <a:ea typeface="+mn-ea"/>
                <a:cs typeface="+mn-cs"/>
              </a:rPr>
              <a:t>rincipal </a:t>
            </a:r>
            <a:r>
              <a:rPr lang="en-AU" sz="1600" dirty="0">
                <a:ea typeface="+mn-ea"/>
                <a:cs typeface="+mn-cs"/>
              </a:rPr>
              <a:t>mining </a:t>
            </a:r>
            <a:r>
              <a:rPr lang="en-AU" sz="1600" dirty="0" smtClean="0">
                <a:ea typeface="+mn-ea"/>
                <a:cs typeface="+mn-cs"/>
              </a:rPr>
              <a:t>hazards</a:t>
            </a:r>
          </a:p>
          <a:p>
            <a:pPr marL="715963" lvl="1" indent="-342900">
              <a:spcBef>
                <a:spcPts val="1200"/>
              </a:spcBef>
              <a:buClr>
                <a:schemeClr val="accent1"/>
              </a:buClr>
              <a:buFont typeface="Wingdings" panose="05000000000000000000" pitchFamily="2" charset="2"/>
              <a:buChar char="Ø"/>
              <a:defRPr/>
            </a:pPr>
            <a:r>
              <a:rPr lang="en-AU" sz="1600" dirty="0" smtClean="0">
                <a:ea typeface="+mn-ea"/>
                <a:cs typeface="+mn-cs"/>
              </a:rPr>
              <a:t>operational </a:t>
            </a:r>
            <a:r>
              <a:rPr lang="en-AU" sz="1600" dirty="0">
                <a:ea typeface="+mn-ea"/>
                <a:cs typeface="+mn-cs"/>
              </a:rPr>
              <a:t>controls – all mines and underground specific</a:t>
            </a:r>
          </a:p>
          <a:p>
            <a:pPr marL="715963" lvl="1" indent="-342900">
              <a:spcBef>
                <a:spcPts val="1200"/>
              </a:spcBef>
              <a:buClr>
                <a:schemeClr val="accent1"/>
              </a:buClr>
              <a:buFont typeface="Wingdings" panose="05000000000000000000" pitchFamily="2" charset="2"/>
              <a:buChar char="Ø"/>
              <a:defRPr/>
            </a:pPr>
            <a:r>
              <a:rPr lang="en-AU" sz="1600" dirty="0">
                <a:ea typeface="+mn-ea"/>
                <a:cs typeface="+mn-cs"/>
              </a:rPr>
              <a:t>e</a:t>
            </a:r>
            <a:r>
              <a:rPr lang="en-AU" sz="1600" dirty="0" smtClean="0">
                <a:ea typeface="+mn-ea"/>
                <a:cs typeface="+mn-cs"/>
              </a:rPr>
              <a:t>mergency </a:t>
            </a:r>
            <a:r>
              <a:rPr lang="en-AU" sz="1600" dirty="0">
                <a:ea typeface="+mn-ea"/>
                <a:cs typeface="+mn-cs"/>
              </a:rPr>
              <a:t>management</a:t>
            </a:r>
          </a:p>
          <a:p>
            <a:pPr marL="715963" lvl="1" indent="-342900">
              <a:spcBef>
                <a:spcPts val="1200"/>
              </a:spcBef>
              <a:buClr>
                <a:schemeClr val="accent1"/>
              </a:buClr>
              <a:buFont typeface="Wingdings" panose="05000000000000000000" pitchFamily="2" charset="2"/>
              <a:buChar char="Ø"/>
              <a:defRPr/>
            </a:pPr>
            <a:r>
              <a:rPr lang="en-AU" sz="1600" dirty="0">
                <a:ea typeface="+mn-ea"/>
                <a:cs typeface="+mn-cs"/>
              </a:rPr>
              <a:t>i</a:t>
            </a:r>
            <a:r>
              <a:rPr lang="en-AU" sz="1600" dirty="0" smtClean="0">
                <a:ea typeface="+mn-ea"/>
                <a:cs typeface="+mn-cs"/>
              </a:rPr>
              <a:t>nformation </a:t>
            </a:r>
            <a:r>
              <a:rPr lang="en-AU" sz="1600" dirty="0">
                <a:ea typeface="+mn-ea"/>
                <a:cs typeface="+mn-cs"/>
              </a:rPr>
              <a:t>instruction and </a:t>
            </a:r>
            <a:r>
              <a:rPr lang="en-AU" sz="1600" dirty="0" smtClean="0">
                <a:ea typeface="+mn-ea"/>
                <a:cs typeface="+mn-cs"/>
              </a:rPr>
              <a:t>training</a:t>
            </a:r>
            <a:endParaRPr lang="en-AU" sz="1600" dirty="0">
              <a:ea typeface="+mn-ea"/>
              <a:cs typeface="+mn-cs"/>
            </a:endParaRPr>
          </a:p>
          <a:p>
            <a:pPr marL="715963" lvl="1" indent="-342900">
              <a:spcBef>
                <a:spcPts val="1200"/>
              </a:spcBef>
              <a:buClr>
                <a:schemeClr val="accent1"/>
              </a:buClr>
              <a:buFont typeface="Wingdings" panose="05000000000000000000" pitchFamily="2" charset="2"/>
              <a:buChar char="Ø"/>
              <a:defRPr/>
            </a:pPr>
            <a:endParaRPr lang="en-AU" sz="1800" dirty="0">
              <a:ea typeface="+mn-ea"/>
              <a:cs typeface="+mn-cs"/>
            </a:endParaRPr>
          </a:p>
          <a:p>
            <a:pPr marL="715963" lvl="1" indent="-342900">
              <a:spcBef>
                <a:spcPts val="1200"/>
              </a:spcBef>
              <a:buClr>
                <a:schemeClr val="accent1"/>
              </a:buClr>
              <a:buFont typeface="Wingdings" panose="05000000000000000000" pitchFamily="2" charset="2"/>
              <a:buChar char="Ø"/>
              <a:defRPr/>
            </a:pPr>
            <a:endParaRPr lang="en-US" sz="1800" dirty="0">
              <a:ea typeface="+mn-ea"/>
              <a:cs typeface="+mn-cs"/>
            </a:endParaRP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6</a:t>
            </a:fld>
            <a:endParaRPr lang="en-AU" sz="1400" dirty="0">
              <a:solidFill>
                <a:srgbClr val="1D1D60"/>
              </a:solidFill>
            </a:endParaRPr>
          </a:p>
        </p:txBody>
      </p:sp>
    </p:spTree>
    <p:extLst>
      <p:ext uri="{BB962C8B-B14F-4D97-AF65-F5344CB8AC3E}">
        <p14:creationId xmlns:p14="http://schemas.microsoft.com/office/powerpoint/2010/main" val="24865914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rPr>
              <a:t>Mines Regulations - Key Elements</a:t>
            </a:r>
            <a:endParaRPr lang="en-US" dirty="0"/>
          </a:p>
        </p:txBody>
      </p:sp>
      <p:sp>
        <p:nvSpPr>
          <p:cNvPr id="3" name="Content Placeholder 2"/>
          <p:cNvSpPr>
            <a:spLocks noGrp="1"/>
          </p:cNvSpPr>
          <p:nvPr>
            <p:ph idx="1"/>
          </p:nvPr>
        </p:nvSpPr>
        <p:spPr>
          <a:xfrm>
            <a:off x="1835696" y="1677144"/>
            <a:ext cx="6851104" cy="4776192"/>
          </a:xfrm>
        </p:spPr>
        <p:txBody>
          <a:bodyPr/>
          <a:lstStyle/>
          <a:p>
            <a:r>
              <a:rPr lang="en-US" sz="1600" dirty="0" smtClean="0"/>
              <a:t>Mine survey plan;</a:t>
            </a:r>
          </a:p>
          <a:p>
            <a:r>
              <a:rPr lang="en-US" sz="1600" dirty="0" smtClean="0"/>
              <a:t>Safety role for workers;</a:t>
            </a:r>
            <a:endParaRPr lang="en-US" sz="1600" dirty="0"/>
          </a:p>
          <a:p>
            <a:r>
              <a:rPr lang="en-US" sz="1600" dirty="0"/>
              <a:t>Mines </a:t>
            </a:r>
            <a:r>
              <a:rPr lang="en-US" sz="1600" dirty="0" smtClean="0"/>
              <a:t>specific notifications;</a:t>
            </a:r>
            <a:endParaRPr lang="en-US" sz="1600" dirty="0"/>
          </a:p>
          <a:p>
            <a:r>
              <a:rPr lang="en-US" sz="1600" dirty="0"/>
              <a:t>Mine r</a:t>
            </a:r>
            <a:r>
              <a:rPr lang="en-US" sz="1600" dirty="0" smtClean="0"/>
              <a:t>ecord; and</a:t>
            </a:r>
          </a:p>
          <a:p>
            <a:r>
              <a:rPr lang="en-US" sz="1600" dirty="0" smtClean="0"/>
              <a:t>National Mine Safety Database (NMSD) quarterly reporting.</a:t>
            </a: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7</a:t>
            </a:fld>
            <a:endParaRPr lang="en-AU" sz="1400" dirty="0">
              <a:solidFill>
                <a:srgbClr val="1D1D60"/>
              </a:solidFill>
            </a:endParaRPr>
          </a:p>
        </p:txBody>
      </p:sp>
    </p:spTree>
    <p:extLst>
      <p:ext uri="{BB962C8B-B14F-4D97-AF65-F5344CB8AC3E}">
        <p14:creationId xmlns:p14="http://schemas.microsoft.com/office/powerpoint/2010/main" val="40177738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A Mine</a:t>
            </a:r>
          </a:p>
        </p:txBody>
      </p:sp>
      <p:sp>
        <p:nvSpPr>
          <p:cNvPr id="3" name="Content Placeholder 2"/>
          <p:cNvSpPr>
            <a:spLocks noGrp="1"/>
          </p:cNvSpPr>
          <p:nvPr>
            <p:ph idx="1"/>
          </p:nvPr>
        </p:nvSpPr>
        <p:spPr>
          <a:xfrm>
            <a:off x="1763688" y="1605136"/>
            <a:ext cx="7200800" cy="4776192"/>
          </a:xfrm>
        </p:spPr>
        <p:txBody>
          <a:bodyPr/>
          <a:lstStyle/>
          <a:p>
            <a:pPr marL="0" indent="0">
              <a:buNone/>
            </a:pPr>
            <a:r>
              <a:rPr lang="en-US" sz="1600" dirty="0" smtClean="0">
                <a:solidFill>
                  <a:schemeClr val="tx1"/>
                </a:solidFill>
                <a:latin typeface="+mj-lt"/>
              </a:rPr>
              <a:t>The </a:t>
            </a:r>
            <a:r>
              <a:rPr lang="en-US" sz="1600" i="1" dirty="0" smtClean="0">
                <a:solidFill>
                  <a:schemeClr val="tx1"/>
                </a:solidFill>
                <a:latin typeface="+mj-lt"/>
              </a:rPr>
              <a:t>WHS Regulations 2012 </a:t>
            </a:r>
            <a:r>
              <a:rPr lang="en-US" sz="1600" dirty="0" smtClean="0">
                <a:solidFill>
                  <a:schemeClr val="tx1"/>
                </a:solidFill>
                <a:latin typeface="+mj-lt"/>
              </a:rPr>
              <a:t>(SA), define a mine as:</a:t>
            </a:r>
          </a:p>
          <a:p>
            <a:pPr marL="285750" lvl="1" eaLnBrk="0" hangingPunct="0">
              <a:defRPr/>
            </a:pPr>
            <a:r>
              <a:rPr lang="en-AU" sz="1600" kern="1200" dirty="0" smtClean="0">
                <a:solidFill>
                  <a:schemeClr val="tx1"/>
                </a:solidFill>
                <a:ea typeface="+mn-ea"/>
                <a:cs typeface="+mn-cs"/>
              </a:rPr>
              <a:t>Any </a:t>
            </a:r>
            <a:r>
              <a:rPr lang="en-AU" sz="1600" kern="1200" dirty="0">
                <a:solidFill>
                  <a:schemeClr val="tx1"/>
                </a:solidFill>
                <a:ea typeface="+mn-ea"/>
                <a:cs typeface="+mn-cs"/>
              </a:rPr>
              <a:t>workplace at which mining operations are carried out; or</a:t>
            </a:r>
          </a:p>
          <a:p>
            <a:pPr marL="285750" lvl="1" eaLnBrk="0" hangingPunct="0">
              <a:defRPr/>
            </a:pPr>
            <a:r>
              <a:rPr lang="en-AU" sz="1600" kern="1200" dirty="0">
                <a:solidFill>
                  <a:schemeClr val="tx1"/>
                </a:solidFill>
                <a:ea typeface="+mn-ea"/>
                <a:cs typeface="+mn-cs"/>
              </a:rPr>
              <a:t>A</a:t>
            </a:r>
            <a:r>
              <a:rPr lang="en-AU" sz="1600" kern="1200" dirty="0" smtClean="0">
                <a:solidFill>
                  <a:schemeClr val="tx1"/>
                </a:solidFill>
                <a:ea typeface="+mn-ea"/>
                <a:cs typeface="+mn-cs"/>
              </a:rPr>
              <a:t> </a:t>
            </a:r>
            <a:r>
              <a:rPr lang="en-AU" sz="1600" kern="1200" dirty="0">
                <a:solidFill>
                  <a:schemeClr val="tx1"/>
                </a:solidFill>
                <a:ea typeface="+mn-ea"/>
                <a:cs typeface="+mn-cs"/>
              </a:rPr>
              <a:t>tourist mine; and</a:t>
            </a:r>
          </a:p>
          <a:p>
            <a:pPr marL="285750" lvl="1" eaLnBrk="0" hangingPunct="0">
              <a:defRPr/>
            </a:pPr>
            <a:r>
              <a:rPr lang="en-AU" sz="1600" kern="1200" dirty="0" smtClean="0">
                <a:solidFill>
                  <a:schemeClr val="tx1"/>
                </a:solidFill>
                <a:ea typeface="+mn-ea"/>
                <a:cs typeface="+mn-cs"/>
              </a:rPr>
              <a:t>Any </a:t>
            </a:r>
            <a:r>
              <a:rPr lang="en-AU" sz="1600" kern="1200" dirty="0">
                <a:solidFill>
                  <a:schemeClr val="tx1"/>
                </a:solidFill>
                <a:ea typeface="+mn-ea"/>
                <a:cs typeface="+mn-cs"/>
              </a:rPr>
              <a:t>fixtures, fittings, plant or structures at the place that are used or were formerly used for mining operations</a:t>
            </a:r>
            <a:r>
              <a:rPr lang="en-AU" sz="1600" kern="1200" dirty="0" smtClean="0">
                <a:solidFill>
                  <a:schemeClr val="tx1"/>
                </a:solidFill>
                <a:ea typeface="+mn-ea"/>
                <a:cs typeface="+mn-cs"/>
              </a:rPr>
              <a:t>.</a:t>
            </a:r>
          </a:p>
          <a:p>
            <a:pPr marL="284163" indent="-284163">
              <a:defRPr/>
            </a:pPr>
            <a:r>
              <a:rPr lang="en-AU" sz="1600" dirty="0">
                <a:solidFill>
                  <a:schemeClr val="tx1"/>
                </a:solidFill>
              </a:rPr>
              <a:t>A </a:t>
            </a:r>
            <a:r>
              <a:rPr lang="en-AU" sz="1600" b="1" dirty="0">
                <a:solidFill>
                  <a:schemeClr val="tx1"/>
                </a:solidFill>
              </a:rPr>
              <a:t>tourist mine </a:t>
            </a:r>
            <a:r>
              <a:rPr lang="en-AU" sz="1600" dirty="0">
                <a:solidFill>
                  <a:schemeClr val="tx1"/>
                </a:solidFill>
              </a:rPr>
              <a:t>is defined as a workplace:</a:t>
            </a:r>
          </a:p>
          <a:p>
            <a:pPr marL="715963" lvl="1" indent="-342900">
              <a:spcBef>
                <a:spcPts val="1200"/>
              </a:spcBef>
              <a:buClr>
                <a:schemeClr val="accent1"/>
              </a:buClr>
              <a:buFont typeface="Wingdings" panose="05000000000000000000" pitchFamily="2" charset="2"/>
              <a:buChar char="Ø"/>
              <a:defRPr/>
            </a:pPr>
            <a:r>
              <a:rPr lang="en-AU" sz="1600" dirty="0"/>
              <a:t>used only for tourism purposes but at which mining operations were formerly carried out; and</a:t>
            </a:r>
          </a:p>
          <a:p>
            <a:pPr marL="715963" lvl="1" indent="-342900">
              <a:spcBef>
                <a:spcPts val="1200"/>
              </a:spcBef>
              <a:buClr>
                <a:schemeClr val="accent1"/>
              </a:buClr>
              <a:buFont typeface="Wingdings" panose="05000000000000000000" pitchFamily="2" charset="2"/>
              <a:buChar char="Ø"/>
              <a:defRPr/>
            </a:pPr>
            <a:r>
              <a:rPr lang="en-AU" sz="1600" dirty="0"/>
              <a:t>at which there is a principal mining hazard that was present at the workplace when the mining operations were carried out.</a:t>
            </a:r>
          </a:p>
          <a:p>
            <a:pPr marL="284163" indent="-284163">
              <a:defRPr/>
            </a:pPr>
            <a:r>
              <a:rPr lang="en-AU" sz="1600" dirty="0">
                <a:solidFill>
                  <a:schemeClr val="tx1"/>
                </a:solidFill>
              </a:rPr>
              <a:t>An </a:t>
            </a:r>
            <a:r>
              <a:rPr lang="en-AU" sz="1600" b="1" dirty="0">
                <a:solidFill>
                  <a:schemeClr val="tx1"/>
                </a:solidFill>
              </a:rPr>
              <a:t>underground mine </a:t>
            </a:r>
            <a:r>
              <a:rPr lang="en-AU" sz="1600" dirty="0">
                <a:solidFill>
                  <a:schemeClr val="tx1"/>
                </a:solidFill>
              </a:rPr>
              <a:t>means that part of a mine that is beneath the surface of the earth and includes plant and structures that extend continuously from the surface into that part of the mine.</a:t>
            </a:r>
          </a:p>
          <a:p>
            <a:pPr marL="285750" lvl="1" eaLnBrk="0" hangingPunct="0">
              <a:defRPr/>
            </a:pPr>
            <a:endParaRPr lang="en-AU" sz="1600" kern="1200" dirty="0">
              <a:solidFill>
                <a:schemeClr val="tx1"/>
              </a:solidFill>
              <a:ea typeface="+mn-ea"/>
              <a:cs typeface="+mn-cs"/>
            </a:endParaRPr>
          </a:p>
          <a:p>
            <a:pPr marL="0" indent="0">
              <a:buNone/>
            </a:pPr>
            <a:endParaRPr lang="en-AU" dirty="0" smtClean="0">
              <a:latin typeface="+mj-lt"/>
            </a:endParaRPr>
          </a:p>
          <a:p>
            <a:pPr marL="0" indent="0">
              <a:buNone/>
            </a:pPr>
            <a:endParaRPr lang="en-US" sz="2000" dirty="0">
              <a:latin typeface="+mj-lt"/>
            </a:endParaRP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8</a:t>
            </a:fld>
            <a:endParaRPr lang="en-AU" sz="1400" dirty="0">
              <a:solidFill>
                <a:srgbClr val="1D1D60"/>
              </a:solidFill>
            </a:endParaRPr>
          </a:p>
        </p:txBody>
      </p:sp>
    </p:spTree>
    <p:extLst>
      <p:ext uri="{BB962C8B-B14F-4D97-AF65-F5344CB8AC3E}">
        <p14:creationId xmlns:p14="http://schemas.microsoft.com/office/powerpoint/2010/main" val="21302963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620688"/>
            <a:ext cx="6851104" cy="792088"/>
          </a:xfrm>
        </p:spPr>
        <p:txBody>
          <a:bodyPr/>
          <a:lstStyle/>
          <a:p>
            <a:r>
              <a:rPr lang="en-US" kern="1200" dirty="0">
                <a:solidFill>
                  <a:srgbClr val="FF8200"/>
                </a:solidFill>
                <a:latin typeface="Arial" panose="020B0604020202020204" pitchFamily="34" charset="0"/>
                <a:cs typeface="Arial" panose="020B0604020202020204" pitchFamily="34" charset="0"/>
              </a:rPr>
              <a:t>Mining </a:t>
            </a:r>
            <a:r>
              <a:rPr lang="en-US" kern="1200" dirty="0" smtClean="0">
                <a:solidFill>
                  <a:srgbClr val="FF8200"/>
                </a:solidFill>
                <a:latin typeface="Arial" panose="020B0604020202020204" pitchFamily="34" charset="0"/>
                <a:cs typeface="Arial" panose="020B0604020202020204" pitchFamily="34" charset="0"/>
              </a:rPr>
              <a:t>Operations</a:t>
            </a:r>
            <a:endParaRPr lang="en-US" kern="1200" dirty="0">
              <a:solidFill>
                <a:srgbClr val="FF82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9</a:t>
            </a:fld>
            <a:endParaRPr lang="en-AU" sz="1400" dirty="0">
              <a:solidFill>
                <a:srgbClr val="1D1D60"/>
              </a:solidFill>
            </a:endParaRPr>
          </a:p>
        </p:txBody>
      </p:sp>
      <p:sp>
        <p:nvSpPr>
          <p:cNvPr id="5" name="Rectangle 4"/>
          <p:cNvSpPr>
            <a:spLocks/>
          </p:cNvSpPr>
          <p:nvPr/>
        </p:nvSpPr>
        <p:spPr bwMode="auto">
          <a:xfrm>
            <a:off x="1812454" y="1628800"/>
            <a:ext cx="7056784" cy="443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pPr marL="0" lvl="1" defTabSz="762000">
              <a:spcBef>
                <a:spcPts val="1800"/>
              </a:spcBef>
              <a:buClr>
                <a:schemeClr val="accent2"/>
              </a:buClr>
              <a:buSzPct val="100000"/>
              <a:defRPr/>
            </a:pPr>
            <a:r>
              <a:rPr lang="en-AU" sz="1600" dirty="0">
                <a:latin typeface="+mn-lt"/>
              </a:rPr>
              <a:t>Mining operations </a:t>
            </a:r>
            <a:r>
              <a:rPr lang="en-AU" sz="1600" dirty="0" smtClean="0">
                <a:latin typeface="+mn-lt"/>
              </a:rPr>
              <a:t>include activities </a:t>
            </a:r>
            <a:r>
              <a:rPr lang="en-AU" sz="1600" dirty="0">
                <a:latin typeface="+mn-lt"/>
              </a:rPr>
              <a:t>carried out for the purpose of: </a:t>
            </a:r>
          </a:p>
          <a:p>
            <a:pPr marL="285750" lvl="1" indent="-285750" defTabSz="762000">
              <a:spcBef>
                <a:spcPts val="1200"/>
              </a:spcBef>
              <a:buClr>
                <a:schemeClr val="accent2"/>
              </a:buClr>
              <a:buSzPct val="100000"/>
              <a:buFont typeface="Wingdings" pitchFamily="2" charset="2"/>
              <a:buChar char="§"/>
              <a:defRPr/>
            </a:pPr>
            <a:r>
              <a:rPr lang="en-AU" sz="1600" dirty="0" smtClean="0">
                <a:latin typeface="+mn-lt"/>
              </a:rPr>
              <a:t>Extracting </a:t>
            </a:r>
            <a:r>
              <a:rPr lang="en-AU" sz="1600" dirty="0">
                <a:latin typeface="+mn-lt"/>
              </a:rPr>
              <a:t>minerals from, or injecting minerals into the ground, and </a:t>
            </a:r>
          </a:p>
          <a:p>
            <a:pPr marL="285750" lvl="1" indent="-285750" defTabSz="762000">
              <a:spcBef>
                <a:spcPts val="1200"/>
              </a:spcBef>
              <a:buClr>
                <a:schemeClr val="accent2"/>
              </a:buClr>
              <a:buSzPct val="100000"/>
              <a:buFont typeface="Wingdings" pitchFamily="2" charset="2"/>
              <a:buChar char="§"/>
              <a:defRPr/>
            </a:pPr>
            <a:r>
              <a:rPr lang="en-AU" sz="1600" dirty="0">
                <a:latin typeface="+mn-lt"/>
              </a:rPr>
              <a:t>E</a:t>
            </a:r>
            <a:r>
              <a:rPr lang="en-AU" sz="1600" dirty="0" smtClean="0">
                <a:latin typeface="+mn-lt"/>
              </a:rPr>
              <a:t>xploring </a:t>
            </a:r>
            <a:r>
              <a:rPr lang="en-AU" sz="1600" dirty="0">
                <a:latin typeface="+mn-lt"/>
              </a:rPr>
              <a:t>for minerals by mechanical means that disturb the ground, and </a:t>
            </a:r>
          </a:p>
          <a:p>
            <a:pPr marL="285750" lvl="1" indent="-285750" defTabSz="762000">
              <a:spcBef>
                <a:spcPts val="1200"/>
              </a:spcBef>
              <a:buClr>
                <a:schemeClr val="accent2"/>
              </a:buClr>
              <a:buSzPct val="100000"/>
              <a:buFont typeface="Wingdings" pitchFamily="2" charset="2"/>
              <a:buChar char="§"/>
              <a:defRPr/>
            </a:pPr>
            <a:r>
              <a:rPr lang="en-AU" sz="1600" dirty="0">
                <a:latin typeface="+mn-lt"/>
              </a:rPr>
              <a:t>A</a:t>
            </a:r>
            <a:r>
              <a:rPr lang="en-AU" sz="1600" dirty="0" smtClean="0">
                <a:latin typeface="+mn-lt"/>
              </a:rPr>
              <a:t>ctivities </a:t>
            </a:r>
            <a:r>
              <a:rPr lang="en-AU" sz="1600" dirty="0">
                <a:latin typeface="+mn-lt"/>
              </a:rPr>
              <a:t>carried out in connection with mining activities </a:t>
            </a:r>
            <a:r>
              <a:rPr lang="en-US" sz="1600" dirty="0">
                <a:latin typeface="+mn-lt"/>
              </a:rPr>
              <a:t>at a site, or at a site adjoining or in the vicinity of a site, at which the mining activities are carried out</a:t>
            </a:r>
            <a:r>
              <a:rPr lang="en-AU" sz="1600" dirty="0">
                <a:latin typeface="+mn-lt"/>
              </a:rPr>
              <a:t>.  </a:t>
            </a:r>
            <a:endParaRPr lang="en-AU" sz="1600" dirty="0" smtClean="0">
              <a:latin typeface="+mn-lt"/>
            </a:endParaRPr>
          </a:p>
          <a:p>
            <a:pPr marL="0" lvl="1" defTabSz="762000">
              <a:spcBef>
                <a:spcPts val="1200"/>
              </a:spcBef>
              <a:buClr>
                <a:schemeClr val="accent2"/>
              </a:buClr>
              <a:buSzPct val="100000"/>
              <a:defRPr/>
            </a:pPr>
            <a:r>
              <a:rPr lang="en-AU" sz="1600" dirty="0"/>
              <a:t>Mining activities include:</a:t>
            </a:r>
          </a:p>
          <a:p>
            <a:pPr marL="285750" lvl="1" indent="-285750" defTabSz="762000">
              <a:spcBef>
                <a:spcPts val="1200"/>
              </a:spcBef>
              <a:buClr>
                <a:schemeClr val="accent2"/>
              </a:buClr>
              <a:buSzPct val="100000"/>
              <a:buFont typeface="Wingdings" pitchFamily="2" charset="2"/>
              <a:buChar char="§"/>
              <a:defRPr/>
            </a:pPr>
            <a:r>
              <a:rPr lang="en-AU" sz="1600" dirty="0"/>
              <a:t>H</a:t>
            </a:r>
            <a:r>
              <a:rPr lang="en-AU" sz="1600" dirty="0" smtClean="0"/>
              <a:t>andling</a:t>
            </a:r>
            <a:r>
              <a:rPr lang="en-AU" sz="1600" dirty="0"/>
              <a:t>, storing, preparing or processing extracted materials;</a:t>
            </a:r>
          </a:p>
          <a:p>
            <a:pPr marL="285750" lvl="1" indent="-285750" defTabSz="762000">
              <a:spcBef>
                <a:spcPts val="1200"/>
              </a:spcBef>
              <a:buClr>
                <a:schemeClr val="accent2"/>
              </a:buClr>
              <a:buSzPct val="100000"/>
              <a:buFont typeface="Wingdings" pitchFamily="2" charset="2"/>
              <a:buChar char="§"/>
              <a:defRPr/>
            </a:pPr>
            <a:r>
              <a:rPr lang="en-AU" sz="1600" dirty="0"/>
              <a:t>C</a:t>
            </a:r>
            <a:r>
              <a:rPr lang="en-AU" sz="1600" dirty="0" smtClean="0"/>
              <a:t>onstructing </a:t>
            </a:r>
            <a:r>
              <a:rPr lang="en-AU" sz="1600" dirty="0"/>
              <a:t>a site or at a site adjoining where a mining activity is carried out; </a:t>
            </a:r>
          </a:p>
          <a:p>
            <a:pPr marL="285750" lvl="1" indent="-285750" defTabSz="762000">
              <a:spcBef>
                <a:spcPts val="1200"/>
              </a:spcBef>
              <a:buClr>
                <a:schemeClr val="accent2"/>
              </a:buClr>
              <a:buSzPct val="100000"/>
              <a:buFont typeface="Wingdings" pitchFamily="2" charset="2"/>
              <a:buChar char="§"/>
              <a:defRPr/>
            </a:pPr>
            <a:r>
              <a:rPr lang="en-AU" sz="1600" dirty="0"/>
              <a:t>A</a:t>
            </a:r>
            <a:r>
              <a:rPr lang="en-AU" sz="1600" dirty="0" smtClean="0"/>
              <a:t>ctivities </a:t>
            </a:r>
            <a:r>
              <a:rPr lang="en-AU" sz="1600" dirty="0"/>
              <a:t>associated with decommissioning, making safe or closure of an extraction site or exploration site; and</a:t>
            </a:r>
          </a:p>
          <a:p>
            <a:pPr marL="285750" lvl="1" indent="-285750" defTabSz="762000">
              <a:spcBef>
                <a:spcPts val="1200"/>
              </a:spcBef>
              <a:buClr>
                <a:schemeClr val="accent2"/>
              </a:buClr>
              <a:buSzPct val="100000"/>
              <a:buFont typeface="Wingdings" pitchFamily="2" charset="2"/>
              <a:buChar char="§"/>
              <a:defRPr/>
            </a:pPr>
            <a:r>
              <a:rPr lang="en-AU" sz="1600" dirty="0"/>
              <a:t>E</a:t>
            </a:r>
            <a:r>
              <a:rPr lang="en-AU" sz="1600" dirty="0" smtClean="0"/>
              <a:t>ducational </a:t>
            </a:r>
            <a:r>
              <a:rPr lang="en-AU" sz="1600" dirty="0"/>
              <a:t>and tourist activities carried out at a site, or at a site adjoining or in the vicinity of a site, at which the mining activities are carried out.</a:t>
            </a:r>
          </a:p>
          <a:p>
            <a:pPr marL="285750" lvl="1" indent="-285750" defTabSz="762000">
              <a:spcBef>
                <a:spcPts val="1800"/>
              </a:spcBef>
              <a:buClr>
                <a:schemeClr val="accent2"/>
              </a:buClr>
              <a:buSzPct val="100000"/>
              <a:buFont typeface="Wingdings" pitchFamily="2" charset="2"/>
              <a:buChar char="§"/>
              <a:defRPr/>
            </a:pPr>
            <a:endParaRPr lang="en-AU" sz="1600" dirty="0">
              <a:latin typeface="+mn-lt"/>
            </a:endParaRPr>
          </a:p>
          <a:p>
            <a:pPr marL="0" lvl="1" indent="0" algn="l" hangingPunct="0">
              <a:defRPr/>
            </a:pPr>
            <a:endParaRPr lang="en-AU" sz="1600" dirty="0">
              <a:solidFill>
                <a:srgbClr val="002060"/>
              </a:solidFill>
              <a:latin typeface="+mn-lt"/>
            </a:endParaRPr>
          </a:p>
          <a:p>
            <a:pPr marL="739776" lvl="1" indent="-284163" algn="l" hangingPunct="0">
              <a:buFont typeface="Arial" charset="0"/>
              <a:buChar char="•"/>
              <a:defRPr/>
            </a:pPr>
            <a:endParaRPr lang="en-AU" sz="1600" dirty="0">
              <a:solidFill>
                <a:srgbClr val="002060"/>
              </a:solidFill>
              <a:latin typeface="Frutiger LT Std 45 Light" pitchFamily="34" charset="0"/>
            </a:endParaRPr>
          </a:p>
          <a:p>
            <a:pPr marL="741363" lvl="2" indent="-284163" algn="l" hangingPunct="0">
              <a:buFont typeface="Wingdings" pitchFamily="2" charset="2"/>
              <a:buChar char="§"/>
              <a:defRPr/>
            </a:pPr>
            <a:endParaRPr lang="en-AU" sz="1600" dirty="0">
              <a:solidFill>
                <a:srgbClr val="002060"/>
              </a:solidFill>
              <a:latin typeface="Frutiger LT Std 45 Light" pitchFamily="34" charset="0"/>
            </a:endParaRPr>
          </a:p>
          <a:p>
            <a:pPr marL="284163" indent="-284163" algn="l" hangingPunct="0">
              <a:buFont typeface="Arial" charset="0"/>
              <a:buChar char="•"/>
              <a:defRPr/>
            </a:pPr>
            <a:endParaRPr lang="en-AU" sz="1200" dirty="0">
              <a:solidFill>
                <a:srgbClr val="002060"/>
              </a:solidFill>
              <a:latin typeface="Frutiger LT Std 45 Light" pitchFamily="34" charset="0"/>
            </a:endParaRPr>
          </a:p>
          <a:p>
            <a:pPr marL="284163" indent="-284163" algn="l">
              <a:lnSpc>
                <a:spcPct val="90000"/>
              </a:lnSpc>
              <a:buFont typeface="Wingdings" pitchFamily="2" charset="2"/>
              <a:buChar char="§"/>
              <a:defRPr/>
            </a:pPr>
            <a:endParaRPr lang="en-AU" sz="1000" dirty="0">
              <a:solidFill>
                <a:srgbClr val="002060"/>
              </a:solidFill>
              <a:latin typeface="Frutiger LT Std 45 Light" pitchFamily="34" charset="0"/>
            </a:endParaRPr>
          </a:p>
        </p:txBody>
      </p:sp>
    </p:spTree>
    <p:extLst>
      <p:ext uri="{BB962C8B-B14F-4D97-AF65-F5344CB8AC3E}">
        <p14:creationId xmlns:p14="http://schemas.microsoft.com/office/powerpoint/2010/main" val="3880159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Q PowerPoint Template Aug2014">
  <a:themeElements>
    <a:clrScheme name="MQ">
      <a:dk1>
        <a:sysClr val="windowText" lastClr="000000"/>
      </a:dk1>
      <a:lt1>
        <a:srgbClr val="FFFFFF"/>
      </a:lt1>
      <a:dk2>
        <a:srgbClr val="000000"/>
      </a:dk2>
      <a:lt2>
        <a:srgbClr val="F2F2F2"/>
      </a:lt2>
      <a:accent1>
        <a:srgbClr val="FF8200"/>
      </a:accent1>
      <a:accent2>
        <a:srgbClr val="FF9900"/>
      </a:accent2>
      <a:accent3>
        <a:srgbClr val="92D050"/>
      </a:accent3>
      <a:accent4>
        <a:srgbClr val="FFC000"/>
      </a:accent4>
      <a:accent5>
        <a:srgbClr val="FF0000"/>
      </a:accent5>
      <a:accent6>
        <a:srgbClr val="00B0F0"/>
      </a:accent6>
      <a:hlink>
        <a:srgbClr val="FF8200"/>
      </a:hlink>
      <a:folHlink>
        <a:srgbClr val="FF9900"/>
      </a:folHlink>
    </a:clrScheme>
    <a:fontScheme name="0510-MAQOHSC PP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4B8516"/>
        </a:solidFill>
        <a:ln w="12700"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4B8516"/>
        </a:solidFill>
        <a:ln w="12700"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charset="0"/>
          </a:defRPr>
        </a:defPPr>
      </a:lstStyle>
    </a:lnDef>
  </a:objectDefaults>
  <a:extraClrSchemeLst>
    <a:extraClrScheme>
      <a:clrScheme name="0510-MAQOHSC PPT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510-MAQOHSC PPT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510-MAQOHSC PPT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510-MAQOHSC PPT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510-MAQOHSC PPT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510-MAQOHSC PPT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510-MAQOHSC PPT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0510-MAQOHSC PPT TEMPLATE 8">
        <a:dk1>
          <a:srgbClr val="000000"/>
        </a:dk1>
        <a:lt1>
          <a:srgbClr val="FFFFFF"/>
        </a:lt1>
        <a:dk2>
          <a:srgbClr val="2A2B7F"/>
        </a:dk2>
        <a:lt2>
          <a:srgbClr val="DDDDDD"/>
        </a:lt2>
        <a:accent1>
          <a:srgbClr val="FF0000"/>
        </a:accent1>
        <a:accent2>
          <a:srgbClr val="FFB30D"/>
        </a:accent2>
        <a:accent3>
          <a:srgbClr val="FFFFFF"/>
        </a:accent3>
        <a:accent4>
          <a:srgbClr val="000000"/>
        </a:accent4>
        <a:accent5>
          <a:srgbClr val="FFAAAA"/>
        </a:accent5>
        <a:accent6>
          <a:srgbClr val="E7A20B"/>
        </a:accent6>
        <a:hlink>
          <a:srgbClr val="EDE4B0"/>
        </a:hlink>
        <a:folHlink>
          <a:srgbClr val="CECECE"/>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5706FEFD-EF6A-44B0-997C-BB362B679E99}" vid="{B85E1F05-F16D-4821-85B6-5A926B88AAE3}"/>
    </a:ext>
  </a:extLst>
</a:theme>
</file>

<file path=ppt/theme/theme2.xml><?xml version="1.0" encoding="utf-8"?>
<a:theme xmlns:a="http://schemas.openxmlformats.org/drawingml/2006/main" name="MQ PowerPoint Template">
  <a:themeElements>
    <a:clrScheme name="MQ">
      <a:dk1>
        <a:sysClr val="windowText" lastClr="000000"/>
      </a:dk1>
      <a:lt1>
        <a:srgbClr val="FFFFFF"/>
      </a:lt1>
      <a:dk2>
        <a:srgbClr val="000000"/>
      </a:dk2>
      <a:lt2>
        <a:srgbClr val="F2F2F2"/>
      </a:lt2>
      <a:accent1>
        <a:srgbClr val="FF8200"/>
      </a:accent1>
      <a:accent2>
        <a:srgbClr val="FF9900"/>
      </a:accent2>
      <a:accent3>
        <a:srgbClr val="92D050"/>
      </a:accent3>
      <a:accent4>
        <a:srgbClr val="FFC000"/>
      </a:accent4>
      <a:accent5>
        <a:srgbClr val="FF0000"/>
      </a:accent5>
      <a:accent6>
        <a:srgbClr val="00B0F0"/>
      </a:accent6>
      <a:hlink>
        <a:srgbClr val="FF8200"/>
      </a:hlink>
      <a:folHlink>
        <a:srgbClr val="FF9900"/>
      </a:folHlink>
    </a:clrScheme>
    <a:fontScheme name="0510-MAQOHSC PP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4B8516"/>
        </a:solidFill>
        <a:ln w="12700"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4B8516"/>
        </a:solidFill>
        <a:ln w="12700"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charset="0"/>
          </a:defRPr>
        </a:defPPr>
      </a:lstStyle>
    </a:lnDef>
  </a:objectDefaults>
  <a:extraClrSchemeLst>
    <a:extraClrScheme>
      <a:clrScheme name="0510-MAQOHSC PPT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510-MAQOHSC PPT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510-MAQOHSC PPT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510-MAQOHSC PPT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510-MAQOHSC PPT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510-MAQOHSC PPT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510-MAQOHSC PPT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0510-MAQOHSC PPT TEMPLATE 8">
        <a:dk1>
          <a:srgbClr val="000000"/>
        </a:dk1>
        <a:lt1>
          <a:srgbClr val="FFFFFF"/>
        </a:lt1>
        <a:dk2>
          <a:srgbClr val="2A2B7F"/>
        </a:dk2>
        <a:lt2>
          <a:srgbClr val="DDDDDD"/>
        </a:lt2>
        <a:accent1>
          <a:srgbClr val="FF0000"/>
        </a:accent1>
        <a:accent2>
          <a:srgbClr val="FFB30D"/>
        </a:accent2>
        <a:accent3>
          <a:srgbClr val="FFFFFF"/>
        </a:accent3>
        <a:accent4>
          <a:srgbClr val="000000"/>
        </a:accent4>
        <a:accent5>
          <a:srgbClr val="FFAAAA"/>
        </a:accent5>
        <a:accent6>
          <a:srgbClr val="E7A20B"/>
        </a:accent6>
        <a:hlink>
          <a:srgbClr val="EDE4B0"/>
        </a:hlink>
        <a:folHlink>
          <a:srgbClr val="CECECE"/>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5706FEFD-EF6A-44B0-997C-BB362B679E99}" vid="{B85E1F05-F16D-4821-85B6-5A926B88AAE3}"/>
    </a:ext>
  </a:extLst>
</a:theme>
</file>

<file path=ppt/theme/theme3.xml><?xml version="1.0" encoding="utf-8"?>
<a:theme xmlns:a="http://schemas.openxmlformats.org/drawingml/2006/main" name="1_MQ PowerPoint Template">
  <a:themeElements>
    <a:clrScheme name="MQ">
      <a:dk1>
        <a:sysClr val="windowText" lastClr="000000"/>
      </a:dk1>
      <a:lt1>
        <a:srgbClr val="FFFFFF"/>
      </a:lt1>
      <a:dk2>
        <a:srgbClr val="000000"/>
      </a:dk2>
      <a:lt2>
        <a:srgbClr val="F2F2F2"/>
      </a:lt2>
      <a:accent1>
        <a:srgbClr val="FF8200"/>
      </a:accent1>
      <a:accent2>
        <a:srgbClr val="FF9900"/>
      </a:accent2>
      <a:accent3>
        <a:srgbClr val="92D050"/>
      </a:accent3>
      <a:accent4>
        <a:srgbClr val="FFC000"/>
      </a:accent4>
      <a:accent5>
        <a:srgbClr val="FF0000"/>
      </a:accent5>
      <a:accent6>
        <a:srgbClr val="00B0F0"/>
      </a:accent6>
      <a:hlink>
        <a:srgbClr val="FF8200"/>
      </a:hlink>
      <a:folHlink>
        <a:srgbClr val="FF9900"/>
      </a:folHlink>
    </a:clrScheme>
    <a:fontScheme name="0510-MAQOHSC PP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4B8516"/>
        </a:solidFill>
        <a:ln w="12700"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4B8516"/>
        </a:solidFill>
        <a:ln w="12700"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charset="0"/>
          </a:defRPr>
        </a:defPPr>
      </a:lstStyle>
    </a:lnDef>
  </a:objectDefaults>
  <a:extraClrSchemeLst>
    <a:extraClrScheme>
      <a:clrScheme name="0510-MAQOHSC PPT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510-MAQOHSC PPT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510-MAQOHSC PPT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510-MAQOHSC PPT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510-MAQOHSC PPT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510-MAQOHSC PPT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510-MAQOHSC PPT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0510-MAQOHSC PPT TEMPLATE 8">
        <a:dk1>
          <a:srgbClr val="000000"/>
        </a:dk1>
        <a:lt1>
          <a:srgbClr val="FFFFFF"/>
        </a:lt1>
        <a:dk2>
          <a:srgbClr val="2A2B7F"/>
        </a:dk2>
        <a:lt2>
          <a:srgbClr val="DDDDDD"/>
        </a:lt2>
        <a:accent1>
          <a:srgbClr val="FF0000"/>
        </a:accent1>
        <a:accent2>
          <a:srgbClr val="FFB30D"/>
        </a:accent2>
        <a:accent3>
          <a:srgbClr val="FFFFFF"/>
        </a:accent3>
        <a:accent4>
          <a:srgbClr val="000000"/>
        </a:accent4>
        <a:accent5>
          <a:srgbClr val="FFAAAA"/>
        </a:accent5>
        <a:accent6>
          <a:srgbClr val="E7A20B"/>
        </a:accent6>
        <a:hlink>
          <a:srgbClr val="EDE4B0"/>
        </a:hlink>
        <a:folHlink>
          <a:srgbClr val="CECECE"/>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5706FEFD-EF6A-44B0-997C-BB362B679E99}" vid="{B85E1F05-F16D-4821-85B6-5A926B88AAE3}"/>
    </a:ext>
  </a:extLst>
</a:theme>
</file>

<file path=ppt/theme/theme4.xml><?xml version="1.0" encoding="utf-8"?>
<a:theme xmlns:a="http://schemas.openxmlformats.org/drawingml/2006/main" name="2_MQ PowerPoint Template">
  <a:themeElements>
    <a:clrScheme name="MQ">
      <a:dk1>
        <a:sysClr val="windowText" lastClr="000000"/>
      </a:dk1>
      <a:lt1>
        <a:srgbClr val="FFFFFF"/>
      </a:lt1>
      <a:dk2>
        <a:srgbClr val="000000"/>
      </a:dk2>
      <a:lt2>
        <a:srgbClr val="F2F2F2"/>
      </a:lt2>
      <a:accent1>
        <a:srgbClr val="FF8200"/>
      </a:accent1>
      <a:accent2>
        <a:srgbClr val="FF9900"/>
      </a:accent2>
      <a:accent3>
        <a:srgbClr val="92D050"/>
      </a:accent3>
      <a:accent4>
        <a:srgbClr val="FFC000"/>
      </a:accent4>
      <a:accent5>
        <a:srgbClr val="FF0000"/>
      </a:accent5>
      <a:accent6>
        <a:srgbClr val="00B0F0"/>
      </a:accent6>
      <a:hlink>
        <a:srgbClr val="FF8200"/>
      </a:hlink>
      <a:folHlink>
        <a:srgbClr val="FF9900"/>
      </a:folHlink>
    </a:clrScheme>
    <a:fontScheme name="0510-MAQOHSC PP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4B8516"/>
        </a:solidFill>
        <a:ln w="12700"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4B8516"/>
        </a:solidFill>
        <a:ln w="12700"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charset="0"/>
          </a:defRPr>
        </a:defPPr>
      </a:lstStyle>
    </a:lnDef>
  </a:objectDefaults>
  <a:extraClrSchemeLst>
    <a:extraClrScheme>
      <a:clrScheme name="0510-MAQOHSC PPT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510-MAQOHSC PPT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510-MAQOHSC PPT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510-MAQOHSC PPT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510-MAQOHSC PPT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510-MAQOHSC PPT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510-MAQOHSC PPT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0510-MAQOHSC PPT TEMPLATE 8">
        <a:dk1>
          <a:srgbClr val="000000"/>
        </a:dk1>
        <a:lt1>
          <a:srgbClr val="FFFFFF"/>
        </a:lt1>
        <a:dk2>
          <a:srgbClr val="2A2B7F"/>
        </a:dk2>
        <a:lt2>
          <a:srgbClr val="DDDDDD"/>
        </a:lt2>
        <a:accent1>
          <a:srgbClr val="FF0000"/>
        </a:accent1>
        <a:accent2>
          <a:srgbClr val="FFB30D"/>
        </a:accent2>
        <a:accent3>
          <a:srgbClr val="FFFFFF"/>
        </a:accent3>
        <a:accent4>
          <a:srgbClr val="000000"/>
        </a:accent4>
        <a:accent5>
          <a:srgbClr val="FFAAAA"/>
        </a:accent5>
        <a:accent6>
          <a:srgbClr val="E7A20B"/>
        </a:accent6>
        <a:hlink>
          <a:srgbClr val="EDE4B0"/>
        </a:hlink>
        <a:folHlink>
          <a:srgbClr val="CECECE"/>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5706FEFD-EF6A-44B0-997C-BB362B679E99}" vid="{B85E1F05-F16D-4821-85B6-5A926B88AAE3}"/>
    </a:ext>
  </a:extLst>
</a:theme>
</file>

<file path=ppt/theme/theme5.xml><?xml version="1.0" encoding="utf-8"?>
<a:theme xmlns:a="http://schemas.openxmlformats.org/drawingml/2006/main" name="1_MQ PowerPoint Template Aug2014">
  <a:themeElements>
    <a:clrScheme name="MQ">
      <a:dk1>
        <a:sysClr val="windowText" lastClr="000000"/>
      </a:dk1>
      <a:lt1>
        <a:srgbClr val="FFFFFF"/>
      </a:lt1>
      <a:dk2>
        <a:srgbClr val="000000"/>
      </a:dk2>
      <a:lt2>
        <a:srgbClr val="F2F2F2"/>
      </a:lt2>
      <a:accent1>
        <a:srgbClr val="FF8200"/>
      </a:accent1>
      <a:accent2>
        <a:srgbClr val="FF9900"/>
      </a:accent2>
      <a:accent3>
        <a:srgbClr val="92D050"/>
      </a:accent3>
      <a:accent4>
        <a:srgbClr val="FFC000"/>
      </a:accent4>
      <a:accent5>
        <a:srgbClr val="FF0000"/>
      </a:accent5>
      <a:accent6>
        <a:srgbClr val="00B0F0"/>
      </a:accent6>
      <a:hlink>
        <a:srgbClr val="FF8200"/>
      </a:hlink>
      <a:folHlink>
        <a:srgbClr val="FF9900"/>
      </a:folHlink>
    </a:clrScheme>
    <a:fontScheme name="0510-MAQOHSC PP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4B8516"/>
        </a:solidFill>
        <a:ln w="12700"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4B8516"/>
        </a:solidFill>
        <a:ln w="12700"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charset="0"/>
          </a:defRPr>
        </a:defPPr>
      </a:lstStyle>
    </a:lnDef>
  </a:objectDefaults>
  <a:extraClrSchemeLst>
    <a:extraClrScheme>
      <a:clrScheme name="0510-MAQOHSC PPT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510-MAQOHSC PPT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510-MAQOHSC PPT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510-MAQOHSC PPT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510-MAQOHSC PPT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510-MAQOHSC PPT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510-MAQOHSC PPT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0510-MAQOHSC PPT TEMPLATE 8">
        <a:dk1>
          <a:srgbClr val="000000"/>
        </a:dk1>
        <a:lt1>
          <a:srgbClr val="FFFFFF"/>
        </a:lt1>
        <a:dk2>
          <a:srgbClr val="2A2B7F"/>
        </a:dk2>
        <a:lt2>
          <a:srgbClr val="DDDDDD"/>
        </a:lt2>
        <a:accent1>
          <a:srgbClr val="FF0000"/>
        </a:accent1>
        <a:accent2>
          <a:srgbClr val="FFB30D"/>
        </a:accent2>
        <a:accent3>
          <a:srgbClr val="FFFFFF"/>
        </a:accent3>
        <a:accent4>
          <a:srgbClr val="000000"/>
        </a:accent4>
        <a:accent5>
          <a:srgbClr val="FFAAAA"/>
        </a:accent5>
        <a:accent6>
          <a:srgbClr val="E7A20B"/>
        </a:accent6>
        <a:hlink>
          <a:srgbClr val="EDE4B0"/>
        </a:hlink>
        <a:folHlink>
          <a:srgbClr val="CECECE"/>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5706FEFD-EF6A-44B0-997C-BB362B679E99}" vid="{B85E1F05-F16D-4821-85B6-5A926B88AAE3}"/>
    </a:ext>
  </a:ext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MQ PowerPoint Template Aug2014</Template>
  <TotalTime>3777</TotalTime>
  <Pages>1</Pages>
  <Words>11226</Words>
  <Application>Microsoft Office PowerPoint</Application>
  <PresentationFormat>On-screen Show (4:3)</PresentationFormat>
  <Paragraphs>915</Paragraphs>
  <Slides>59</Slides>
  <Notes>59</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59</vt:i4>
      </vt:variant>
    </vt:vector>
  </HeadingPairs>
  <TitlesOfParts>
    <vt:vector size="70" baseType="lpstr">
      <vt:lpstr>Arial</vt:lpstr>
      <vt:lpstr>Calibri</vt:lpstr>
      <vt:lpstr>Frutiger LT Std 45 Light</vt:lpstr>
      <vt:lpstr>GillSans</vt:lpstr>
      <vt:lpstr>Times New Roman</vt:lpstr>
      <vt:lpstr>Wingdings</vt:lpstr>
      <vt:lpstr>MQ PowerPoint Template Aug2014</vt:lpstr>
      <vt:lpstr>MQ PowerPoint Template</vt:lpstr>
      <vt:lpstr>1_MQ PowerPoint Template</vt:lpstr>
      <vt:lpstr>2_MQ PowerPoint Template</vt:lpstr>
      <vt:lpstr>1_MQ PowerPoint Template Aug2014</vt:lpstr>
      <vt:lpstr> Work Health and Safety Regulations 2012 (SA)   Chapter 10 (Mines)</vt:lpstr>
      <vt:lpstr>Disclaimer</vt:lpstr>
      <vt:lpstr>Creative Commons</vt:lpstr>
      <vt:lpstr>Introduction</vt:lpstr>
      <vt:lpstr>Introduction</vt:lpstr>
      <vt:lpstr>Mines Regulations - Key Elements</vt:lpstr>
      <vt:lpstr>Mines Regulations - Key Elements</vt:lpstr>
      <vt:lpstr>A Mine</vt:lpstr>
      <vt:lpstr>Mining Operations</vt:lpstr>
      <vt:lpstr>Mining Operations</vt:lpstr>
      <vt:lpstr>Mine Holder / Mine Operator</vt:lpstr>
      <vt:lpstr>Mine Operator Appointment</vt:lpstr>
      <vt:lpstr>Mine Operator Notification</vt:lpstr>
      <vt:lpstr>Mine Manager Appointment</vt:lpstr>
      <vt:lpstr>Mine Manager Appointment</vt:lpstr>
      <vt:lpstr>Mine Manager Competencies</vt:lpstr>
      <vt:lpstr>Mine Manager Competencies</vt:lpstr>
      <vt:lpstr>Mine Manager Competencies</vt:lpstr>
      <vt:lpstr>Mine Manager Competencies</vt:lpstr>
      <vt:lpstr>Mine Manager Competencies</vt:lpstr>
      <vt:lpstr>Mine Manager Competencies</vt:lpstr>
      <vt:lpstr>Calculating the Number of Workers</vt:lpstr>
      <vt:lpstr>Calculating the Number of Workers</vt:lpstr>
      <vt:lpstr>Mine Manager Records</vt:lpstr>
      <vt:lpstr>Control of Risk</vt:lpstr>
      <vt:lpstr>Control of Risk</vt:lpstr>
      <vt:lpstr>Control of Risk</vt:lpstr>
      <vt:lpstr>Control of Risk</vt:lpstr>
      <vt:lpstr>Safety Management Systems for Mines</vt:lpstr>
      <vt:lpstr>Safety Management Systems for Mines</vt:lpstr>
      <vt:lpstr>Principal Mining Hazards</vt:lpstr>
      <vt:lpstr>Principal Mining Hazards</vt:lpstr>
      <vt:lpstr>Principal Mining Hazards</vt:lpstr>
      <vt:lpstr>Schedule 19</vt:lpstr>
      <vt:lpstr>Schedule 19</vt:lpstr>
      <vt:lpstr>Specific Control Measures – all mines</vt:lpstr>
      <vt:lpstr>Specific Control Measures – all mines</vt:lpstr>
      <vt:lpstr>Emergency Management</vt:lpstr>
      <vt:lpstr>Emergency Management</vt:lpstr>
      <vt:lpstr>Emergency Management</vt:lpstr>
      <vt:lpstr>Information, Training &amp; Instruction</vt:lpstr>
      <vt:lpstr>Information, Training &amp; Instruction</vt:lpstr>
      <vt:lpstr>Health Monitoring</vt:lpstr>
      <vt:lpstr>Health Monitoring</vt:lpstr>
      <vt:lpstr>Safety Role for Workers</vt:lpstr>
      <vt:lpstr>Consultation</vt:lpstr>
      <vt:lpstr>Contractor Management</vt:lpstr>
      <vt:lpstr>Incident Notification</vt:lpstr>
      <vt:lpstr>Mine Survey Plan</vt:lpstr>
      <vt:lpstr>Mine Survey Plan</vt:lpstr>
      <vt:lpstr>Mine Survey Plan</vt:lpstr>
      <vt:lpstr>Mine Record</vt:lpstr>
      <vt:lpstr>Mine Record</vt:lpstr>
      <vt:lpstr>Mine Record</vt:lpstr>
      <vt:lpstr>Mine Record</vt:lpstr>
      <vt:lpstr>Mine Quarterly Reporting</vt:lpstr>
      <vt:lpstr>Further Information and Assistance</vt:lpstr>
      <vt:lpstr>Further Information and Assistance</vt:lpstr>
      <vt:lpstr>Further Information and Assistance</vt:lpstr>
    </vt:vector>
  </TitlesOfParts>
  <Company>SA Government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Powerpoint TEMPLATE</dc:subject>
  <dc:creator>Eric McInerney</dc:creator>
  <cp:keywords>presentation,powerpoint,slide,template</cp:keywords>
  <cp:lastModifiedBy>Pate, Irena (DTF)</cp:lastModifiedBy>
  <cp:revision>174</cp:revision>
  <cp:lastPrinted>2021-03-02T02:22:39Z</cp:lastPrinted>
  <dcterms:created xsi:type="dcterms:W3CDTF">2014-09-15T00:33:37Z</dcterms:created>
  <dcterms:modified xsi:type="dcterms:W3CDTF">2021-03-18T21:53:24Z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Operation">
    <vt:lpwstr>SavedAs</vt:lpwstr>
  </property>
</Properties>
</file>