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77" r:id="rId2"/>
  </p:sldMasterIdLst>
  <p:notesMasterIdLst>
    <p:notesMasterId r:id="rId25"/>
  </p:notesMasterIdLst>
  <p:handoutMasterIdLst>
    <p:handoutMasterId r:id="rId26"/>
  </p:handoutMasterIdLst>
  <p:sldIdLst>
    <p:sldId id="351" r:id="rId3"/>
    <p:sldId id="352" r:id="rId4"/>
    <p:sldId id="353" r:id="rId5"/>
    <p:sldId id="354"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55" r:id="rId24"/>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64"/>
    <a:srgbClr val="E10000"/>
    <a:srgbClr val="33CCCC"/>
    <a:srgbClr val="1D1D60"/>
    <a:srgbClr val="FF3300"/>
    <a:srgbClr val="00CC99"/>
    <a:srgbClr val="EDE4B0"/>
    <a:srgbClr val="F1D2A9"/>
    <a:srgbClr val="211A60"/>
    <a:srgbClr val="1D17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76" autoAdjust="0"/>
    <p:restoredTop sz="90598" autoAdjust="0"/>
  </p:normalViewPr>
  <p:slideViewPr>
    <p:cSldViewPr>
      <p:cViewPr varScale="1">
        <p:scale>
          <a:sx n="106" d="100"/>
          <a:sy n="106" d="100"/>
        </p:scale>
        <p:origin x="-20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4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8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993" y="4729621"/>
            <a:ext cx="4983689" cy="4489562"/>
          </a:xfrm>
          <a:prstGeom prst="rect">
            <a:avLst/>
          </a:prstGeom>
          <a:noFill/>
          <a:ln w="12700">
            <a:noFill/>
            <a:miter lim="800000"/>
            <a:headEnd/>
            <a:tailEnd/>
          </a:ln>
          <a:effectLst/>
        </p:spPr>
        <p:txBody>
          <a:bodyPr vert="horz" wrap="square" lIns="90651" tIns="44530" rIns="90651" bIns="4453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1507" name="Rectangle 3"/>
          <p:cNvSpPr>
            <a:spLocks noGrp="1" noRot="1" noChangeAspect="1" noChangeArrowheads="1" noTextEdit="1"/>
          </p:cNvSpPr>
          <p:nvPr>
            <p:ph type="sldImg" idx="2"/>
          </p:nvPr>
        </p:nvSpPr>
        <p:spPr bwMode="auto">
          <a:xfrm>
            <a:off x="1087438" y="868363"/>
            <a:ext cx="4624387" cy="34686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0448040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0487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639032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1034129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62557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648324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4188902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474114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2606466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2765876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2088019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1997126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lphaLcParenR"/>
            </a:pPr>
            <a:endParaRPr lang="en-AU" dirty="0" smtClean="0"/>
          </a:p>
        </p:txBody>
      </p:sp>
    </p:spTree>
    <p:extLst>
      <p:ext uri="{BB962C8B-B14F-4D97-AF65-F5344CB8AC3E}">
        <p14:creationId xmlns:p14="http://schemas.microsoft.com/office/powerpoint/2010/main" val="4116395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183736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JHA uses the same principles as Take 5, but applies those principles in greater detail</a:t>
            </a:r>
          </a:p>
          <a:p>
            <a:endParaRPr lang="en-AU" dirty="0"/>
          </a:p>
        </p:txBody>
      </p:sp>
    </p:spTree>
    <p:extLst>
      <p:ext uri="{BB962C8B-B14F-4D97-AF65-F5344CB8AC3E}">
        <p14:creationId xmlns:p14="http://schemas.microsoft.com/office/powerpoint/2010/main" val="3823894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3687143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084724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Tree>
    <p:extLst>
      <p:ext uri="{BB962C8B-B14F-4D97-AF65-F5344CB8AC3E}">
        <p14:creationId xmlns:p14="http://schemas.microsoft.com/office/powerpoint/2010/main" val="782383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353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dirty="0" smtClean="0"/>
              <a:t>Click to edit Master title style</a:t>
            </a:r>
            <a:endParaRPr lang="en-AU" dirty="0"/>
          </a:p>
        </p:txBody>
      </p:sp>
      <p:sp>
        <p:nvSpPr>
          <p:cNvPr id="8"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dirty="0"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endParaRPr lang="en-US" noProof="0"/>
          </a:p>
        </p:txBody>
      </p:sp>
      <p:sp>
        <p:nvSpPr>
          <p:cNvPr id="4" name="Text Placeholder 3"/>
          <p:cNvSpPr>
            <a:spLocks noGrp="1"/>
          </p:cNvSpPr>
          <p:nvPr>
            <p:ph type="body" sz="half" idx="2"/>
          </p:nvPr>
        </p:nvSpPr>
        <p:spPr>
          <a:xfrm>
            <a:off x="5292080" y="1700808"/>
            <a:ext cx="3394720" cy="442535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endParaRPr lang="en-US" noProof="0"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8271083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07650823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38851989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75502942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7490722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4565196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dirty="0"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71695552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00441137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AU" noProof="0" dirty="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86423835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36019599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02464096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dirty="0" smtClean="0"/>
              <a:t>Click icon to add clip art</a:t>
            </a:r>
            <a:endParaRPr lang="en-US" noProof="0" dirty="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4164579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dirty="0" smtClean="0"/>
              <a:t>Click icon to add clip art</a:t>
            </a:r>
            <a:endParaRPr lang="en-US" noProof="0" dirty="0"/>
          </a:p>
        </p:txBody>
      </p:sp>
    </p:spTree>
    <p:extLst>
      <p:ext uri="{BB962C8B-B14F-4D97-AF65-F5344CB8AC3E}">
        <p14:creationId xmlns:p14="http://schemas.microsoft.com/office/powerpoint/2010/main" val="42664619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dirty="0" smtClean="0"/>
              <a:t>Click to edit Master title style</a:t>
            </a:r>
            <a:endParaRPr lang="en-AU" dirty="0"/>
          </a:p>
        </p:txBody>
      </p:sp>
      <p:sp>
        <p:nvSpPr>
          <p:cNvPr id="12"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dirty="0"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dirty="0"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pPr>
                <a:defRPr/>
              </a:pPr>
              <a:t>‹#›</a:t>
            </a:fld>
            <a:endParaRPr lang="en-AU" sz="1400" dirty="0"/>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AU" dirty="0" smtClean="0"/>
              <a:t>Click to edit Master title style</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hdr="0" ftr="0" dt="0"/>
  <p:txStyles>
    <p:titleStyle>
      <a:lvl1pPr algn="l" defTabSz="762000" rtl="0" eaLnBrk="0" fontAlgn="base" hangingPunct="0">
        <a:lnSpc>
          <a:spcPct val="80000"/>
        </a:lnSpc>
        <a:spcBef>
          <a:spcPct val="0"/>
        </a:spcBef>
        <a:spcAft>
          <a:spcPct val="0"/>
        </a:spcAft>
        <a:defRPr sz="2800" b="1">
          <a:solidFill>
            <a:schemeClr val="tx2"/>
          </a:solidFill>
          <a:latin typeface="+mj-lt"/>
          <a:ea typeface="+mj-ea"/>
          <a:cs typeface="+mj-cs"/>
        </a:defRPr>
      </a:lvl1pPr>
      <a:lvl2pPr algn="l" defTabSz="762000" rtl="0" eaLnBrk="0" fontAlgn="base" hangingPunct="0">
        <a:lnSpc>
          <a:spcPct val="80000"/>
        </a:lnSpc>
        <a:spcBef>
          <a:spcPct val="0"/>
        </a:spcBef>
        <a:spcAft>
          <a:spcPct val="0"/>
        </a:spcAft>
        <a:defRPr sz="2800" b="1">
          <a:solidFill>
            <a:schemeClr val="tx2"/>
          </a:solidFill>
          <a:latin typeface="Arial" charset="0"/>
        </a:defRPr>
      </a:lvl2pPr>
      <a:lvl3pPr algn="l" defTabSz="762000" rtl="0" eaLnBrk="0" fontAlgn="base" hangingPunct="0">
        <a:lnSpc>
          <a:spcPct val="80000"/>
        </a:lnSpc>
        <a:spcBef>
          <a:spcPct val="0"/>
        </a:spcBef>
        <a:spcAft>
          <a:spcPct val="0"/>
        </a:spcAft>
        <a:defRPr sz="2800" b="1">
          <a:solidFill>
            <a:schemeClr val="tx2"/>
          </a:solidFill>
          <a:latin typeface="Arial" charset="0"/>
        </a:defRPr>
      </a:lvl3pPr>
      <a:lvl4pPr algn="l" defTabSz="762000" rtl="0" eaLnBrk="0" fontAlgn="base" hangingPunct="0">
        <a:lnSpc>
          <a:spcPct val="80000"/>
        </a:lnSpc>
        <a:spcBef>
          <a:spcPct val="0"/>
        </a:spcBef>
        <a:spcAft>
          <a:spcPct val="0"/>
        </a:spcAft>
        <a:defRPr sz="2800" b="1">
          <a:solidFill>
            <a:schemeClr val="tx2"/>
          </a:solidFill>
          <a:latin typeface="Arial" charset="0"/>
        </a:defRPr>
      </a:lvl4pPr>
      <a:lvl5pPr algn="l" defTabSz="762000" rtl="0" eaLnBrk="0" fontAlgn="base" hangingPunct="0">
        <a:lnSpc>
          <a:spcPct val="80000"/>
        </a:lnSpc>
        <a:spcBef>
          <a:spcPct val="0"/>
        </a:spcBef>
        <a:spcAft>
          <a:spcPct val="0"/>
        </a:spcAft>
        <a:defRPr sz="2800" b="1">
          <a:solidFill>
            <a:schemeClr val="tx2"/>
          </a:solidFill>
          <a:latin typeface="Arial" charset="0"/>
        </a:defRPr>
      </a:lvl5pPr>
      <a:lvl6pPr marL="457200" algn="l" defTabSz="762000" rtl="0" eaLnBrk="0" fontAlgn="base" hangingPunct="0">
        <a:lnSpc>
          <a:spcPct val="80000"/>
        </a:lnSpc>
        <a:spcBef>
          <a:spcPct val="0"/>
        </a:spcBef>
        <a:spcAft>
          <a:spcPct val="0"/>
        </a:spcAft>
        <a:defRPr sz="2800" b="1">
          <a:solidFill>
            <a:schemeClr val="tx2"/>
          </a:solidFill>
          <a:latin typeface="Arial" charset="0"/>
        </a:defRPr>
      </a:lvl6pPr>
      <a:lvl7pPr marL="914400" algn="l" defTabSz="762000" rtl="0" eaLnBrk="0" fontAlgn="base" hangingPunct="0">
        <a:lnSpc>
          <a:spcPct val="80000"/>
        </a:lnSpc>
        <a:spcBef>
          <a:spcPct val="0"/>
        </a:spcBef>
        <a:spcAft>
          <a:spcPct val="0"/>
        </a:spcAft>
        <a:defRPr sz="2800" b="1">
          <a:solidFill>
            <a:schemeClr val="tx2"/>
          </a:solidFill>
          <a:latin typeface="Arial" charset="0"/>
        </a:defRPr>
      </a:lvl7pPr>
      <a:lvl8pPr marL="1371600" algn="l" defTabSz="762000" rtl="0" eaLnBrk="0" fontAlgn="base" hangingPunct="0">
        <a:lnSpc>
          <a:spcPct val="80000"/>
        </a:lnSpc>
        <a:spcBef>
          <a:spcPct val="0"/>
        </a:spcBef>
        <a:spcAft>
          <a:spcPct val="0"/>
        </a:spcAft>
        <a:defRPr sz="2800" b="1">
          <a:solidFill>
            <a:schemeClr val="tx2"/>
          </a:solidFill>
          <a:latin typeface="Arial" charset="0"/>
        </a:defRPr>
      </a:lvl8pPr>
      <a:lvl9pPr marL="1828800" algn="l" defTabSz="762000" rtl="0" eaLnBrk="0" fontAlgn="base" hangingPunct="0">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0" fontAlgn="base" hangingPunct="0">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0" fontAlgn="base" hangingPunct="0">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0" fontAlgn="base" hangingPunct="0">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0" fontAlgn="base" hangingPunct="0">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0" fontAlgn="base" hangingPunct="0">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201235871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aqohsc.sa.gov.au/whs-support-request/" TargetMode="External"/><Relationship Id="rId7" Type="http://schemas.openxmlformats.org/officeDocument/2006/relationships/hyperlink" Target="http://www.safeworkaustralia.gov.au/" TargetMode="External"/><Relationship Id="rId2" Type="http://schemas.openxmlformats.org/officeDocument/2006/relationships/notesSlide" Target="../notesSlides/notesSlide21.xml"/><Relationship Id="rId1" Type="http://schemas.openxmlformats.org/officeDocument/2006/relationships/slideLayout" Target="../slideLayouts/slideLayout15.xml"/><Relationship Id="rId6" Type="http://schemas.openxmlformats.org/officeDocument/2006/relationships/hyperlink" Target="http://www.safework.sa.gov.au/" TargetMode="External"/><Relationship Id="rId5" Type="http://schemas.openxmlformats.org/officeDocument/2006/relationships/hyperlink" Target="mailto:maqohsc@sa.gov.au" TargetMode="External"/><Relationship Id="rId4" Type="http://schemas.openxmlformats.org/officeDocument/2006/relationships/hyperlink" Target="http://www.maqohsc.sa.gov.a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
          <p:cNvSpPr>
            <a:spLocks noChangeArrowheads="1"/>
          </p:cNvSpPr>
          <p:nvPr/>
        </p:nvSpPr>
        <p:spPr bwMode="auto">
          <a:xfrm>
            <a:off x="1066800" y="990600"/>
            <a:ext cx="6858000" cy="685800"/>
          </a:xfrm>
          <a:prstGeom prst="rect">
            <a:avLst/>
          </a:prstGeom>
          <a:noFill/>
          <a:ln w="12700">
            <a:noFill/>
            <a:miter lim="800000"/>
            <a:headEnd/>
            <a:tailEnd/>
          </a:ln>
        </p:spPr>
        <p:txBody>
          <a:bodyPr anchor="b"/>
          <a:lstStyle/>
          <a:p>
            <a:pPr algn="ctr" defTabSz="762000">
              <a:lnSpc>
                <a:spcPct val="80000"/>
              </a:lnSpc>
            </a:pPr>
            <a:endParaRPr lang="en-AU" sz="4000" dirty="0">
              <a:solidFill>
                <a:srgbClr val="1D1762"/>
              </a:solidFill>
            </a:endParaRPr>
          </a:p>
        </p:txBody>
      </p:sp>
      <p:sp>
        <p:nvSpPr>
          <p:cNvPr id="4100" name="Rectangle 41"/>
          <p:cNvSpPr>
            <a:spLocks noChangeArrowheads="1"/>
          </p:cNvSpPr>
          <p:nvPr/>
        </p:nvSpPr>
        <p:spPr bwMode="auto">
          <a:xfrm>
            <a:off x="1524000" y="1828800"/>
            <a:ext cx="6096000" cy="914400"/>
          </a:xfrm>
          <a:prstGeom prst="rect">
            <a:avLst/>
          </a:prstGeom>
          <a:noFill/>
          <a:ln w="12700">
            <a:noFill/>
            <a:miter lim="800000"/>
            <a:headEnd/>
            <a:tailEnd/>
          </a:ln>
        </p:spPr>
        <p:txBody>
          <a:bodyPr/>
          <a:lstStyle/>
          <a:p>
            <a:pPr algn="ctr" defTabSz="762000">
              <a:spcBef>
                <a:spcPct val="20000"/>
              </a:spcBef>
              <a:buClr>
                <a:schemeClr val="accent1"/>
              </a:buClr>
              <a:buSzPct val="100000"/>
              <a:buFont typeface="Wingdings" pitchFamily="2" charset="2"/>
              <a:buNone/>
            </a:pPr>
            <a:endParaRPr lang="en-US" b="1" dirty="0">
              <a:solidFill>
                <a:srgbClr val="1D1762"/>
              </a:solidFill>
            </a:endParaRPr>
          </a:p>
        </p:txBody>
      </p:sp>
      <p:sp>
        <p:nvSpPr>
          <p:cNvPr id="3" name="TextBox 2"/>
          <p:cNvSpPr txBox="1"/>
          <p:nvPr/>
        </p:nvSpPr>
        <p:spPr>
          <a:xfrm>
            <a:off x="0" y="4509120"/>
            <a:ext cx="9144000" cy="523220"/>
          </a:xfrm>
          <a:prstGeom prst="rect">
            <a:avLst/>
          </a:prstGeom>
          <a:noFill/>
        </p:spPr>
        <p:txBody>
          <a:bodyPr wrap="square" rtlCol="0">
            <a:spAutoFit/>
          </a:bodyPr>
          <a:lstStyle/>
          <a:p>
            <a:pPr algn="ctr"/>
            <a:r>
              <a:rPr lang="en-AU" sz="2800" b="1" kern="0" dirty="0" smtClean="0">
                <a:solidFill>
                  <a:srgbClr val="FFFFFF"/>
                </a:solidFill>
                <a:latin typeface="Arial"/>
                <a:ea typeface="+mj-ea"/>
                <a:cs typeface="+mj-cs"/>
              </a:rPr>
              <a:t>Job Hazard Analysis Awareness</a:t>
            </a:r>
            <a:endParaRPr lang="en-AU" dirty="0"/>
          </a:p>
        </p:txBody>
      </p:sp>
      <p:sp>
        <p:nvSpPr>
          <p:cNvPr id="2" name="TextBox 1"/>
          <p:cNvSpPr txBox="1"/>
          <p:nvPr/>
        </p:nvSpPr>
        <p:spPr>
          <a:xfrm>
            <a:off x="7452320" y="6579114"/>
            <a:ext cx="1721732" cy="276999"/>
          </a:xfrm>
          <a:prstGeom prst="rect">
            <a:avLst/>
          </a:prstGeom>
          <a:noFill/>
        </p:spPr>
        <p:txBody>
          <a:bodyPr wrap="square" rtlCol="0">
            <a:spAutoFit/>
          </a:bodyPr>
          <a:lstStyle/>
          <a:p>
            <a:pPr algn="r"/>
            <a:r>
              <a:rPr lang="en-AU" sz="1200" b="1" dirty="0" smtClean="0">
                <a:solidFill>
                  <a:schemeClr val="bg1"/>
                </a:solidFill>
              </a:rPr>
              <a:t>April 2017</a:t>
            </a:r>
            <a:endParaRPr lang="en-AU" sz="1200" b="1" dirty="0">
              <a:solidFill>
                <a:schemeClr val="bg1"/>
              </a:solidFill>
            </a:endParaRPr>
          </a:p>
        </p:txBody>
      </p:sp>
    </p:spTree>
    <p:extLst>
      <p:ext uri="{BB962C8B-B14F-4D97-AF65-F5344CB8AC3E}">
        <p14:creationId xmlns:p14="http://schemas.microsoft.com/office/powerpoint/2010/main" val="20557793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JHA - When must one be done?</a:t>
            </a:r>
          </a:p>
        </p:txBody>
      </p:sp>
      <p:sp>
        <p:nvSpPr>
          <p:cNvPr id="3" name="Content Placeholder 2"/>
          <p:cNvSpPr>
            <a:spLocks noGrp="1"/>
          </p:cNvSpPr>
          <p:nvPr>
            <p:ph idx="1"/>
          </p:nvPr>
        </p:nvSpPr>
        <p:spPr>
          <a:xfrm>
            <a:off x="1905000" y="1700808"/>
            <a:ext cx="6781800" cy="4776192"/>
          </a:xfrm>
        </p:spPr>
        <p:txBody>
          <a:bodyPr>
            <a:noAutofit/>
          </a:bodyPr>
          <a:lstStyle/>
          <a:p>
            <a:r>
              <a:rPr lang="en-US" dirty="0"/>
              <a:t>When a Take 5 or workplace inspection identifies hazards that are complex, high risk or can’t be readily </a:t>
            </a:r>
            <a:r>
              <a:rPr lang="en-US" dirty="0" smtClean="0"/>
              <a:t>controlled</a:t>
            </a:r>
          </a:p>
          <a:p>
            <a:r>
              <a:rPr lang="en-US" dirty="0" smtClean="0"/>
              <a:t>When </a:t>
            </a:r>
            <a:r>
              <a:rPr lang="en-US" dirty="0"/>
              <a:t>there is no written procedure or safe work procedure for the </a:t>
            </a:r>
            <a:r>
              <a:rPr lang="en-US" dirty="0" smtClean="0"/>
              <a:t>task</a:t>
            </a:r>
          </a:p>
          <a:p>
            <a:r>
              <a:rPr lang="en-US" dirty="0" smtClean="0"/>
              <a:t>When </a:t>
            </a:r>
            <a:r>
              <a:rPr lang="en-US" dirty="0"/>
              <a:t>work permits are required (</a:t>
            </a:r>
            <a:r>
              <a:rPr lang="en-US" dirty="0" smtClean="0"/>
              <a:t>e.g</a:t>
            </a:r>
            <a:r>
              <a:rPr lang="en-US" dirty="0"/>
              <a:t>.</a:t>
            </a:r>
            <a:r>
              <a:rPr lang="en-US" dirty="0" smtClean="0"/>
              <a:t> </a:t>
            </a:r>
            <a:r>
              <a:rPr lang="en-US" dirty="0"/>
              <a:t>confined space)</a:t>
            </a:r>
          </a:p>
          <a:p>
            <a:r>
              <a:rPr lang="en-US" dirty="0" smtClean="0"/>
              <a:t>Where there are deviations </a:t>
            </a:r>
            <a:r>
              <a:rPr lang="en-US" dirty="0"/>
              <a:t>from standard work practices</a:t>
            </a:r>
          </a:p>
          <a:p>
            <a:r>
              <a:rPr lang="en-US" dirty="0" smtClean="0"/>
              <a:t>If </a:t>
            </a:r>
            <a:r>
              <a:rPr lang="en-US" dirty="0"/>
              <a:t>new hazards are identified or the task changes</a:t>
            </a:r>
          </a:p>
          <a:p>
            <a:r>
              <a:rPr lang="en-US" dirty="0" smtClean="0"/>
              <a:t>When </a:t>
            </a:r>
            <a:r>
              <a:rPr lang="en-US" dirty="0"/>
              <a:t>existing risk controls are unclear</a:t>
            </a:r>
          </a:p>
          <a:p>
            <a:r>
              <a:rPr lang="en-US" dirty="0" smtClean="0"/>
              <a:t>As </a:t>
            </a:r>
            <a:r>
              <a:rPr lang="en-US" dirty="0"/>
              <a:t>the first step in developing a safe work </a:t>
            </a:r>
            <a:r>
              <a:rPr lang="en-US" dirty="0" smtClean="0"/>
              <a:t>procedure.</a:t>
            </a:r>
            <a:endParaRPr lang="en-US"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10</a:t>
            </a:fld>
            <a:endParaRPr lang="en-AU" sz="1400">
              <a:solidFill>
                <a:srgbClr val="1D1D60"/>
              </a:solidFill>
            </a:endParaRPr>
          </a:p>
        </p:txBody>
      </p:sp>
    </p:spTree>
    <p:extLst>
      <p:ext uri="{BB962C8B-B14F-4D97-AF65-F5344CB8AC3E}">
        <p14:creationId xmlns:p14="http://schemas.microsoft.com/office/powerpoint/2010/main" val="3553909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JHA Roles </a:t>
            </a:r>
            <a:r>
              <a:rPr lang="en-US" kern="1200" dirty="0" smtClean="0">
                <a:solidFill>
                  <a:srgbClr val="FF8200"/>
                </a:solidFill>
                <a:latin typeface="Arial" panose="020B0604020202020204" pitchFamily="34" charset="0"/>
                <a:cs typeface="Arial" panose="020B0604020202020204" pitchFamily="34" charset="0"/>
              </a:rPr>
              <a:t>and </a:t>
            </a:r>
            <a:r>
              <a:rPr lang="en-US" kern="1200" dirty="0">
                <a:solidFill>
                  <a:srgbClr val="FF8200"/>
                </a:solidFill>
                <a:latin typeface="Arial" panose="020B0604020202020204" pitchFamily="34" charset="0"/>
                <a:cs typeface="Arial" panose="020B0604020202020204" pitchFamily="34" charset="0"/>
              </a:rPr>
              <a:t>Responsibilities</a:t>
            </a:r>
          </a:p>
        </p:txBody>
      </p:sp>
      <p:sp>
        <p:nvSpPr>
          <p:cNvPr id="3" name="Content Placeholder 2"/>
          <p:cNvSpPr>
            <a:spLocks noGrp="1"/>
          </p:cNvSpPr>
          <p:nvPr>
            <p:ph idx="1"/>
          </p:nvPr>
        </p:nvSpPr>
        <p:spPr/>
        <p:txBody>
          <a:bodyPr/>
          <a:lstStyle/>
          <a:p>
            <a:pPr marL="0" indent="0">
              <a:buNone/>
            </a:pPr>
            <a:r>
              <a:rPr lang="en-US" b="1" dirty="0" smtClean="0">
                <a:solidFill>
                  <a:schemeClr val="accent1"/>
                </a:solidFill>
              </a:rPr>
              <a:t>Supervisors</a:t>
            </a:r>
          </a:p>
          <a:p>
            <a:r>
              <a:rPr lang="en-US" sz="2000" dirty="0" smtClean="0"/>
              <a:t>Confirm </a:t>
            </a:r>
            <a:r>
              <a:rPr lang="en-US" sz="2000" dirty="0"/>
              <a:t>tasks that require </a:t>
            </a:r>
            <a:r>
              <a:rPr lang="en-US" sz="2000" dirty="0" smtClean="0"/>
              <a:t>JHAs</a:t>
            </a:r>
          </a:p>
          <a:p>
            <a:r>
              <a:rPr lang="en-US" sz="2000" dirty="0" smtClean="0"/>
              <a:t>Discuss </a:t>
            </a:r>
            <a:r>
              <a:rPr lang="en-US" sz="2000" dirty="0"/>
              <a:t>JHA requirements at pre-start </a:t>
            </a:r>
            <a:r>
              <a:rPr lang="en-US" sz="2000" dirty="0" smtClean="0"/>
              <a:t>meetings</a:t>
            </a:r>
          </a:p>
          <a:p>
            <a:r>
              <a:rPr lang="en-US" sz="2000" dirty="0" smtClean="0"/>
              <a:t>Assign </a:t>
            </a:r>
            <a:r>
              <a:rPr lang="en-US" sz="2000" dirty="0"/>
              <a:t>a competent JHA team leader to lead the development of </a:t>
            </a:r>
            <a:r>
              <a:rPr lang="en-US" sz="2000" dirty="0" smtClean="0"/>
              <a:t>JHAs</a:t>
            </a:r>
          </a:p>
          <a:p>
            <a:r>
              <a:rPr lang="en-US" sz="2000" dirty="0" smtClean="0"/>
              <a:t>Review </a:t>
            </a:r>
            <a:r>
              <a:rPr lang="en-US" sz="2000" dirty="0"/>
              <a:t>the JHA prior to tasks </a:t>
            </a:r>
            <a:r>
              <a:rPr lang="en-US" sz="2000" dirty="0" smtClean="0"/>
              <a:t>commencing</a:t>
            </a:r>
          </a:p>
          <a:p>
            <a:r>
              <a:rPr lang="en-US" sz="2000" dirty="0" smtClean="0"/>
              <a:t>Involve managers </a:t>
            </a:r>
            <a:r>
              <a:rPr lang="en-US" sz="2000" dirty="0"/>
              <a:t>where necessary to review </a:t>
            </a:r>
            <a:r>
              <a:rPr lang="en-US" sz="2000" dirty="0" smtClean="0"/>
              <a:t>JHAs.</a:t>
            </a:r>
            <a:endParaRPr lang="en-US" sz="20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11</a:t>
            </a:fld>
            <a:endParaRPr lang="en-AU" sz="1400">
              <a:solidFill>
                <a:srgbClr val="1D1D60"/>
              </a:solidFill>
            </a:endParaRPr>
          </a:p>
        </p:txBody>
      </p:sp>
    </p:spTree>
    <p:extLst>
      <p:ext uri="{BB962C8B-B14F-4D97-AF65-F5344CB8AC3E}">
        <p14:creationId xmlns:p14="http://schemas.microsoft.com/office/powerpoint/2010/main" val="3362728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JHA Roles and Responsibilities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Font typeface="Wingdings" pitchFamily="2" charset="2"/>
              <a:buNone/>
            </a:pPr>
            <a:r>
              <a:rPr lang="en-US" b="1" dirty="0">
                <a:solidFill>
                  <a:schemeClr val="accent1"/>
                </a:solidFill>
              </a:rPr>
              <a:t>Team </a:t>
            </a:r>
            <a:r>
              <a:rPr lang="en-US" b="1" dirty="0" smtClean="0">
                <a:solidFill>
                  <a:schemeClr val="accent1"/>
                </a:solidFill>
              </a:rPr>
              <a:t>members </a:t>
            </a:r>
          </a:p>
          <a:p>
            <a:r>
              <a:rPr lang="en-US" dirty="0" smtClean="0"/>
              <a:t>Identify </a:t>
            </a:r>
            <a:r>
              <a:rPr lang="en-US" dirty="0"/>
              <a:t>tasks that require </a:t>
            </a:r>
            <a:r>
              <a:rPr lang="en-US" dirty="0" smtClean="0"/>
              <a:t>JHAs</a:t>
            </a:r>
          </a:p>
          <a:p>
            <a:r>
              <a:rPr lang="en-US" dirty="0" smtClean="0"/>
              <a:t>Participate </a:t>
            </a:r>
            <a:r>
              <a:rPr lang="en-US" dirty="0"/>
              <a:t>in the development of </a:t>
            </a:r>
            <a:r>
              <a:rPr lang="en-US" dirty="0" smtClean="0"/>
              <a:t>JHAs</a:t>
            </a:r>
          </a:p>
          <a:p>
            <a:r>
              <a:rPr lang="en-US" dirty="0" smtClean="0"/>
              <a:t>Follow JHAs</a:t>
            </a:r>
          </a:p>
          <a:p>
            <a:r>
              <a:rPr lang="en-US" dirty="0" smtClean="0"/>
              <a:t>Stop </a:t>
            </a:r>
            <a:r>
              <a:rPr lang="en-US" dirty="0"/>
              <a:t>work if the task requires steps not covered in the </a:t>
            </a:r>
            <a:r>
              <a:rPr lang="en-US" dirty="0" smtClean="0"/>
              <a:t>JHA.</a:t>
            </a:r>
            <a:endParaRPr lang="en-US" dirty="0"/>
          </a:p>
          <a:p>
            <a:pPr marL="0" indent="0">
              <a:buNone/>
            </a:pPr>
            <a:endParaRPr lang="en-US" sz="2400"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12</a:t>
            </a:fld>
            <a:endParaRPr lang="en-AU" sz="1400">
              <a:solidFill>
                <a:srgbClr val="1D1D60"/>
              </a:solidFill>
            </a:endParaRPr>
          </a:p>
        </p:txBody>
      </p:sp>
    </p:spTree>
    <p:extLst>
      <p:ext uri="{BB962C8B-B14F-4D97-AF65-F5344CB8AC3E}">
        <p14:creationId xmlns:p14="http://schemas.microsoft.com/office/powerpoint/2010/main" val="1662602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JHA Process</a:t>
            </a:r>
          </a:p>
        </p:txBody>
      </p:sp>
      <p:sp>
        <p:nvSpPr>
          <p:cNvPr id="3" name="Content Placeholder 2"/>
          <p:cNvSpPr>
            <a:spLocks noGrp="1"/>
          </p:cNvSpPr>
          <p:nvPr>
            <p:ph idx="1"/>
          </p:nvPr>
        </p:nvSpPr>
        <p:spPr>
          <a:xfrm>
            <a:off x="1905000" y="1700808"/>
            <a:ext cx="6781800" cy="4680520"/>
          </a:xfrm>
        </p:spPr>
        <p:txBody>
          <a:bodyPr>
            <a:normAutofit/>
          </a:bodyPr>
          <a:lstStyle/>
          <a:p>
            <a:pPr marL="0" indent="0">
              <a:buNone/>
            </a:pPr>
            <a:r>
              <a:rPr lang="en-US" sz="2000" dirty="0" smtClean="0"/>
              <a:t>Step 1 : Complete task details </a:t>
            </a:r>
          </a:p>
          <a:p>
            <a:pPr marL="0" indent="0">
              <a:buNone/>
            </a:pPr>
            <a:r>
              <a:rPr lang="en-US" sz="2000" dirty="0" smtClean="0"/>
              <a:t>Step 2 : Decide job steps</a:t>
            </a:r>
          </a:p>
          <a:p>
            <a:pPr marL="0" indent="0">
              <a:buNone/>
            </a:pPr>
            <a:r>
              <a:rPr lang="en-US" sz="2000" dirty="0" smtClean="0"/>
              <a:t>Step 3 : Identify hazards</a:t>
            </a:r>
          </a:p>
          <a:p>
            <a:pPr marL="0" indent="0">
              <a:buNone/>
            </a:pPr>
            <a:r>
              <a:rPr lang="en-US" sz="2000" dirty="0" smtClean="0"/>
              <a:t>Step 4 : Identify existing controls</a:t>
            </a:r>
          </a:p>
          <a:p>
            <a:pPr marL="0" indent="0">
              <a:buNone/>
            </a:pPr>
            <a:r>
              <a:rPr lang="en-US" sz="2000" dirty="0" smtClean="0"/>
              <a:t>Step 5 : Identify risk rating</a:t>
            </a:r>
          </a:p>
          <a:p>
            <a:pPr marL="0" indent="0">
              <a:buNone/>
            </a:pPr>
            <a:r>
              <a:rPr lang="en-US" sz="2000" dirty="0" smtClean="0"/>
              <a:t>Step 6 : Identify and implement additional controls</a:t>
            </a:r>
          </a:p>
          <a:p>
            <a:pPr marL="0" indent="0">
              <a:buNone/>
            </a:pPr>
            <a:r>
              <a:rPr lang="en-US" sz="2000" dirty="0" smtClean="0"/>
              <a:t>Step 7 : Approval and review. </a:t>
            </a:r>
            <a:endParaRPr lang="en-US" sz="20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13</a:t>
            </a:fld>
            <a:endParaRPr lang="en-AU" sz="1400">
              <a:solidFill>
                <a:srgbClr val="1D1D60"/>
              </a:solidFill>
            </a:endParaRPr>
          </a:p>
        </p:txBody>
      </p:sp>
    </p:spTree>
    <p:extLst>
      <p:ext uri="{BB962C8B-B14F-4D97-AF65-F5344CB8AC3E}">
        <p14:creationId xmlns:p14="http://schemas.microsoft.com/office/powerpoint/2010/main" val="3853176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Number of steps for each job or task</a:t>
            </a:r>
          </a:p>
        </p:txBody>
      </p:sp>
      <p:sp>
        <p:nvSpPr>
          <p:cNvPr id="3" name="Content Placeholder 2"/>
          <p:cNvSpPr>
            <a:spLocks noGrp="1"/>
          </p:cNvSpPr>
          <p:nvPr>
            <p:ph idx="1"/>
          </p:nvPr>
        </p:nvSpPr>
        <p:spPr/>
        <p:txBody>
          <a:bodyPr/>
          <a:lstStyle/>
          <a:p>
            <a:pPr marL="0" indent="0">
              <a:buNone/>
            </a:pPr>
            <a:r>
              <a:rPr lang="en-US" dirty="0">
                <a:latin typeface="+mj-lt"/>
              </a:rPr>
              <a:t>How are the number of steps required for each task determined?</a:t>
            </a:r>
          </a:p>
          <a:p>
            <a:pPr marL="0" indent="0">
              <a:buNone/>
            </a:pPr>
            <a:r>
              <a:rPr lang="en-US" dirty="0" smtClean="0">
                <a:latin typeface="+mj-lt"/>
              </a:rPr>
              <a:t>We </a:t>
            </a:r>
            <a:r>
              <a:rPr lang="en-US" dirty="0">
                <a:latin typeface="+mj-lt"/>
              </a:rPr>
              <a:t>will use the example of changing a flat </a:t>
            </a:r>
            <a:r>
              <a:rPr lang="en-US" dirty="0" err="1">
                <a:latin typeface="+mj-lt"/>
              </a:rPr>
              <a:t>tyre</a:t>
            </a:r>
            <a:r>
              <a:rPr lang="en-US" dirty="0">
                <a:latin typeface="+mj-lt"/>
              </a:rPr>
              <a:t> showing too many steps, too few steps and about the right number of steps………</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14</a:t>
            </a:fld>
            <a:endParaRPr lang="en-AU" sz="1400">
              <a:solidFill>
                <a:srgbClr val="1D1D60"/>
              </a:solidFill>
            </a:endParaRPr>
          </a:p>
        </p:txBody>
      </p:sp>
    </p:spTree>
    <p:extLst>
      <p:ext uri="{BB962C8B-B14F-4D97-AF65-F5344CB8AC3E}">
        <p14:creationId xmlns:p14="http://schemas.microsoft.com/office/powerpoint/2010/main" val="2666094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Changing a </a:t>
            </a:r>
            <a:r>
              <a:rPr lang="en-US" kern="1200" dirty="0" err="1">
                <a:solidFill>
                  <a:srgbClr val="FF8200"/>
                </a:solidFill>
                <a:latin typeface="Arial" panose="020B0604020202020204" pitchFamily="34" charset="0"/>
                <a:cs typeface="Arial" panose="020B0604020202020204" pitchFamily="34" charset="0"/>
              </a:rPr>
              <a:t>Tyre</a:t>
            </a:r>
            <a:r>
              <a:rPr lang="en-US" kern="1200" dirty="0">
                <a:solidFill>
                  <a:srgbClr val="FF8200"/>
                </a:solidFill>
                <a:latin typeface="Arial" panose="020B0604020202020204" pitchFamily="34" charset="0"/>
                <a:cs typeface="Arial" panose="020B0604020202020204" pitchFamily="34" charset="0"/>
              </a:rPr>
              <a:t> – Too Many Steps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numCol="2">
            <a:normAutofit/>
          </a:bodyPr>
          <a:lstStyle/>
          <a:p>
            <a:pPr marL="457200" indent="-457200">
              <a:buFont typeface="+mj-lt"/>
              <a:buAutoNum type="arabicPeriod"/>
            </a:pPr>
            <a:r>
              <a:rPr lang="en-US" dirty="0">
                <a:latin typeface="+mj-lt"/>
              </a:rPr>
              <a:t>Pull off road</a:t>
            </a:r>
          </a:p>
          <a:p>
            <a:pPr marL="457200" indent="-457200">
              <a:buFont typeface="+mj-lt"/>
              <a:buAutoNum type="arabicPeriod"/>
            </a:pPr>
            <a:r>
              <a:rPr lang="en-US" dirty="0">
                <a:latin typeface="+mj-lt"/>
              </a:rPr>
              <a:t>Put car in </a:t>
            </a:r>
            <a:r>
              <a:rPr lang="en-US" dirty="0" smtClean="0">
                <a:latin typeface="+mj-lt"/>
              </a:rPr>
              <a:t>‘park’</a:t>
            </a:r>
            <a:endParaRPr lang="en-US" dirty="0">
              <a:latin typeface="+mj-lt"/>
            </a:endParaRPr>
          </a:p>
          <a:p>
            <a:pPr marL="457200" indent="-457200">
              <a:buFont typeface="+mj-lt"/>
              <a:buAutoNum type="arabicPeriod"/>
            </a:pPr>
            <a:r>
              <a:rPr lang="en-US" dirty="0">
                <a:latin typeface="+mj-lt"/>
              </a:rPr>
              <a:t>Apply hand brake</a:t>
            </a:r>
          </a:p>
          <a:p>
            <a:pPr marL="457200" indent="-457200">
              <a:buFont typeface="+mj-lt"/>
              <a:buAutoNum type="arabicPeriod"/>
            </a:pPr>
            <a:r>
              <a:rPr lang="en-US" dirty="0">
                <a:latin typeface="+mj-lt"/>
              </a:rPr>
              <a:t>Activate emergency hazard lights</a:t>
            </a:r>
          </a:p>
          <a:p>
            <a:pPr marL="457200" indent="-457200">
              <a:buFont typeface="+mj-lt"/>
              <a:buAutoNum type="arabicPeriod"/>
            </a:pPr>
            <a:r>
              <a:rPr lang="en-US" dirty="0">
                <a:latin typeface="+mj-lt"/>
              </a:rPr>
              <a:t>Open door</a:t>
            </a:r>
          </a:p>
          <a:p>
            <a:pPr marL="457200" indent="-457200">
              <a:buFont typeface="+mj-lt"/>
              <a:buAutoNum type="arabicPeriod"/>
            </a:pPr>
            <a:r>
              <a:rPr lang="en-US" dirty="0">
                <a:latin typeface="+mj-lt"/>
              </a:rPr>
              <a:t>Get out of car</a:t>
            </a:r>
          </a:p>
          <a:p>
            <a:pPr marL="457200" indent="-457200">
              <a:buFont typeface="+mj-lt"/>
              <a:buAutoNum type="arabicPeriod"/>
            </a:pPr>
            <a:r>
              <a:rPr lang="en-US" dirty="0">
                <a:latin typeface="+mj-lt"/>
              </a:rPr>
              <a:t>Walk to boot</a:t>
            </a:r>
          </a:p>
          <a:p>
            <a:pPr marL="457200" indent="-457200">
              <a:buFont typeface="+mj-lt"/>
              <a:buAutoNum type="arabicPeriod"/>
            </a:pPr>
            <a:r>
              <a:rPr lang="en-US" dirty="0">
                <a:latin typeface="+mj-lt"/>
              </a:rPr>
              <a:t>Put key in </a:t>
            </a:r>
            <a:r>
              <a:rPr lang="en-US" dirty="0" smtClean="0">
                <a:latin typeface="+mj-lt"/>
              </a:rPr>
              <a:t>lock</a:t>
            </a:r>
          </a:p>
          <a:p>
            <a:pPr marL="457200" indent="-457200">
              <a:buFont typeface="+mj-lt"/>
              <a:buAutoNum type="arabicPeriod"/>
            </a:pPr>
            <a:r>
              <a:rPr lang="en-US" dirty="0">
                <a:latin typeface="+mj-lt"/>
              </a:rPr>
              <a:t>Open boot</a:t>
            </a:r>
          </a:p>
          <a:p>
            <a:pPr marL="457200" indent="-457200">
              <a:buFont typeface="+mj-lt"/>
              <a:buAutoNum type="arabicPeriod"/>
            </a:pPr>
            <a:r>
              <a:rPr lang="en-US" dirty="0">
                <a:latin typeface="+mj-lt"/>
              </a:rPr>
              <a:t>Remove jack</a:t>
            </a:r>
          </a:p>
          <a:p>
            <a:pPr marL="457200" indent="-457200">
              <a:buFont typeface="+mj-lt"/>
              <a:buAutoNum type="arabicPeriod"/>
            </a:pPr>
            <a:r>
              <a:rPr lang="en-US" dirty="0">
                <a:latin typeface="+mj-lt"/>
              </a:rPr>
              <a:t>Remove spare </a:t>
            </a:r>
            <a:r>
              <a:rPr lang="en-US" dirty="0" err="1">
                <a:latin typeface="+mj-lt"/>
              </a:rPr>
              <a:t>tyre</a:t>
            </a:r>
            <a:endParaRPr lang="en-US" dirty="0">
              <a:latin typeface="+mj-lt"/>
            </a:endParaRPr>
          </a:p>
          <a:p>
            <a:pPr marL="457200" indent="-457200">
              <a:buFont typeface="+mj-lt"/>
              <a:buAutoNum type="arabicPeriod"/>
            </a:pPr>
            <a:r>
              <a:rPr lang="en-US" dirty="0" smtClean="0">
                <a:latin typeface="+mj-lt"/>
              </a:rPr>
              <a:t>Etc………………..</a:t>
            </a:r>
            <a:endParaRPr lang="en-US" sz="2400" dirty="0" smtClean="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15</a:t>
            </a:fld>
            <a:endParaRPr lang="en-AU" sz="1400">
              <a:solidFill>
                <a:srgbClr val="1D1D60"/>
              </a:solidFill>
            </a:endParaRPr>
          </a:p>
        </p:txBody>
      </p:sp>
      <p:sp>
        <p:nvSpPr>
          <p:cNvPr id="5" name="Content Placeholder 2"/>
          <p:cNvSpPr txBox="1">
            <a:spLocks/>
          </p:cNvSpPr>
          <p:nvPr/>
        </p:nvSpPr>
        <p:spPr bwMode="auto">
          <a:xfrm>
            <a:off x="5546576" y="1052736"/>
            <a:ext cx="3240360" cy="53285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762000" rtl="0" eaLnBrk="0" fontAlgn="base" hangingPunct="0">
              <a:spcBef>
                <a:spcPct val="20000"/>
              </a:spcBef>
              <a:spcAft>
                <a:spcPct val="0"/>
              </a:spcAft>
              <a:buClr>
                <a:schemeClr val="accent1"/>
              </a:buClr>
              <a:buSzPct val="100000"/>
              <a:buFont typeface="Wingdings" pitchFamily="2" charset="2"/>
              <a:buChar char="§"/>
              <a:defRPr sz="2400">
                <a:solidFill>
                  <a:srgbClr val="000000"/>
                </a:solidFill>
                <a:latin typeface="+mn-lt"/>
                <a:ea typeface="+mn-ea"/>
                <a:cs typeface="+mn-cs"/>
              </a:defRPr>
            </a:lvl1pPr>
            <a:lvl2pPr marL="742950" indent="-285750" algn="l" defTabSz="762000" rtl="0" eaLnBrk="0" fontAlgn="base" hangingPunct="0">
              <a:spcBef>
                <a:spcPct val="200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0" fontAlgn="base" hangingPunct="0">
              <a:spcBef>
                <a:spcPct val="200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0" fontAlgn="base" hangingPunct="0">
              <a:spcBef>
                <a:spcPct val="200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0" fontAlgn="base" hangingPunct="0">
              <a:spcBef>
                <a:spcPct val="200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0" fontAlgn="base" hangingPunct="0">
              <a:spcBef>
                <a:spcPct val="20000"/>
              </a:spcBef>
              <a:spcAft>
                <a:spcPct val="0"/>
              </a:spcAft>
              <a:buClr>
                <a:schemeClr val="accent1"/>
              </a:buClr>
              <a:buSzPct val="100000"/>
              <a:buFont typeface="Wingdings" pitchFamily="-32" charset="2"/>
              <a:buChar char="§"/>
              <a:defRPr>
                <a:solidFill>
                  <a:srgbClr val="000000"/>
                </a:solidFill>
                <a:latin typeface="+mn-lt"/>
              </a:defRPr>
            </a:lvl9pPr>
          </a:lstStyle>
          <a:p>
            <a:pPr marL="0" indent="0">
              <a:buClr>
                <a:srgbClr val="FF8200"/>
              </a:buClr>
              <a:buFont typeface="Wingdings" pitchFamily="2" charset="2"/>
              <a:buNone/>
            </a:pPr>
            <a:endParaRPr lang="en-US" kern="0" dirty="0" smtClean="0"/>
          </a:p>
        </p:txBody>
      </p:sp>
    </p:spTree>
    <p:extLst>
      <p:ext uri="{BB962C8B-B14F-4D97-AF65-F5344CB8AC3E}">
        <p14:creationId xmlns:p14="http://schemas.microsoft.com/office/powerpoint/2010/main" val="3700150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Changing a </a:t>
            </a:r>
            <a:r>
              <a:rPr lang="en-US" kern="1200" dirty="0" err="1">
                <a:solidFill>
                  <a:srgbClr val="FF8200"/>
                </a:solidFill>
                <a:latin typeface="Arial" panose="020B0604020202020204" pitchFamily="34" charset="0"/>
                <a:cs typeface="Arial" panose="020B0604020202020204" pitchFamily="34" charset="0"/>
              </a:rPr>
              <a:t>Tyre</a:t>
            </a:r>
            <a:r>
              <a:rPr lang="en-US" kern="1200" dirty="0">
                <a:solidFill>
                  <a:srgbClr val="FF8200"/>
                </a:solidFill>
                <a:latin typeface="Arial" panose="020B0604020202020204" pitchFamily="34" charset="0"/>
                <a:cs typeface="Arial" panose="020B0604020202020204" pitchFamily="34" charset="0"/>
              </a:rPr>
              <a:t> – Too Few Steps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a:latin typeface="+mj-lt"/>
              </a:rPr>
              <a:t>Park car</a:t>
            </a:r>
          </a:p>
          <a:p>
            <a:pPr marL="457200" indent="-457200">
              <a:buFont typeface="+mj-lt"/>
              <a:buAutoNum type="arabicPeriod"/>
            </a:pPr>
            <a:r>
              <a:rPr lang="en-US" dirty="0">
                <a:latin typeface="+mj-lt"/>
              </a:rPr>
              <a:t>Take off flat </a:t>
            </a:r>
            <a:r>
              <a:rPr lang="en-US" dirty="0" err="1">
                <a:latin typeface="+mj-lt"/>
              </a:rPr>
              <a:t>tyre</a:t>
            </a:r>
            <a:endParaRPr lang="en-US" dirty="0">
              <a:latin typeface="+mj-lt"/>
            </a:endParaRPr>
          </a:p>
          <a:p>
            <a:pPr marL="457200" indent="-457200">
              <a:buFont typeface="+mj-lt"/>
              <a:buAutoNum type="arabicPeriod"/>
            </a:pPr>
            <a:r>
              <a:rPr lang="en-US" dirty="0">
                <a:latin typeface="+mj-lt"/>
              </a:rPr>
              <a:t>Put on spare </a:t>
            </a:r>
            <a:r>
              <a:rPr lang="en-US" dirty="0" err="1">
                <a:latin typeface="+mj-lt"/>
              </a:rPr>
              <a:t>tyre</a:t>
            </a:r>
            <a:endParaRPr lang="en-US" dirty="0">
              <a:latin typeface="+mj-lt"/>
            </a:endParaRPr>
          </a:p>
          <a:p>
            <a:pPr marL="457200" indent="-457200">
              <a:buFont typeface="+mj-lt"/>
              <a:buAutoNum type="arabicPeriod"/>
            </a:pPr>
            <a:r>
              <a:rPr lang="en-US" dirty="0">
                <a:latin typeface="+mj-lt"/>
              </a:rPr>
              <a:t>Drive </a:t>
            </a:r>
            <a:r>
              <a:rPr lang="en-US" dirty="0" smtClean="0">
                <a:latin typeface="+mj-lt"/>
              </a:rPr>
              <a:t>away</a:t>
            </a:r>
            <a:endParaRPr lang="en-US" dirty="0">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16</a:t>
            </a:fld>
            <a:endParaRPr lang="en-AU" sz="1400">
              <a:solidFill>
                <a:srgbClr val="1D1D60"/>
              </a:solidFill>
            </a:endParaRPr>
          </a:p>
        </p:txBody>
      </p:sp>
    </p:spTree>
    <p:extLst>
      <p:ext uri="{BB962C8B-B14F-4D97-AF65-F5344CB8AC3E}">
        <p14:creationId xmlns:p14="http://schemas.microsoft.com/office/powerpoint/2010/main" val="1215202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Changing a </a:t>
            </a:r>
            <a:r>
              <a:rPr lang="en-US" kern="1200" dirty="0" err="1">
                <a:solidFill>
                  <a:srgbClr val="FF8200"/>
                </a:solidFill>
                <a:latin typeface="Arial" panose="020B0604020202020204" pitchFamily="34" charset="0"/>
                <a:cs typeface="Arial" panose="020B0604020202020204" pitchFamily="34" charset="0"/>
              </a:rPr>
              <a:t>Tyre</a:t>
            </a:r>
            <a:r>
              <a:rPr lang="en-US" kern="1200" dirty="0">
                <a:solidFill>
                  <a:srgbClr val="FF8200"/>
                </a:solidFill>
                <a:latin typeface="Arial" panose="020B0604020202020204" pitchFamily="34" charset="0"/>
                <a:cs typeface="Arial" panose="020B0604020202020204" pitchFamily="34" charset="0"/>
              </a:rPr>
              <a:t> – Just Right</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a:latin typeface="+mj-lt"/>
              </a:rPr>
              <a:t>Park car, apply brake</a:t>
            </a:r>
          </a:p>
          <a:p>
            <a:pPr marL="457200" indent="-457200">
              <a:buFont typeface="+mj-lt"/>
              <a:buAutoNum type="arabicPeriod"/>
            </a:pPr>
            <a:r>
              <a:rPr lang="en-US" dirty="0">
                <a:latin typeface="+mj-lt"/>
              </a:rPr>
              <a:t>Remove jack </a:t>
            </a:r>
            <a:r>
              <a:rPr lang="en-US" dirty="0" smtClean="0">
                <a:latin typeface="+mj-lt"/>
              </a:rPr>
              <a:t>and </a:t>
            </a:r>
            <a:r>
              <a:rPr lang="en-US" dirty="0" err="1">
                <a:latin typeface="+mj-lt"/>
              </a:rPr>
              <a:t>tyre</a:t>
            </a:r>
            <a:r>
              <a:rPr lang="en-US" dirty="0">
                <a:latin typeface="+mj-lt"/>
              </a:rPr>
              <a:t> from boot</a:t>
            </a:r>
          </a:p>
          <a:p>
            <a:pPr marL="457200" indent="-457200">
              <a:buFont typeface="+mj-lt"/>
              <a:buAutoNum type="arabicPeriod"/>
            </a:pPr>
            <a:r>
              <a:rPr lang="en-US" dirty="0">
                <a:latin typeface="+mj-lt"/>
              </a:rPr>
              <a:t>Loosen wheel nuts</a:t>
            </a:r>
          </a:p>
          <a:p>
            <a:pPr marL="457200" indent="-457200">
              <a:buFont typeface="+mj-lt"/>
              <a:buAutoNum type="arabicPeriod"/>
            </a:pPr>
            <a:r>
              <a:rPr lang="en-US" dirty="0">
                <a:latin typeface="+mj-lt"/>
              </a:rPr>
              <a:t>Jack up car</a:t>
            </a:r>
          </a:p>
          <a:p>
            <a:pPr marL="457200" indent="-457200">
              <a:buFont typeface="+mj-lt"/>
              <a:buAutoNum type="arabicPeriod"/>
            </a:pPr>
            <a:r>
              <a:rPr lang="en-US" dirty="0">
                <a:latin typeface="+mj-lt"/>
              </a:rPr>
              <a:t>Remove </a:t>
            </a:r>
            <a:r>
              <a:rPr lang="en-US" dirty="0" err="1">
                <a:latin typeface="+mj-lt"/>
              </a:rPr>
              <a:t>tyre</a:t>
            </a:r>
            <a:endParaRPr lang="en-US" dirty="0">
              <a:latin typeface="+mj-lt"/>
            </a:endParaRPr>
          </a:p>
          <a:p>
            <a:pPr marL="457200" indent="-457200">
              <a:buFont typeface="+mj-lt"/>
              <a:buAutoNum type="arabicPeriod"/>
            </a:pPr>
            <a:r>
              <a:rPr lang="en-US" dirty="0">
                <a:latin typeface="+mj-lt"/>
              </a:rPr>
              <a:t>Fit new </a:t>
            </a:r>
            <a:r>
              <a:rPr lang="en-US" dirty="0" err="1">
                <a:latin typeface="+mj-lt"/>
              </a:rPr>
              <a:t>tyre</a:t>
            </a:r>
            <a:endParaRPr lang="en-US" dirty="0">
              <a:latin typeface="+mj-lt"/>
            </a:endParaRPr>
          </a:p>
          <a:p>
            <a:pPr marL="457200" indent="-457200">
              <a:buFont typeface="+mj-lt"/>
              <a:buAutoNum type="arabicPeriod"/>
            </a:pPr>
            <a:r>
              <a:rPr lang="en-US" dirty="0">
                <a:latin typeface="+mj-lt"/>
              </a:rPr>
              <a:t>Jack down </a:t>
            </a:r>
            <a:r>
              <a:rPr lang="en-US" dirty="0" smtClean="0">
                <a:latin typeface="+mj-lt"/>
              </a:rPr>
              <a:t>car</a:t>
            </a:r>
          </a:p>
          <a:p>
            <a:pPr marL="457200" indent="-457200">
              <a:buFont typeface="+mj-lt"/>
              <a:buAutoNum type="arabicPeriod"/>
            </a:pPr>
            <a:r>
              <a:rPr lang="en-US" dirty="0">
                <a:latin typeface="+mj-lt"/>
              </a:rPr>
              <a:t>Tighten wheel nuts</a:t>
            </a:r>
          </a:p>
          <a:p>
            <a:pPr marL="457200" indent="-457200">
              <a:buFont typeface="+mj-lt"/>
              <a:buAutoNum type="arabicPeriod"/>
            </a:pPr>
            <a:r>
              <a:rPr lang="en-US" dirty="0">
                <a:latin typeface="+mj-lt"/>
              </a:rPr>
              <a:t>Store </a:t>
            </a:r>
            <a:r>
              <a:rPr lang="en-US" dirty="0" err="1">
                <a:latin typeface="+mj-lt"/>
              </a:rPr>
              <a:t>tyre</a:t>
            </a:r>
            <a:r>
              <a:rPr lang="en-US" dirty="0">
                <a:latin typeface="+mj-lt"/>
              </a:rPr>
              <a:t> </a:t>
            </a:r>
            <a:r>
              <a:rPr lang="en-US" dirty="0" smtClean="0">
                <a:latin typeface="+mj-lt"/>
              </a:rPr>
              <a:t>and </a:t>
            </a:r>
            <a:r>
              <a:rPr lang="en-US" dirty="0">
                <a:latin typeface="+mj-lt"/>
              </a:rPr>
              <a:t>jack</a:t>
            </a:r>
          </a:p>
          <a:p>
            <a:pPr marL="457200" indent="-457200">
              <a:buFont typeface="+mj-lt"/>
              <a:buAutoNum type="arabicPeriod"/>
            </a:pPr>
            <a:endParaRPr lang="en-US" dirty="0">
              <a:latin typeface="+mj-lt"/>
            </a:endParaRPr>
          </a:p>
          <a:p>
            <a:pPr marL="0" lvl="2" indent="0">
              <a:buNone/>
            </a:pPr>
            <a:endParaRPr lang="en-US" sz="1800" dirty="0"/>
          </a:p>
          <a:p>
            <a:pPr marL="0" lvl="2" indent="0">
              <a:buNone/>
            </a:pPr>
            <a:endParaRPr lang="en-US" sz="1800" dirty="0" smtClean="0"/>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17</a:t>
            </a:fld>
            <a:endParaRPr lang="en-AU" sz="1400">
              <a:solidFill>
                <a:srgbClr val="1D1D60"/>
              </a:solidFill>
            </a:endParaRPr>
          </a:p>
        </p:txBody>
      </p:sp>
    </p:spTree>
    <p:extLst>
      <p:ext uri="{BB962C8B-B14F-4D97-AF65-F5344CB8AC3E}">
        <p14:creationId xmlns:p14="http://schemas.microsoft.com/office/powerpoint/2010/main" val="3113468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JHA Key Points!</a:t>
            </a:r>
          </a:p>
        </p:txBody>
      </p:sp>
      <p:sp>
        <p:nvSpPr>
          <p:cNvPr id="3" name="Content Placeholder 2"/>
          <p:cNvSpPr>
            <a:spLocks noGrp="1"/>
          </p:cNvSpPr>
          <p:nvPr>
            <p:ph idx="1"/>
          </p:nvPr>
        </p:nvSpPr>
        <p:spPr/>
        <p:txBody>
          <a:bodyPr/>
          <a:lstStyle/>
          <a:p>
            <a:pPr marL="0" indent="0">
              <a:buNone/>
            </a:pPr>
            <a:r>
              <a:rPr lang="en-US" b="1" dirty="0">
                <a:solidFill>
                  <a:schemeClr val="accent1"/>
                </a:solidFill>
              </a:rPr>
              <a:t>3 Key </a:t>
            </a:r>
            <a:r>
              <a:rPr lang="en-US" b="1" dirty="0" smtClean="0">
                <a:solidFill>
                  <a:schemeClr val="accent1"/>
                </a:solidFill>
              </a:rPr>
              <a:t>points!</a:t>
            </a:r>
          </a:p>
          <a:p>
            <a:pPr marL="457200" indent="-457200">
              <a:buFont typeface="+mj-lt"/>
              <a:buAutoNum type="arabicPeriod"/>
            </a:pPr>
            <a:r>
              <a:rPr lang="en-US" dirty="0" smtClean="0"/>
              <a:t>Break task into STEPS </a:t>
            </a:r>
          </a:p>
          <a:p>
            <a:pPr marL="457200" indent="-457200">
              <a:buFont typeface="+mj-lt"/>
              <a:buAutoNum type="arabicPeriod"/>
            </a:pPr>
            <a:r>
              <a:rPr lang="en-US" dirty="0" smtClean="0"/>
              <a:t>Identify </a:t>
            </a:r>
            <a:r>
              <a:rPr lang="en-US" dirty="0"/>
              <a:t>HAZARDS 	</a:t>
            </a:r>
          </a:p>
          <a:p>
            <a:pPr marL="457200" indent="-457200">
              <a:buFont typeface="+mj-lt"/>
              <a:buAutoNum type="arabicPeriod"/>
            </a:pPr>
            <a:r>
              <a:rPr lang="en-US" dirty="0"/>
              <a:t>Implement CONTROLS to reduce or eliminate the RISK</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18</a:t>
            </a:fld>
            <a:endParaRPr lang="en-AU" sz="1400">
              <a:solidFill>
                <a:srgbClr val="1D1D60"/>
              </a:solidFill>
            </a:endParaRPr>
          </a:p>
        </p:txBody>
      </p:sp>
    </p:spTree>
    <p:extLst>
      <p:ext uri="{BB962C8B-B14F-4D97-AF65-F5344CB8AC3E}">
        <p14:creationId xmlns:p14="http://schemas.microsoft.com/office/powerpoint/2010/main" val="1123740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JHA – Requirements</a:t>
            </a:r>
          </a:p>
        </p:txBody>
      </p:sp>
      <p:sp>
        <p:nvSpPr>
          <p:cNvPr id="3" name="Content Placeholder 2"/>
          <p:cNvSpPr>
            <a:spLocks noGrp="1"/>
          </p:cNvSpPr>
          <p:nvPr>
            <p:ph idx="1"/>
          </p:nvPr>
        </p:nvSpPr>
        <p:spPr>
          <a:xfrm>
            <a:off x="1835696" y="1700808"/>
            <a:ext cx="6984776" cy="4776192"/>
          </a:xfrm>
        </p:spPr>
        <p:txBody>
          <a:bodyPr>
            <a:normAutofit fontScale="92500" lnSpcReduction="10000"/>
          </a:bodyPr>
          <a:lstStyle/>
          <a:p>
            <a:r>
              <a:rPr lang="en-US" sz="1800" dirty="0">
                <a:latin typeface="+mj-lt"/>
              </a:rPr>
              <a:t>The JHA must be read, understood and signed by all persons doing the job before starting work</a:t>
            </a:r>
            <a:r>
              <a:rPr lang="en-US" sz="1800" dirty="0" smtClean="0">
                <a:latin typeface="+mj-lt"/>
              </a:rPr>
              <a:t>.</a:t>
            </a:r>
            <a:endParaRPr lang="en-US" sz="1800" dirty="0">
              <a:latin typeface="+mj-lt"/>
            </a:endParaRPr>
          </a:p>
          <a:p>
            <a:r>
              <a:rPr lang="en-US" sz="1800" dirty="0" smtClean="0">
                <a:latin typeface="+mj-lt"/>
              </a:rPr>
              <a:t>Supervisor </a:t>
            </a:r>
            <a:r>
              <a:rPr lang="en-US" sz="1800" dirty="0">
                <a:latin typeface="+mj-lt"/>
              </a:rPr>
              <a:t>must review and sign the JHA before work </a:t>
            </a:r>
            <a:r>
              <a:rPr lang="en-US" sz="1800" dirty="0" smtClean="0">
                <a:latin typeface="+mj-lt"/>
              </a:rPr>
              <a:t>commences.</a:t>
            </a:r>
            <a:endParaRPr lang="en-US" sz="1800" dirty="0">
              <a:latin typeface="+mj-lt"/>
            </a:endParaRPr>
          </a:p>
          <a:p>
            <a:r>
              <a:rPr lang="en-US" sz="1800" dirty="0" smtClean="0">
                <a:latin typeface="+mj-lt"/>
              </a:rPr>
              <a:t>All </a:t>
            </a:r>
            <a:r>
              <a:rPr lang="en-US" sz="1800" dirty="0">
                <a:latin typeface="+mj-lt"/>
              </a:rPr>
              <a:t>personnel, and both supervisors, must sign on to the JHA for </a:t>
            </a:r>
            <a:r>
              <a:rPr lang="en-US" sz="1800" dirty="0" smtClean="0">
                <a:latin typeface="+mj-lt"/>
              </a:rPr>
              <a:t>a job </a:t>
            </a:r>
            <a:r>
              <a:rPr lang="en-US" sz="1800" dirty="0">
                <a:latin typeface="+mj-lt"/>
              </a:rPr>
              <a:t>that takes longer than one </a:t>
            </a:r>
            <a:r>
              <a:rPr lang="en-US" sz="1800" dirty="0" smtClean="0">
                <a:latin typeface="+mj-lt"/>
              </a:rPr>
              <a:t>shift.</a:t>
            </a:r>
            <a:endParaRPr lang="en-US" sz="1800" dirty="0">
              <a:latin typeface="+mj-lt"/>
            </a:endParaRPr>
          </a:p>
          <a:p>
            <a:r>
              <a:rPr lang="en-US" sz="1800" dirty="0" smtClean="0">
                <a:latin typeface="+mj-lt"/>
              </a:rPr>
              <a:t>Area manager </a:t>
            </a:r>
            <a:r>
              <a:rPr lang="en-US" sz="1800" dirty="0">
                <a:latin typeface="+mj-lt"/>
              </a:rPr>
              <a:t>must review the JHA where the risk rating is assessed as high or </a:t>
            </a:r>
            <a:r>
              <a:rPr lang="en-US" sz="1800" dirty="0" smtClean="0">
                <a:latin typeface="+mj-lt"/>
              </a:rPr>
              <a:t>above.</a:t>
            </a:r>
            <a:endParaRPr lang="en-US" sz="1800" dirty="0">
              <a:latin typeface="+mj-lt"/>
            </a:endParaRPr>
          </a:p>
          <a:p>
            <a:r>
              <a:rPr lang="en-US" sz="1800" dirty="0" smtClean="0">
                <a:latin typeface="+mj-lt"/>
              </a:rPr>
              <a:t>If </a:t>
            </a:r>
            <a:r>
              <a:rPr lang="en-US" sz="1800" dirty="0">
                <a:latin typeface="+mj-lt"/>
              </a:rPr>
              <a:t>the job changes, or the nature of the hazards change, then the </a:t>
            </a:r>
            <a:r>
              <a:rPr lang="en-US" sz="1800" dirty="0" smtClean="0">
                <a:latin typeface="+mj-lt"/>
              </a:rPr>
              <a:t>JHA </a:t>
            </a:r>
            <a:r>
              <a:rPr lang="en-US" sz="1800" dirty="0">
                <a:latin typeface="+mj-lt"/>
              </a:rPr>
              <a:t>should also be </a:t>
            </a:r>
            <a:r>
              <a:rPr lang="en-US" sz="1800" dirty="0" smtClean="0">
                <a:latin typeface="+mj-lt"/>
              </a:rPr>
              <a:t>changed.</a:t>
            </a:r>
            <a:endParaRPr lang="en-US" sz="1800" dirty="0">
              <a:latin typeface="+mj-lt"/>
            </a:endParaRPr>
          </a:p>
          <a:p>
            <a:r>
              <a:rPr lang="en-US" sz="1800" dirty="0" smtClean="0">
                <a:latin typeface="+mj-lt"/>
              </a:rPr>
              <a:t>Completed JHAs </a:t>
            </a:r>
            <a:r>
              <a:rPr lang="en-US" sz="1800" dirty="0">
                <a:latin typeface="+mj-lt"/>
              </a:rPr>
              <a:t>should be retained by each department for future </a:t>
            </a:r>
            <a:r>
              <a:rPr lang="en-US" sz="1800" dirty="0" smtClean="0">
                <a:latin typeface="+mj-lt"/>
              </a:rPr>
              <a:t>reference.</a:t>
            </a:r>
            <a:endParaRPr lang="en-US" sz="1800" dirty="0">
              <a:latin typeface="+mj-lt"/>
            </a:endParaRPr>
          </a:p>
          <a:p>
            <a:r>
              <a:rPr lang="en-US" sz="1800" dirty="0" smtClean="0">
                <a:latin typeface="+mj-lt"/>
              </a:rPr>
              <a:t>Higher </a:t>
            </a:r>
            <a:r>
              <a:rPr lang="en-US" sz="1800" dirty="0">
                <a:latin typeface="+mj-lt"/>
              </a:rPr>
              <a:t>level of risk assessment required if uncertain of extent of risk or adequacy of </a:t>
            </a:r>
            <a:r>
              <a:rPr lang="en-US" sz="1800" dirty="0" smtClean="0">
                <a:latin typeface="+mj-lt"/>
              </a:rPr>
              <a:t>controls.</a:t>
            </a:r>
            <a:endParaRPr lang="en-US" sz="1800" dirty="0">
              <a:latin typeface="+mj-lt"/>
            </a:endParaRPr>
          </a:p>
          <a:p>
            <a:pPr marL="0" indent="0">
              <a:buNone/>
            </a:pPr>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19</a:t>
            </a:fld>
            <a:endParaRPr lang="en-AU" sz="1400">
              <a:solidFill>
                <a:srgbClr val="1D1D60"/>
              </a:solidFill>
            </a:endParaRPr>
          </a:p>
        </p:txBody>
      </p:sp>
    </p:spTree>
    <p:extLst>
      <p:ext uri="{BB962C8B-B14F-4D97-AF65-F5344CB8AC3E}">
        <p14:creationId xmlns:p14="http://schemas.microsoft.com/office/powerpoint/2010/main" val="360868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AU" dirty="0"/>
              <a:t/>
            </a:r>
            <a:br>
              <a:rPr lang="en-AU" dirty="0"/>
            </a:br>
            <a:r>
              <a:rPr lang="en-AU" kern="1200" dirty="0">
                <a:solidFill>
                  <a:srgbClr val="FF8200"/>
                </a:solidFill>
                <a:latin typeface="Arial" panose="020B0604020202020204" pitchFamily="34" charset="0"/>
                <a:cs typeface="Arial" panose="020B0604020202020204" pitchFamily="34" charset="0"/>
              </a:rPr>
              <a:t>The Mining and Quarrying Occupational Health and Safety Committee</a:t>
            </a:r>
          </a:p>
        </p:txBody>
      </p:sp>
      <p:sp>
        <p:nvSpPr>
          <p:cNvPr id="3" name="Content Placeholder 2"/>
          <p:cNvSpPr>
            <a:spLocks noGrp="1"/>
          </p:cNvSpPr>
          <p:nvPr>
            <p:ph idx="1"/>
          </p:nvPr>
        </p:nvSpPr>
        <p:spPr/>
        <p:txBody>
          <a:bodyPr/>
          <a:lstStyle/>
          <a:p>
            <a:pPr marL="0" indent="0" hangingPunct="0">
              <a:buNone/>
            </a:pPr>
            <a:r>
              <a:rPr lang="en-US" b="1" dirty="0"/>
              <a:t>Promoting Work Health and Safety in the Workplace</a:t>
            </a:r>
            <a:endParaRPr lang="en-AU" dirty="0"/>
          </a:p>
          <a:p>
            <a:pPr marL="0" indent="0" fontAlgn="auto">
              <a:buNone/>
            </a:pPr>
            <a:r>
              <a:rPr lang="en-US" sz="1800" dirty="0"/>
              <a:t>This workplace industry safety </a:t>
            </a:r>
            <a:r>
              <a:rPr lang="en-US" sz="1800" dirty="0" smtClean="0"/>
              <a:t>presentation </a:t>
            </a:r>
            <a:r>
              <a:rPr lang="en-US" sz="1800" dirty="0"/>
              <a:t>is developed and fully funded by the Mining and Quarrying Occupational Health and Safety Committee (MAQOHSC). </a:t>
            </a:r>
            <a:endParaRPr lang="en-US" sz="1800" dirty="0" smtClean="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algn="r">
              <a:buNone/>
            </a:pPr>
            <a:r>
              <a:rPr lang="en-AU" sz="1600" dirty="0" smtClean="0"/>
              <a:t>ISBN </a:t>
            </a:r>
            <a:r>
              <a:rPr lang="en-AU" sz="1600" dirty="0"/>
              <a:t>978-1-925361-41-4</a:t>
            </a:r>
          </a:p>
          <a:p>
            <a:pPr marL="0" indent="0" fontAlgn="auto">
              <a:buNone/>
            </a:pPr>
            <a:endParaRPr lang="en-AU" kern="1200" dirty="0">
              <a:solidFill>
                <a:srgbClr val="FF8200"/>
              </a:solidFill>
              <a:latin typeface="Arial" panose="020B0604020202020204" pitchFamily="34" charset="0"/>
              <a:cs typeface="Arial" panose="020B0604020202020204" pitchFamily="34" charset="0"/>
            </a:endParaRPr>
          </a:p>
          <a:p>
            <a:pPr marL="0" indent="0" fontAlgn="auto">
              <a:buNone/>
            </a:pPr>
            <a:endParaRPr lang="en-AU" kern="1200" dirty="0" smtClean="0">
              <a:solidFill>
                <a:srgbClr val="FF8200"/>
              </a:solidFill>
              <a:latin typeface="Arial" panose="020B0604020202020204" pitchFamily="34" charset="0"/>
              <a:cs typeface="Arial" panose="020B0604020202020204" pitchFamily="34" charset="0"/>
            </a:endParaRPr>
          </a:p>
          <a:p>
            <a:pPr marL="0" indent="0" fontAlgn="auto">
              <a:buNone/>
            </a:pPr>
            <a:endParaRPr lang="en-AU" dirty="0"/>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a:t>
            </a:fld>
            <a:endParaRPr lang="en-AU" sz="1400" dirty="0">
              <a:solidFill>
                <a:srgbClr val="1D1D60"/>
              </a:solidFill>
            </a:endParaRPr>
          </a:p>
        </p:txBody>
      </p:sp>
    </p:spTree>
    <p:extLst>
      <p:ext uri="{BB962C8B-B14F-4D97-AF65-F5344CB8AC3E}">
        <p14:creationId xmlns:p14="http://schemas.microsoft.com/office/powerpoint/2010/main" val="2767883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JHA – Requirements</a:t>
            </a:r>
          </a:p>
        </p:txBody>
      </p:sp>
      <p:sp>
        <p:nvSpPr>
          <p:cNvPr id="3" name="Content Placeholder 2"/>
          <p:cNvSpPr>
            <a:spLocks noGrp="1"/>
          </p:cNvSpPr>
          <p:nvPr>
            <p:ph idx="1"/>
          </p:nvPr>
        </p:nvSpPr>
        <p:spPr/>
        <p:txBody>
          <a:bodyPr>
            <a:normAutofit fontScale="92500" lnSpcReduction="10000"/>
          </a:bodyPr>
          <a:lstStyle/>
          <a:p>
            <a:r>
              <a:rPr lang="en-US" sz="1800" dirty="0"/>
              <a:t>The JHA must be developed by two or more people involved with the </a:t>
            </a:r>
            <a:r>
              <a:rPr lang="en-US" sz="1800" dirty="0" smtClean="0"/>
              <a:t>task.</a:t>
            </a:r>
            <a:endParaRPr lang="en-US" sz="1800" dirty="0"/>
          </a:p>
          <a:p>
            <a:r>
              <a:rPr lang="en-US" sz="1800" dirty="0" smtClean="0"/>
              <a:t>All </a:t>
            </a:r>
            <a:r>
              <a:rPr lang="en-US" sz="1800" dirty="0"/>
              <a:t>personnel working on the task must have access to the </a:t>
            </a:r>
            <a:r>
              <a:rPr lang="en-US" sz="1800" dirty="0" smtClean="0"/>
              <a:t>JHA.</a:t>
            </a:r>
            <a:endParaRPr lang="en-US" sz="1800" dirty="0"/>
          </a:p>
          <a:p>
            <a:r>
              <a:rPr lang="en-US" sz="1800" dirty="0" smtClean="0"/>
              <a:t>A </a:t>
            </a:r>
            <a:r>
              <a:rPr lang="en-US" sz="1800" dirty="0"/>
              <a:t>JHA can remain valid for a maximum of </a:t>
            </a:r>
            <a:r>
              <a:rPr lang="en-US" sz="1800" dirty="0" smtClean="0"/>
              <a:t>30 </a:t>
            </a:r>
            <a:r>
              <a:rPr lang="en-US" sz="1800" dirty="0"/>
              <a:t>days from the approval date (providing that the conditions do not change</a:t>
            </a:r>
            <a:r>
              <a:rPr lang="en-US" sz="1800" dirty="0" smtClean="0"/>
              <a:t>).</a:t>
            </a:r>
            <a:endParaRPr lang="en-US" sz="1800" dirty="0"/>
          </a:p>
          <a:p>
            <a:r>
              <a:rPr lang="en-US" sz="1800" dirty="0" smtClean="0"/>
              <a:t>The </a:t>
            </a:r>
            <a:r>
              <a:rPr lang="en-US" sz="1800" dirty="0"/>
              <a:t>same JHA can not be used more than once.  </a:t>
            </a:r>
          </a:p>
          <a:p>
            <a:r>
              <a:rPr lang="en-US" sz="1800" dirty="0" smtClean="0"/>
              <a:t>Ideally </a:t>
            </a:r>
            <a:r>
              <a:rPr lang="en-US" sz="1800" dirty="0"/>
              <a:t>if a JHA is going to be used more than four times a year for the same task then a safe work procedure should be </a:t>
            </a:r>
            <a:r>
              <a:rPr lang="en-US" sz="1800" dirty="0" smtClean="0"/>
              <a:t>developed.</a:t>
            </a:r>
            <a:endParaRPr lang="en-US" sz="1800" dirty="0"/>
          </a:p>
          <a:p>
            <a:r>
              <a:rPr lang="en-US" sz="1800" dirty="0" smtClean="0"/>
              <a:t>The </a:t>
            </a:r>
            <a:r>
              <a:rPr lang="en-US" sz="1800" dirty="0"/>
              <a:t>work site should be visited to help identify any potential hazards and ensure that the task is understood by those developing the </a:t>
            </a:r>
            <a:r>
              <a:rPr lang="en-US" sz="1800" dirty="0" smtClean="0"/>
              <a:t>JHA.</a:t>
            </a:r>
            <a:endParaRPr lang="en-US" sz="1800" dirty="0"/>
          </a:p>
          <a:p>
            <a:r>
              <a:rPr lang="en-US" sz="1800" dirty="0" smtClean="0"/>
              <a:t>The hierarchy </a:t>
            </a:r>
            <a:r>
              <a:rPr lang="en-US" sz="1800" dirty="0"/>
              <a:t>of controls should be used with the aim of using the strongest and most effective </a:t>
            </a:r>
            <a:r>
              <a:rPr lang="en-US" sz="1800" dirty="0" smtClean="0"/>
              <a:t>controls.</a:t>
            </a:r>
            <a:endParaRPr lang="en-US" sz="1800" dirty="0"/>
          </a:p>
          <a:p>
            <a:pPr marL="0" indent="0">
              <a:buNone/>
            </a:pPr>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20</a:t>
            </a:fld>
            <a:endParaRPr lang="en-AU" sz="1400">
              <a:solidFill>
                <a:srgbClr val="1D1D60"/>
              </a:solidFill>
            </a:endParaRPr>
          </a:p>
        </p:txBody>
      </p:sp>
    </p:spTree>
    <p:extLst>
      <p:ext uri="{BB962C8B-B14F-4D97-AF65-F5344CB8AC3E}">
        <p14:creationId xmlns:p14="http://schemas.microsoft.com/office/powerpoint/2010/main" val="4204029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JHA – Important Points</a:t>
            </a:r>
          </a:p>
        </p:txBody>
      </p:sp>
      <p:sp>
        <p:nvSpPr>
          <p:cNvPr id="3" name="Content Placeholder 2"/>
          <p:cNvSpPr>
            <a:spLocks noGrp="1"/>
          </p:cNvSpPr>
          <p:nvPr>
            <p:ph idx="1"/>
          </p:nvPr>
        </p:nvSpPr>
        <p:spPr/>
        <p:txBody>
          <a:bodyPr/>
          <a:lstStyle/>
          <a:p>
            <a:pPr marL="0" indent="0">
              <a:buNone/>
            </a:pPr>
            <a:r>
              <a:rPr lang="en-US" dirty="0" smtClean="0"/>
              <a:t>JHAs </a:t>
            </a:r>
            <a:r>
              <a:rPr lang="en-US" dirty="0"/>
              <a:t>do not require as much detail as a safe work procedure (</a:t>
            </a:r>
            <a:r>
              <a:rPr lang="en-US" dirty="0" smtClean="0"/>
              <a:t>e.g</a:t>
            </a:r>
            <a:r>
              <a:rPr lang="en-US" dirty="0"/>
              <a:t>.</a:t>
            </a:r>
            <a:r>
              <a:rPr lang="en-US" dirty="0" smtClean="0"/>
              <a:t> </a:t>
            </a:r>
            <a:r>
              <a:rPr lang="en-US" dirty="0"/>
              <a:t>photos / diagrams).  </a:t>
            </a:r>
          </a:p>
          <a:p>
            <a:pPr marL="0" indent="0">
              <a:buNone/>
            </a:pPr>
            <a:r>
              <a:rPr lang="en-US" dirty="0"/>
              <a:t>They are a tool for:</a:t>
            </a:r>
          </a:p>
          <a:p>
            <a:r>
              <a:rPr lang="en-US" dirty="0"/>
              <a:t>B</a:t>
            </a:r>
            <a:r>
              <a:rPr lang="en-US" sz="2000" dirty="0" smtClean="0"/>
              <a:t>reaking </a:t>
            </a:r>
            <a:r>
              <a:rPr lang="en-US" sz="2000" dirty="0"/>
              <a:t>a task into steps to understand the hazards and implement effective controls</a:t>
            </a:r>
          </a:p>
          <a:p>
            <a:r>
              <a:rPr lang="en-US" dirty="0"/>
              <a:t>T</a:t>
            </a:r>
            <a:r>
              <a:rPr lang="en-US" sz="2000" dirty="0" smtClean="0"/>
              <a:t>he </a:t>
            </a:r>
            <a:r>
              <a:rPr lang="en-US" sz="2000" dirty="0"/>
              <a:t>development or review of a safe work procedure </a:t>
            </a:r>
          </a:p>
          <a:p>
            <a:r>
              <a:rPr lang="en-US" dirty="0"/>
              <a:t>I</a:t>
            </a:r>
            <a:r>
              <a:rPr lang="en-US" sz="2000" dirty="0" smtClean="0"/>
              <a:t>mplementing </a:t>
            </a:r>
            <a:r>
              <a:rPr lang="en-US" sz="2000" dirty="0"/>
              <a:t>effective controls for hazards introduced when work practices / conditions </a:t>
            </a:r>
            <a:r>
              <a:rPr lang="en-US" sz="2000" dirty="0" smtClean="0"/>
              <a:t>change.</a:t>
            </a:r>
            <a:endParaRPr lang="en-US" sz="2000" dirty="0"/>
          </a:p>
          <a:p>
            <a:pPr marL="0" indent="0">
              <a:buNone/>
            </a:pPr>
            <a:r>
              <a:rPr lang="en-US" dirty="0"/>
              <a:t>Workgroup involvement provides ownership!</a:t>
            </a:r>
          </a:p>
          <a:p>
            <a:pPr marL="0" indent="0">
              <a:buNone/>
            </a:pPr>
            <a:r>
              <a:rPr lang="en-US" dirty="0"/>
              <a:t>Your JHA can keep YOU safe at </a:t>
            </a:r>
            <a:r>
              <a:rPr lang="en-US" dirty="0" smtClean="0"/>
              <a:t>work.</a:t>
            </a:r>
            <a:endParaRPr lang="en-US" dirty="0"/>
          </a:p>
          <a:p>
            <a:pPr marL="0" indent="0">
              <a:buNone/>
            </a:pPr>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21</a:t>
            </a:fld>
            <a:endParaRPr lang="en-AU" sz="1400">
              <a:solidFill>
                <a:srgbClr val="1D1D60"/>
              </a:solidFill>
            </a:endParaRPr>
          </a:p>
        </p:txBody>
      </p:sp>
    </p:spTree>
    <p:extLst>
      <p:ext uri="{BB962C8B-B14F-4D97-AF65-F5344CB8AC3E}">
        <p14:creationId xmlns:p14="http://schemas.microsoft.com/office/powerpoint/2010/main" val="2669470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Further Assistance</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4776192"/>
          </a:xfrm>
        </p:spPr>
        <p:txBody>
          <a:bodyPr/>
          <a:lstStyle/>
          <a:p>
            <a:pPr marL="0" lvl="0" indent="0" defTabSz="914400">
              <a:spcBef>
                <a:spcPct val="0"/>
              </a:spcBef>
              <a:buClrTx/>
              <a:buSzTx/>
              <a:buNone/>
            </a:pPr>
            <a:endParaRPr lang="en-AU" sz="1800" smtClean="0">
              <a:solidFill>
                <a:prstClr val="black"/>
              </a:solidFill>
            </a:endParaRPr>
          </a:p>
          <a:p>
            <a:pPr marL="0" lvl="0" indent="0" defTabSz="914400">
              <a:spcBef>
                <a:spcPct val="0"/>
              </a:spcBef>
              <a:buClrTx/>
              <a:buSzTx/>
              <a:buNone/>
            </a:pPr>
            <a:r>
              <a:rPr lang="en-AU" sz="1800" smtClean="0">
                <a:solidFill>
                  <a:prstClr val="black"/>
                </a:solidFill>
              </a:rPr>
              <a:t>MAQOHSC </a:t>
            </a:r>
            <a:r>
              <a:rPr lang="en-AU" sz="1800" dirty="0">
                <a:solidFill>
                  <a:prstClr val="black"/>
                </a:solidFill>
              </a:rPr>
              <a:t>Work Health and Safety Specialists are available to provide further </a:t>
            </a:r>
            <a:r>
              <a:rPr lang="en-AU" sz="1800" dirty="0" smtClean="0">
                <a:solidFill>
                  <a:prstClr val="black"/>
                </a:solidFill>
              </a:rPr>
              <a:t>on-site support </a:t>
            </a:r>
            <a:r>
              <a:rPr lang="en-AU" sz="1800" dirty="0">
                <a:solidFill>
                  <a:prstClr val="black"/>
                </a:solidFill>
              </a:rPr>
              <a:t>and assistance on all Work Health and Safety matters.</a:t>
            </a:r>
          </a:p>
          <a:p>
            <a:pPr marL="0" lvl="0" indent="0" defTabSz="914400">
              <a:spcBef>
                <a:spcPct val="0"/>
              </a:spcBef>
              <a:buClrTx/>
              <a:buSzTx/>
              <a:buNone/>
            </a:pPr>
            <a:endParaRPr lang="en-AU" sz="1800" dirty="0">
              <a:solidFill>
                <a:prstClr val="black"/>
              </a:solidFill>
            </a:endParaRPr>
          </a:p>
          <a:p>
            <a:pPr marL="0" lvl="0" indent="0" defTabSz="914400">
              <a:spcBef>
                <a:spcPct val="0"/>
              </a:spcBef>
              <a:buClrTx/>
              <a:buSzTx/>
              <a:buNone/>
            </a:pPr>
            <a:r>
              <a:rPr lang="en-AU" sz="1800" dirty="0">
                <a:solidFill>
                  <a:prstClr val="black"/>
                </a:solidFill>
              </a:rPr>
              <a:t>MAQOHSC Work Health and Safety Specialists </a:t>
            </a:r>
            <a:r>
              <a:rPr lang="en-AU" sz="1800" dirty="0" smtClean="0">
                <a:solidFill>
                  <a:prstClr val="black"/>
                </a:solidFill>
              </a:rPr>
              <a:t>can be </a:t>
            </a:r>
            <a:r>
              <a:rPr lang="en-AU" sz="1800" dirty="0">
                <a:solidFill>
                  <a:prstClr val="black"/>
                </a:solidFill>
              </a:rPr>
              <a:t>contacted via our </a:t>
            </a:r>
            <a:r>
              <a:rPr lang="en-AU" sz="1800" dirty="0" smtClean="0">
                <a:solidFill>
                  <a:prstClr val="black"/>
                </a:solidFill>
                <a:hlinkClick r:id="rId3"/>
              </a:rPr>
              <a:t>online support request form</a:t>
            </a:r>
            <a:r>
              <a:rPr lang="en-AU" sz="1800" dirty="0" smtClean="0">
                <a:solidFill>
                  <a:prstClr val="black"/>
                </a:solidFill>
              </a:rPr>
              <a:t> available on our website </a:t>
            </a:r>
            <a:r>
              <a:rPr lang="en-AU" sz="1800" dirty="0">
                <a:solidFill>
                  <a:prstClr val="black"/>
                </a:solidFill>
              </a:rPr>
              <a:t>at </a:t>
            </a:r>
            <a:r>
              <a:rPr lang="en-AU" sz="1800" dirty="0">
                <a:solidFill>
                  <a:prstClr val="black"/>
                </a:solidFill>
                <a:hlinkClick r:id="rId4"/>
              </a:rPr>
              <a:t>www.maqohsc.sa.gov.au</a:t>
            </a:r>
            <a:r>
              <a:rPr lang="en-AU" sz="1800" dirty="0">
                <a:solidFill>
                  <a:prstClr val="black"/>
                </a:solidFill>
              </a:rPr>
              <a:t> or email </a:t>
            </a:r>
            <a:r>
              <a:rPr lang="en-AU" sz="1800" dirty="0" smtClean="0">
                <a:solidFill>
                  <a:prstClr val="black"/>
                </a:solidFill>
                <a:hlinkClick r:id="rId5"/>
              </a:rPr>
              <a:t>maqohsc@sa.gov.au</a:t>
            </a:r>
            <a:r>
              <a:rPr lang="en-AU" sz="1800" dirty="0" smtClean="0">
                <a:solidFill>
                  <a:prstClr val="black"/>
                </a:solidFill>
              </a:rPr>
              <a:t>.</a:t>
            </a:r>
            <a:endParaRPr lang="en-AU" sz="1800" dirty="0">
              <a:solidFill>
                <a:prstClr val="black"/>
              </a:solidFill>
            </a:endParaRPr>
          </a:p>
          <a:p>
            <a:pPr marL="0" lvl="0" indent="0" defTabSz="914400">
              <a:spcBef>
                <a:spcPct val="0"/>
              </a:spcBef>
              <a:buClrTx/>
              <a:buSzTx/>
              <a:buNone/>
            </a:pPr>
            <a:endParaRPr lang="en-AU" sz="1800" dirty="0">
              <a:solidFill>
                <a:prstClr val="black"/>
              </a:solidFill>
            </a:endParaRPr>
          </a:p>
          <a:p>
            <a:pPr marL="0" indent="0" hangingPunct="0">
              <a:buNone/>
            </a:pPr>
            <a:r>
              <a:rPr lang="en-US" sz="1800" dirty="0"/>
              <a:t>Work Health and Safety Legislation, Codes of Practice, fact sheets, Health and Safety Representatives (HSR) information and guides can be found at the following websites: </a:t>
            </a:r>
            <a:endParaRPr lang="en-AU" sz="1800" b="1" dirty="0"/>
          </a:p>
          <a:p>
            <a:pPr marL="0" indent="0" hangingPunct="0">
              <a:buNone/>
            </a:pPr>
            <a:r>
              <a:rPr lang="en-US" sz="1800" dirty="0" err="1"/>
              <a:t>SafeWork</a:t>
            </a:r>
            <a:r>
              <a:rPr lang="en-US" sz="1800" dirty="0"/>
              <a:t> SA – </a:t>
            </a:r>
            <a:r>
              <a:rPr lang="en-US" sz="1800" u="sng" dirty="0">
                <a:hlinkClick r:id="rId6"/>
              </a:rPr>
              <a:t>www.safework.sa.gov.au</a:t>
            </a:r>
            <a:r>
              <a:rPr lang="en-US" sz="1800" dirty="0"/>
              <a:t> or call 1300 365 255</a:t>
            </a:r>
            <a:endParaRPr lang="en-AU" sz="1800" dirty="0"/>
          </a:p>
          <a:p>
            <a:pPr marL="0" indent="0" hangingPunct="0">
              <a:buNone/>
            </a:pPr>
            <a:r>
              <a:rPr lang="en-US" sz="1800" dirty="0"/>
              <a:t>Safe Work Australia – </a:t>
            </a:r>
            <a:r>
              <a:rPr lang="en-US" sz="1800" u="sng" dirty="0">
                <a:hlinkClick r:id="rId7"/>
              </a:rPr>
              <a:t>www.safeworkaustralia.gov.au</a:t>
            </a:r>
            <a:r>
              <a:rPr lang="en-US" sz="1800" dirty="0"/>
              <a:t> or </a:t>
            </a:r>
            <a:r>
              <a:rPr lang="en-US" sz="1800" dirty="0" smtClean="0"/>
              <a:t>call   1300 551 </a:t>
            </a:r>
            <a:r>
              <a:rPr lang="en-US" sz="1800" dirty="0"/>
              <a:t>832</a:t>
            </a:r>
            <a:endParaRPr lang="en-AU" sz="1800" dirty="0"/>
          </a:p>
          <a:p>
            <a:pPr marL="0" indent="0">
              <a:buNone/>
            </a:pP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22</a:t>
            </a:fld>
            <a:endParaRPr lang="en-AU" dirty="0"/>
          </a:p>
        </p:txBody>
      </p:sp>
    </p:spTree>
    <p:extLst>
      <p:ext uri="{BB962C8B-B14F-4D97-AF65-F5344CB8AC3E}">
        <p14:creationId xmlns:p14="http://schemas.microsoft.com/office/powerpoint/2010/main" val="318185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Disclaimer</a:t>
            </a:r>
          </a:p>
        </p:txBody>
      </p:sp>
      <p:sp>
        <p:nvSpPr>
          <p:cNvPr id="3" name="Content Placeholder 2"/>
          <p:cNvSpPr>
            <a:spLocks noGrp="1"/>
          </p:cNvSpPr>
          <p:nvPr>
            <p:ph idx="1"/>
          </p:nvPr>
        </p:nvSpPr>
        <p:spPr>
          <a:xfrm>
            <a:off x="1835696" y="1412776"/>
            <a:ext cx="6851104" cy="4776192"/>
          </a:xfrm>
        </p:spPr>
        <p:txBody>
          <a:bodyPr/>
          <a:lstStyle/>
          <a:p>
            <a:r>
              <a:rPr lang="en-US" sz="1800" b="1" dirty="0" smtClean="0"/>
              <a:t>IMPORTANT:</a:t>
            </a:r>
            <a:r>
              <a:rPr lang="en-US" sz="1800" dirty="0" smtClean="0"/>
              <a:t> The information in this presentation is of a general nature, and should not be relied upon as individual professional advice. If necessary, legal advice should be obtained from a legal practitioner with expertise in the field of Work Health and Safety law (SA).</a:t>
            </a:r>
          </a:p>
          <a:p>
            <a:r>
              <a:rPr lang="en-US" sz="1800" dirty="0" smtClean="0"/>
              <a:t>Although every effort has been made to ensure that the information in this presentation is complete, current and accurate, the Mining and Quarrying Occupational Health and Safety Committee, any agent, author, contributor or the South Australian Government, does not guarantee that it is so, and the Committee accepts no responsibility for any loss, damage or personal injury that may result from the use of any material which is not complete, current and accurate.</a:t>
            </a:r>
          </a:p>
          <a:p>
            <a:r>
              <a:rPr lang="en-AU" sz="1800" dirty="0" smtClean="0"/>
              <a:t>Users should always verify historical material by making and relying upon their own separate inquiries prior to making any important decisions or taking any action on the basis of this information.</a:t>
            </a: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3</a:t>
            </a:fld>
            <a:endParaRPr lang="en-AU" dirty="0"/>
          </a:p>
        </p:txBody>
      </p:sp>
    </p:spTree>
    <p:extLst>
      <p:ext uri="{BB962C8B-B14F-4D97-AF65-F5344CB8AC3E}">
        <p14:creationId xmlns:p14="http://schemas.microsoft.com/office/powerpoint/2010/main" val="171329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Creative Commons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1440160"/>
          </a:xfrm>
        </p:spPr>
        <p:txBody>
          <a:bodyPr/>
          <a:lstStyle/>
          <a:p>
            <a:endParaRPr lang="en-AU" sz="1800" dirty="0" smtClean="0"/>
          </a:p>
          <a:p>
            <a:endParaRPr lang="en-AU" sz="1800" dirty="0"/>
          </a:p>
          <a:p>
            <a:endParaRPr lang="en-AU" sz="1800" dirty="0" smtClean="0"/>
          </a:p>
          <a:p>
            <a:pPr marL="0" indent="0">
              <a:buNone/>
            </a:pPr>
            <a:r>
              <a:rPr lang="en-AU" sz="1800" dirty="0" smtClean="0"/>
              <a:t>This </a:t>
            </a:r>
            <a:r>
              <a:rPr lang="en-AU" sz="1800" dirty="0"/>
              <a:t>creative commons licence allows you to copy, communicate </a:t>
            </a:r>
            <a:r>
              <a:rPr lang="en-AU" sz="1800" dirty="0" smtClean="0"/>
              <a:t>and or </a:t>
            </a:r>
            <a:r>
              <a:rPr lang="en-AU" sz="1800" dirty="0"/>
              <a:t>adapt </a:t>
            </a:r>
            <a:r>
              <a:rPr lang="en-AU" sz="1800" dirty="0" smtClean="0"/>
              <a:t>our </a:t>
            </a:r>
            <a:r>
              <a:rPr lang="en-AU" sz="1800" dirty="0"/>
              <a:t>work for non-commercial </a:t>
            </a:r>
            <a:r>
              <a:rPr lang="en-AU" sz="1800" dirty="0" smtClean="0"/>
              <a:t>purposes only, </a:t>
            </a:r>
            <a:r>
              <a:rPr lang="en-AU" sz="1800" dirty="0"/>
              <a:t>as long as you attribute the work to Mining and Quarrying Occupational Health and Safety Committee and abide by all the other licence terms </a:t>
            </a:r>
            <a:r>
              <a:rPr lang="en-AU" sz="1800" dirty="0" smtClean="0"/>
              <a:t>therein.</a:t>
            </a:r>
          </a:p>
          <a:p>
            <a:pPr marL="0" indent="0">
              <a:buNone/>
            </a:pPr>
            <a:endParaRPr lang="en-AU" sz="1800" dirty="0" smtClean="0"/>
          </a:p>
          <a:p>
            <a:pPr marL="0" indent="0">
              <a:buNone/>
            </a:pPr>
            <a:endParaRPr lang="en-AU" sz="1800" dirty="0"/>
          </a:p>
          <a:p>
            <a:pPr marL="0" indent="0" algn="r">
              <a:buNone/>
            </a:pPr>
            <a:endParaRPr lang="en-AU" sz="1800" dirty="0" smtClean="0"/>
          </a:p>
        </p:txBody>
      </p:sp>
      <p:sp>
        <p:nvSpPr>
          <p:cNvPr id="4" name="Slide Number Placeholder 3"/>
          <p:cNvSpPr>
            <a:spLocks noGrp="1"/>
          </p:cNvSpPr>
          <p:nvPr>
            <p:ph type="sldNum" sz="quarter" idx="10"/>
          </p:nvPr>
        </p:nvSpPr>
        <p:spPr/>
        <p:txBody>
          <a:bodyPr/>
          <a:lstStyle/>
          <a:p>
            <a:fld id="{5B1B3FAE-BC05-4C54-B68F-0E1A88C46634}" type="slidenum">
              <a:rPr lang="en-AU" smtClean="0"/>
              <a:pPr/>
              <a:t>4</a:t>
            </a:fld>
            <a:endParaRPr lang="en-AU"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628800"/>
            <a:ext cx="6135687" cy="103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3050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Objective</a:t>
            </a:r>
          </a:p>
        </p:txBody>
      </p:sp>
      <p:sp>
        <p:nvSpPr>
          <p:cNvPr id="3" name="Content Placeholder 2"/>
          <p:cNvSpPr>
            <a:spLocks noGrp="1"/>
          </p:cNvSpPr>
          <p:nvPr>
            <p:ph idx="1"/>
          </p:nvPr>
        </p:nvSpPr>
        <p:spPr/>
        <p:txBody>
          <a:bodyPr/>
          <a:lstStyle/>
          <a:p>
            <a:pPr marL="0" indent="0">
              <a:buNone/>
            </a:pPr>
            <a:r>
              <a:rPr lang="en-AU" dirty="0" smtClean="0"/>
              <a:t>The objective of this session is to explain:</a:t>
            </a:r>
          </a:p>
          <a:p>
            <a:r>
              <a:rPr lang="en-US" dirty="0"/>
              <a:t>W</a:t>
            </a:r>
            <a:r>
              <a:rPr lang="en-US" dirty="0" smtClean="0"/>
              <a:t>hat a </a:t>
            </a:r>
            <a:r>
              <a:rPr lang="en-US" dirty="0" smtClean="0"/>
              <a:t>Job </a:t>
            </a:r>
            <a:r>
              <a:rPr lang="en-US" dirty="0"/>
              <a:t>H</a:t>
            </a:r>
            <a:r>
              <a:rPr lang="en-US" dirty="0" smtClean="0"/>
              <a:t>azard </a:t>
            </a:r>
            <a:r>
              <a:rPr lang="en-US" dirty="0"/>
              <a:t>A</a:t>
            </a:r>
            <a:r>
              <a:rPr lang="en-US" dirty="0" smtClean="0"/>
              <a:t>nalysis </a:t>
            </a:r>
            <a:r>
              <a:rPr lang="en-US" dirty="0" smtClean="0"/>
              <a:t>(JHA) is</a:t>
            </a:r>
          </a:p>
          <a:p>
            <a:r>
              <a:rPr lang="en-US" dirty="0"/>
              <a:t>W</a:t>
            </a:r>
            <a:r>
              <a:rPr lang="en-US" dirty="0" smtClean="0"/>
              <a:t>hen a JHA should be used</a:t>
            </a:r>
          </a:p>
          <a:p>
            <a:r>
              <a:rPr lang="en-US" dirty="0"/>
              <a:t>T</a:t>
            </a:r>
            <a:r>
              <a:rPr lang="en-US" dirty="0" smtClean="0"/>
              <a:t>he benefits of a JHA</a:t>
            </a:r>
          </a:p>
          <a:p>
            <a:r>
              <a:rPr lang="en-US" dirty="0" smtClean="0"/>
              <a:t>JHA roles and responsibilities</a:t>
            </a:r>
          </a:p>
          <a:p>
            <a:r>
              <a:rPr lang="en-US" dirty="0"/>
              <a:t>T</a:t>
            </a:r>
            <a:r>
              <a:rPr lang="en-US" dirty="0" smtClean="0"/>
              <a:t>he JHA process</a:t>
            </a:r>
          </a:p>
          <a:p>
            <a:r>
              <a:rPr lang="en-US" dirty="0"/>
              <a:t>H</a:t>
            </a:r>
            <a:r>
              <a:rPr lang="en-US" dirty="0" smtClean="0"/>
              <a:t>ow to fill out a JHA</a:t>
            </a:r>
          </a:p>
          <a:p>
            <a:r>
              <a:rPr lang="en-US" dirty="0" smtClean="0"/>
              <a:t>JHA requirements.</a:t>
            </a:r>
            <a:endParaRPr lang="en-US" dirty="0"/>
          </a:p>
        </p:txBody>
      </p:sp>
      <p:sp>
        <p:nvSpPr>
          <p:cNvPr id="4" name="Slide Number Placeholder 3"/>
          <p:cNvSpPr>
            <a:spLocks noGrp="1"/>
          </p:cNvSpPr>
          <p:nvPr>
            <p:ph type="sldNum" sz="quarter" idx="10"/>
          </p:nvPr>
        </p:nvSpPr>
        <p:spPr/>
        <p:txBody>
          <a:bodyPr/>
          <a:lstStyle/>
          <a:p>
            <a:fld id="{65DB8DF4-6AFD-4037-92D2-C390D3177DD7}" type="slidenum">
              <a:rPr lang="en-AU" smtClean="0">
                <a:solidFill>
                  <a:srgbClr val="FFFFFF"/>
                </a:solidFill>
              </a:rPr>
              <a:pPr/>
              <a:t>5</a:t>
            </a:fld>
            <a:endParaRPr lang="en-AU">
              <a:solidFill>
                <a:srgbClr val="FFFFFF"/>
              </a:solidFill>
            </a:endParaRPr>
          </a:p>
        </p:txBody>
      </p:sp>
    </p:spTree>
    <p:extLst>
      <p:ext uri="{BB962C8B-B14F-4D97-AF65-F5344CB8AC3E}">
        <p14:creationId xmlns:p14="http://schemas.microsoft.com/office/powerpoint/2010/main" val="2120170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JHA – What is it?</a:t>
            </a:r>
            <a:endParaRPr lang="en-US" kern="1200" dirty="0">
              <a:solidFill>
                <a:srgbClr val="FF8200"/>
              </a:solidFill>
              <a:latin typeface="Arial" panose="020B0604020202020204" pitchFamily="34" charset="0"/>
              <a:cs typeface="Arial" panose="020B0604020202020204" pitchFamily="34" charset="0"/>
            </a:endParaRPr>
          </a:p>
        </p:txBody>
      </p:sp>
      <p:sp>
        <p:nvSpPr>
          <p:cNvPr id="26628" name="Rectangle 4"/>
          <p:cNvSpPr>
            <a:spLocks noGrp="1" noChangeArrowheads="1"/>
          </p:cNvSpPr>
          <p:nvPr>
            <p:ph idx="1"/>
          </p:nvPr>
        </p:nvSpPr>
        <p:spPr>
          <a:xfrm>
            <a:off x="1835696" y="1700808"/>
            <a:ext cx="6912768" cy="4776192"/>
          </a:xfrm>
        </p:spPr>
        <p:txBody>
          <a:bodyPr/>
          <a:lstStyle/>
          <a:p>
            <a:r>
              <a:rPr lang="en-US" dirty="0" smtClean="0"/>
              <a:t>A JHA is a simple risk management tool used to ensure a job or task is performed safely.</a:t>
            </a:r>
          </a:p>
          <a:p>
            <a:r>
              <a:rPr lang="en-US" dirty="0" smtClean="0"/>
              <a:t>It is a more detailed analysis of hazards and risks than a Take 5 or workplace inspection.</a:t>
            </a:r>
          </a:p>
          <a:p>
            <a:r>
              <a:rPr lang="en-US" dirty="0" smtClean="0"/>
              <a:t>It is written by the people performing the task (team risk assessment).</a:t>
            </a:r>
          </a:p>
          <a:p>
            <a:r>
              <a:rPr lang="en-US" dirty="0" smtClean="0"/>
              <a:t>Is it reviewed by supervisor(s) prior to the commencement of work.</a:t>
            </a:r>
            <a:endParaRPr lang="en-US" dirty="0"/>
          </a:p>
        </p:txBody>
      </p:sp>
    </p:spTree>
    <p:extLst>
      <p:ext uri="{BB962C8B-B14F-4D97-AF65-F5344CB8AC3E}">
        <p14:creationId xmlns:p14="http://schemas.microsoft.com/office/powerpoint/2010/main" val="622853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JHA – Terminology</a:t>
            </a:r>
          </a:p>
        </p:txBody>
      </p:sp>
      <p:sp>
        <p:nvSpPr>
          <p:cNvPr id="3" name="Content Placeholder 2"/>
          <p:cNvSpPr>
            <a:spLocks noGrp="1"/>
          </p:cNvSpPr>
          <p:nvPr>
            <p:ph idx="1"/>
          </p:nvPr>
        </p:nvSpPr>
        <p:spPr/>
        <p:txBody>
          <a:bodyPr/>
          <a:lstStyle/>
          <a:p>
            <a:pPr marL="0" indent="0">
              <a:buNone/>
            </a:pPr>
            <a:r>
              <a:rPr lang="en-US" sz="2000" b="1" dirty="0" smtClean="0">
                <a:solidFill>
                  <a:schemeClr val="accent1"/>
                </a:solidFill>
                <a:latin typeface="+mj-lt"/>
              </a:rPr>
              <a:t>Hazard</a:t>
            </a:r>
            <a:endParaRPr lang="en-US" sz="2000" dirty="0" smtClean="0">
              <a:solidFill>
                <a:schemeClr val="accent1"/>
              </a:solidFill>
              <a:latin typeface="+mj-lt"/>
            </a:endParaRPr>
          </a:p>
          <a:p>
            <a:pPr marL="0" indent="0">
              <a:buNone/>
            </a:pPr>
            <a:r>
              <a:rPr lang="en-US" sz="2000" dirty="0" smtClean="0">
                <a:latin typeface="+mj-lt"/>
              </a:rPr>
              <a:t>Anything </a:t>
            </a:r>
            <a:r>
              <a:rPr lang="en-US" sz="2000" dirty="0">
                <a:latin typeface="+mj-lt"/>
              </a:rPr>
              <a:t>which has the potential to cause </a:t>
            </a:r>
            <a:r>
              <a:rPr lang="en-US" sz="2000" dirty="0" smtClean="0">
                <a:latin typeface="+mj-lt"/>
              </a:rPr>
              <a:t>harm.</a:t>
            </a:r>
            <a:br>
              <a:rPr lang="en-US" sz="2000" dirty="0" smtClean="0">
                <a:latin typeface="+mj-lt"/>
              </a:rPr>
            </a:br>
            <a:endParaRPr lang="en-US" sz="2000" dirty="0" smtClean="0">
              <a:latin typeface="+mj-lt"/>
            </a:endParaRPr>
          </a:p>
          <a:p>
            <a:pPr marL="0" indent="0">
              <a:buNone/>
            </a:pPr>
            <a:r>
              <a:rPr lang="en-US" sz="2000" b="1" dirty="0" smtClean="0">
                <a:solidFill>
                  <a:schemeClr val="accent1"/>
                </a:solidFill>
                <a:latin typeface="+mj-lt"/>
              </a:rPr>
              <a:t>Control</a:t>
            </a:r>
          </a:p>
          <a:p>
            <a:pPr marL="0" indent="0">
              <a:buNone/>
            </a:pPr>
            <a:r>
              <a:rPr lang="en-US" sz="2000" dirty="0" smtClean="0">
                <a:latin typeface="+mj-lt"/>
              </a:rPr>
              <a:t>Anything </a:t>
            </a:r>
            <a:r>
              <a:rPr lang="en-US" sz="2000" dirty="0">
                <a:latin typeface="+mj-lt"/>
              </a:rPr>
              <a:t>that helps to reduce or eliminate the risk presented by the </a:t>
            </a:r>
            <a:r>
              <a:rPr lang="en-US" sz="2000" dirty="0" smtClean="0">
                <a:latin typeface="+mj-lt"/>
              </a:rPr>
              <a:t>hazard.</a:t>
            </a:r>
            <a:br>
              <a:rPr lang="en-US" sz="2000" dirty="0" smtClean="0">
                <a:latin typeface="+mj-lt"/>
              </a:rPr>
            </a:br>
            <a:endParaRPr lang="en-US" sz="2000" dirty="0" smtClean="0">
              <a:latin typeface="+mj-lt"/>
            </a:endParaRPr>
          </a:p>
          <a:p>
            <a:pPr marL="0" indent="0">
              <a:buNone/>
            </a:pPr>
            <a:r>
              <a:rPr lang="en-US" sz="2000" b="1" dirty="0" smtClean="0">
                <a:solidFill>
                  <a:schemeClr val="accent1"/>
                </a:solidFill>
                <a:latin typeface="+mj-lt"/>
              </a:rPr>
              <a:t>Risk</a:t>
            </a:r>
          </a:p>
          <a:p>
            <a:pPr marL="0" indent="0">
              <a:buNone/>
            </a:pPr>
            <a:r>
              <a:rPr lang="en-US" sz="2000" dirty="0" smtClean="0">
                <a:latin typeface="+mj-lt"/>
              </a:rPr>
              <a:t>Combined </a:t>
            </a:r>
            <a:r>
              <a:rPr lang="en-US" sz="2000" dirty="0">
                <a:latin typeface="+mj-lt"/>
              </a:rPr>
              <a:t>measure of the consequence (severity of harm) and the likelihood presented by the </a:t>
            </a:r>
            <a:r>
              <a:rPr lang="en-US" sz="2000" dirty="0" smtClean="0">
                <a:latin typeface="+mj-lt"/>
              </a:rPr>
              <a:t>hazard.</a:t>
            </a:r>
            <a:endParaRPr lang="en-US" sz="2000" dirty="0">
              <a:latin typeface="+mj-lt"/>
            </a:endParaRPr>
          </a:p>
          <a:p>
            <a:pPr marL="0" indent="0">
              <a:buNone/>
            </a:pPr>
            <a:endParaRPr lang="en-AU" sz="2000" dirty="0" smtClean="0">
              <a:latin typeface="+mj-lt"/>
            </a:endParaRPr>
          </a:p>
          <a:p>
            <a:pPr marL="0" indent="0">
              <a:buNone/>
            </a:pPr>
            <a:endParaRPr lang="en-US" sz="2000" dirty="0">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7</a:t>
            </a:fld>
            <a:endParaRPr lang="en-AU" sz="1400">
              <a:solidFill>
                <a:srgbClr val="1D1D60"/>
              </a:solidFill>
            </a:endParaRPr>
          </a:p>
        </p:txBody>
      </p:sp>
    </p:spTree>
    <p:extLst>
      <p:ext uri="{BB962C8B-B14F-4D97-AF65-F5344CB8AC3E}">
        <p14:creationId xmlns:p14="http://schemas.microsoft.com/office/powerpoint/2010/main" val="4203097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srgbClr val="FF8200"/>
                </a:solidFill>
                <a:latin typeface="Arial" panose="020B0604020202020204" pitchFamily="34" charset="0"/>
                <a:cs typeface="Arial" panose="020B0604020202020204" pitchFamily="34" charset="0"/>
              </a:rPr>
              <a:t>Levels of Risk Assessment</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8</a:t>
            </a:fld>
            <a:endParaRPr lang="en-AU" sz="1400">
              <a:solidFill>
                <a:srgbClr val="1D1D6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59597153"/>
              </p:ext>
            </p:extLst>
          </p:nvPr>
        </p:nvGraphicFramePr>
        <p:xfrm>
          <a:off x="1979712" y="2276873"/>
          <a:ext cx="6168008" cy="3310785"/>
        </p:xfrm>
        <a:graphic>
          <a:graphicData uri="http://schemas.openxmlformats.org/drawingml/2006/table">
            <a:tbl>
              <a:tblPr>
                <a:tableStyleId>{2D5ABB26-0587-4C30-8999-92F81FD0307C}</a:tableStyleId>
              </a:tblPr>
              <a:tblGrid>
                <a:gridCol w="4735808"/>
                <a:gridCol w="1432200"/>
              </a:tblGrid>
              <a:tr h="6768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FFFFFF"/>
                          </a:solidFill>
                          <a:latin typeface="+mn-lt"/>
                          <a:ea typeface="+mn-ea"/>
                          <a:cs typeface="+mn-cs"/>
                        </a:rPr>
                        <a:t>Take 5 or Workplace Inspection </a:t>
                      </a:r>
                      <a:endParaRPr lang="en-US" sz="2400" dirty="0" smtClean="0"/>
                    </a:p>
                  </a:txBody>
                  <a:tcPr marL="137160" marR="137160" marT="137160" marB="137160" anchor="ctr">
                    <a:solidFill>
                      <a:srgbClr val="00B050"/>
                    </a:solidFill>
                  </a:tcPr>
                </a:tc>
                <a:tc>
                  <a:txBody>
                    <a:bodyPr/>
                    <a:lstStyle/>
                    <a:p>
                      <a:pPr algn="r"/>
                      <a:r>
                        <a:rPr lang="en-AU" sz="2400" dirty="0" smtClean="0">
                          <a:solidFill>
                            <a:schemeClr val="bg1"/>
                          </a:solidFill>
                        </a:rPr>
                        <a:t>Level 1</a:t>
                      </a:r>
                      <a:endParaRPr lang="en-US" sz="2400" dirty="0">
                        <a:solidFill>
                          <a:schemeClr val="bg1"/>
                        </a:solidFill>
                      </a:endParaRPr>
                    </a:p>
                  </a:txBody>
                  <a:tcPr marL="137160" marR="137160" marT="137160" marB="137160" anchor="ctr">
                    <a:solidFill>
                      <a:srgbClr val="00B050"/>
                    </a:solidFill>
                  </a:tcPr>
                </a:tc>
              </a:tr>
              <a:tr h="612000">
                <a:tc>
                  <a:txBody>
                    <a:bodyPr/>
                    <a:lstStyle/>
                    <a:p>
                      <a:endParaRPr lang="en-US" sz="2400" dirty="0"/>
                    </a:p>
                  </a:txBody>
                  <a:tcPr marL="137160" marR="137160" marT="137160" marB="137160" anchor="ctr">
                    <a:noFill/>
                  </a:tcPr>
                </a:tc>
                <a:tc>
                  <a:txBody>
                    <a:bodyPr/>
                    <a:lstStyle/>
                    <a:p>
                      <a:pPr algn="r"/>
                      <a:endParaRPr lang="en-US" sz="2400" dirty="0"/>
                    </a:p>
                  </a:txBody>
                  <a:tcPr marL="137160" marR="137160" marT="137160" marB="137160" anchor="ctr">
                    <a:noFill/>
                  </a:tcPr>
                </a:tc>
              </a:tr>
              <a:tr h="6768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FFFFFF"/>
                          </a:solidFill>
                          <a:latin typeface="+mn-lt"/>
                          <a:ea typeface="+mn-ea"/>
                          <a:cs typeface="+mn-cs"/>
                        </a:rPr>
                        <a:t>JHA</a:t>
                      </a:r>
                      <a:endParaRPr lang="en-US" sz="2400" dirty="0" smtClean="0"/>
                    </a:p>
                  </a:txBody>
                  <a:tcPr marL="137160" marR="137160" marT="137160" marB="137160" anchor="ctr">
                    <a:solidFill>
                      <a:schemeClr val="accent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FFFFFF"/>
                          </a:solidFill>
                          <a:latin typeface="+mn-lt"/>
                          <a:ea typeface="+mn-ea"/>
                          <a:cs typeface="+mn-cs"/>
                        </a:rPr>
                        <a:t>Level 2</a:t>
                      </a:r>
                    </a:p>
                  </a:txBody>
                  <a:tcPr marL="137160" marR="137160" marT="137160" marB="137160" anchor="ctr">
                    <a:solidFill>
                      <a:schemeClr val="accent2"/>
                    </a:solidFill>
                  </a:tcPr>
                </a:tc>
              </a:tr>
              <a:tr h="612000">
                <a:tc>
                  <a:txBody>
                    <a:bodyPr/>
                    <a:lstStyle/>
                    <a:p>
                      <a:endParaRPr lang="en-US" sz="2400" dirty="0"/>
                    </a:p>
                  </a:txBody>
                  <a:tcPr marL="137160" marR="137160" marT="137160" marB="137160" anchor="ctr">
                    <a:noFill/>
                  </a:tcPr>
                </a:tc>
                <a:tc>
                  <a:txBody>
                    <a:bodyPr/>
                    <a:lstStyle/>
                    <a:p>
                      <a:pPr algn="r"/>
                      <a:endParaRPr lang="en-US" sz="2400" dirty="0"/>
                    </a:p>
                  </a:txBody>
                  <a:tcPr marL="137160" marR="137160" marT="137160" marB="137160" anchor="ctr">
                    <a:noFill/>
                  </a:tcPr>
                </a:tc>
              </a:tr>
              <a:tr h="6768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FFFFFF"/>
                          </a:solidFill>
                          <a:latin typeface="+mn-lt"/>
                          <a:ea typeface="+mn-ea"/>
                          <a:cs typeface="+mn-cs"/>
                        </a:rPr>
                        <a:t>Formal Risk Assessment </a:t>
                      </a:r>
                      <a:endParaRPr lang="en-US" sz="2400" dirty="0" smtClean="0"/>
                    </a:p>
                  </a:txBody>
                  <a:tcPr marL="137160" marR="137160" marT="137160" marB="137160" anchor="ctr">
                    <a:solidFill>
                      <a:srgbClr val="E100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FFFFFF"/>
                          </a:solidFill>
                          <a:latin typeface="+mn-lt"/>
                          <a:ea typeface="+mn-ea"/>
                          <a:cs typeface="+mn-cs"/>
                        </a:rPr>
                        <a:t>Level 3</a:t>
                      </a:r>
                    </a:p>
                  </a:txBody>
                  <a:tcPr marL="137160" marR="137160" marT="137160" marB="137160" anchor="ctr">
                    <a:solidFill>
                      <a:srgbClr val="E10000"/>
                    </a:solidFill>
                  </a:tcPr>
                </a:tc>
              </a:tr>
            </a:tbl>
          </a:graphicData>
        </a:graphic>
      </p:graphicFrame>
    </p:spTree>
    <p:extLst>
      <p:ext uri="{BB962C8B-B14F-4D97-AF65-F5344CB8AC3E}">
        <p14:creationId xmlns:p14="http://schemas.microsoft.com/office/powerpoint/2010/main" val="559342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Benefits of </a:t>
            </a:r>
            <a:r>
              <a:rPr lang="en-AU" kern="1200" dirty="0" smtClean="0">
                <a:solidFill>
                  <a:srgbClr val="FF8200"/>
                </a:solidFill>
                <a:latin typeface="Arial" panose="020B0604020202020204" pitchFamily="34" charset="0"/>
                <a:cs typeface="Arial" panose="020B0604020202020204" pitchFamily="34" charset="0"/>
              </a:rPr>
              <a:t>JHAs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000" dirty="0" smtClean="0">
                <a:latin typeface="+mj-lt"/>
              </a:rPr>
              <a:t>Improves </a:t>
            </a:r>
            <a:r>
              <a:rPr lang="en-US" sz="2000" dirty="0">
                <a:latin typeface="+mj-lt"/>
              </a:rPr>
              <a:t>job </a:t>
            </a:r>
            <a:r>
              <a:rPr lang="en-US" sz="2000" dirty="0" smtClean="0">
                <a:latin typeface="+mj-lt"/>
              </a:rPr>
              <a:t>planning</a:t>
            </a:r>
          </a:p>
          <a:p>
            <a:r>
              <a:rPr lang="en-US" sz="2000" dirty="0" smtClean="0">
                <a:latin typeface="+mj-lt"/>
              </a:rPr>
              <a:t>Identifies </a:t>
            </a:r>
            <a:r>
              <a:rPr lang="en-US" sz="2000" dirty="0">
                <a:latin typeface="+mj-lt"/>
              </a:rPr>
              <a:t>hazards associated with </a:t>
            </a:r>
            <a:r>
              <a:rPr lang="en-US" sz="2000" dirty="0" smtClean="0">
                <a:latin typeface="+mj-lt"/>
              </a:rPr>
              <a:t>task</a:t>
            </a:r>
            <a:endParaRPr lang="en-US" sz="2000" dirty="0">
              <a:latin typeface="+mj-lt"/>
            </a:endParaRPr>
          </a:p>
          <a:p>
            <a:r>
              <a:rPr lang="en-US" sz="2000" dirty="0" smtClean="0">
                <a:latin typeface="+mj-lt"/>
              </a:rPr>
              <a:t>Identifies controls for managing hazards </a:t>
            </a:r>
            <a:r>
              <a:rPr lang="en-US" sz="2000" dirty="0">
                <a:latin typeface="+mj-lt"/>
              </a:rPr>
              <a:t>- thereby eliminating or minimising risk of </a:t>
            </a:r>
            <a:r>
              <a:rPr lang="en-US" sz="2000" dirty="0" smtClean="0">
                <a:latin typeface="+mj-lt"/>
              </a:rPr>
              <a:t>harm</a:t>
            </a:r>
            <a:endParaRPr lang="en-US" sz="2000" dirty="0">
              <a:latin typeface="+mj-lt"/>
            </a:endParaRPr>
          </a:p>
          <a:p>
            <a:r>
              <a:rPr lang="en-US" sz="2000" dirty="0" smtClean="0">
                <a:latin typeface="+mj-lt"/>
              </a:rPr>
              <a:t>Provides a review </a:t>
            </a:r>
            <a:r>
              <a:rPr lang="en-US" sz="2000" dirty="0">
                <a:latin typeface="+mj-lt"/>
              </a:rPr>
              <a:t>process to ensure line management </a:t>
            </a:r>
            <a:r>
              <a:rPr lang="en-US" sz="2000" dirty="0" smtClean="0">
                <a:latin typeface="+mj-lt"/>
              </a:rPr>
              <a:t>are aware </a:t>
            </a:r>
            <a:r>
              <a:rPr lang="en-US" sz="2000" dirty="0">
                <a:latin typeface="+mj-lt"/>
              </a:rPr>
              <a:t>of moderate and high risk tasks being </a:t>
            </a:r>
            <a:r>
              <a:rPr lang="en-US" sz="2000" dirty="0" smtClean="0">
                <a:latin typeface="+mj-lt"/>
              </a:rPr>
              <a:t>performed</a:t>
            </a:r>
            <a:endParaRPr lang="en-US" sz="2000" dirty="0">
              <a:latin typeface="+mj-lt"/>
            </a:endParaRPr>
          </a:p>
          <a:p>
            <a:r>
              <a:rPr lang="en-US" sz="2000" dirty="0" smtClean="0">
                <a:latin typeface="+mj-lt"/>
              </a:rPr>
              <a:t>Assists </a:t>
            </a:r>
            <a:r>
              <a:rPr lang="en-US" sz="2000" dirty="0">
                <a:latin typeface="+mj-lt"/>
              </a:rPr>
              <a:t>employees to understand risk </a:t>
            </a:r>
            <a:r>
              <a:rPr lang="en-US" sz="2000" dirty="0" smtClean="0">
                <a:latin typeface="+mj-lt"/>
              </a:rPr>
              <a:t>management</a:t>
            </a:r>
            <a:endParaRPr lang="en-US" sz="2000" dirty="0">
              <a:latin typeface="+mj-lt"/>
            </a:endParaRPr>
          </a:p>
          <a:p>
            <a:r>
              <a:rPr lang="en-US" sz="2000" dirty="0" smtClean="0">
                <a:latin typeface="+mj-lt"/>
              </a:rPr>
              <a:t>Demonstrates </a:t>
            </a:r>
            <a:r>
              <a:rPr lang="en-US" sz="2000" dirty="0">
                <a:latin typeface="+mj-lt"/>
              </a:rPr>
              <a:t>a structured process for managing </a:t>
            </a:r>
            <a:r>
              <a:rPr lang="en-US" sz="2000" dirty="0" smtClean="0">
                <a:latin typeface="+mj-lt"/>
              </a:rPr>
              <a:t>risk</a:t>
            </a:r>
            <a:endParaRPr lang="en-US" sz="2000" dirty="0">
              <a:latin typeface="+mj-lt"/>
            </a:endParaRPr>
          </a:p>
          <a:p>
            <a:r>
              <a:rPr lang="en-US" sz="2000" dirty="0" smtClean="0">
                <a:latin typeface="+mj-lt"/>
              </a:rPr>
              <a:t>Keeps </a:t>
            </a:r>
            <a:r>
              <a:rPr lang="en-US" sz="2000" dirty="0">
                <a:latin typeface="+mj-lt"/>
              </a:rPr>
              <a:t>people </a:t>
            </a:r>
            <a:r>
              <a:rPr lang="en-US" sz="2000" dirty="0" smtClean="0">
                <a:latin typeface="+mj-lt"/>
              </a:rPr>
              <a:t>safe.</a:t>
            </a:r>
            <a:endParaRPr lang="en-US" sz="2000" dirty="0">
              <a:latin typeface="+mj-lt"/>
            </a:endParaRPr>
          </a:p>
          <a:p>
            <a:pPr marL="0" indent="0">
              <a:buNone/>
            </a:pPr>
            <a:endParaRPr lang="en-US" sz="2000" dirty="0">
              <a:latin typeface="+mj-lt"/>
            </a:endParaRP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9</a:t>
            </a:fld>
            <a:endParaRPr lang="en-AU" sz="1400">
              <a:solidFill>
                <a:srgbClr val="1D1D60"/>
              </a:solidFill>
            </a:endParaRPr>
          </a:p>
        </p:txBody>
      </p:sp>
    </p:spTree>
    <p:extLst>
      <p:ext uri="{BB962C8B-B14F-4D97-AF65-F5344CB8AC3E}">
        <p14:creationId xmlns:p14="http://schemas.microsoft.com/office/powerpoint/2010/main" val="2209318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0510-MAQOHSC PPT TEMPLATE">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Q PowerPoint Template" id="{1FA0EF8D-4665-4F47-9CAF-70D9EBADC21E}" vid="{2F6FC808-6046-4497-8B4B-C45037D41795}"/>
    </a:ext>
  </a:extLst>
</a:theme>
</file>

<file path=ppt/theme/theme2.xml><?xml version="1.0" encoding="utf-8"?>
<a:theme xmlns:a="http://schemas.openxmlformats.org/drawingml/2006/main" name="3_MAQOHSC PPE Presentation V4">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5706FEFD-EF6A-44B0-997C-BB362B679E99}" vid="{B85E1F05-F16D-4821-85B6-5A926B88AAE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4899</TotalTime>
  <Pages>1</Pages>
  <Words>1305</Words>
  <Application>Microsoft Office PowerPoint</Application>
  <PresentationFormat>On-screen Show (4:3)</PresentationFormat>
  <Paragraphs>180</Paragraphs>
  <Slides>22</Slides>
  <Notes>21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0510-MAQOHSC PPT TEMPLATE</vt:lpstr>
      <vt:lpstr>3_MAQOHSC PPE Presentation V4</vt:lpstr>
      <vt:lpstr>PowerPoint Presentation</vt:lpstr>
      <vt:lpstr>           The Mining and Quarrying Occupational Health and Safety Committee</vt:lpstr>
      <vt:lpstr>Disclaimer</vt:lpstr>
      <vt:lpstr>Creative Commons</vt:lpstr>
      <vt:lpstr>Objective</vt:lpstr>
      <vt:lpstr>JHA – What is it?</vt:lpstr>
      <vt:lpstr>JHA – Terminology</vt:lpstr>
      <vt:lpstr>Levels of Risk Assessment</vt:lpstr>
      <vt:lpstr>Benefits of JHAs</vt:lpstr>
      <vt:lpstr>JHA - When must one be done?</vt:lpstr>
      <vt:lpstr>JHA Roles and Responsibilities</vt:lpstr>
      <vt:lpstr>JHA Roles and Responsibilities</vt:lpstr>
      <vt:lpstr>JHA Process</vt:lpstr>
      <vt:lpstr>Number of steps for each job or task</vt:lpstr>
      <vt:lpstr>Changing a Tyre – Too Many Steps</vt:lpstr>
      <vt:lpstr>Changing a Tyre – Too Few Steps</vt:lpstr>
      <vt:lpstr>Changing a Tyre – Just Right</vt:lpstr>
      <vt:lpstr>JHA Key Points!</vt:lpstr>
      <vt:lpstr>JHA – Requirements</vt:lpstr>
      <vt:lpstr>JHA – Requirements</vt:lpstr>
      <vt:lpstr>JHA – Important Points</vt:lpstr>
      <vt:lpstr>Further Assistance</vt:lpstr>
    </vt:vector>
  </TitlesOfParts>
  <Company>DAIS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JHA Awareness</dc:title>
  <dc:subject>Powerpoint TEMPLATE</dc:subject>
  <dc:creator>MAQOHSC</dc:creator>
  <cp:keywords>presentation,powerpoint,slide,template</cp:keywords>
  <cp:lastModifiedBy>Melissa Michell</cp:lastModifiedBy>
  <cp:revision>255</cp:revision>
  <cp:lastPrinted>2014-03-13T01:05:31Z</cp:lastPrinted>
  <dcterms:created xsi:type="dcterms:W3CDTF">2008-05-01T05:24:22Z</dcterms:created>
  <dcterms:modified xsi:type="dcterms:W3CDTF">2017-04-11T01:16:02Z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Operation">
    <vt:lpwstr>SavedAs</vt:lpwstr>
  </property>
</Properties>
</file>