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7" r:id="rId2"/>
    <p:sldMasterId id="2147483691" r:id="rId3"/>
    <p:sldMasterId id="2147483705" r:id="rId4"/>
    <p:sldMasterId id="2147483719" r:id="rId5"/>
    <p:sldMasterId id="2147483733" r:id="rId6"/>
    <p:sldMasterId id="2147483747" r:id="rId7"/>
    <p:sldMasterId id="2147483761" r:id="rId8"/>
    <p:sldMasterId id="2147483775" r:id="rId9"/>
    <p:sldMasterId id="2147483789" r:id="rId10"/>
    <p:sldMasterId id="2147483803" r:id="rId11"/>
    <p:sldMasterId id="2147483817" r:id="rId12"/>
    <p:sldMasterId id="2147483831" r:id="rId13"/>
    <p:sldMasterId id="2147483845" r:id="rId14"/>
    <p:sldMasterId id="2147483859" r:id="rId15"/>
    <p:sldMasterId id="2147483873" r:id="rId16"/>
    <p:sldMasterId id="2147483887" r:id="rId17"/>
    <p:sldMasterId id="2147483901" r:id="rId18"/>
    <p:sldMasterId id="2147483915" r:id="rId19"/>
  </p:sldMasterIdLst>
  <p:notesMasterIdLst>
    <p:notesMasterId r:id="rId54"/>
  </p:notesMasterIdLst>
  <p:handoutMasterIdLst>
    <p:handoutMasterId r:id="rId55"/>
  </p:handoutMasterIdLst>
  <p:sldIdLst>
    <p:sldId id="256" r:id="rId20"/>
    <p:sldId id="335" r:id="rId21"/>
    <p:sldId id="329" r:id="rId22"/>
    <p:sldId id="336" r:id="rId23"/>
    <p:sldId id="337" r:id="rId24"/>
    <p:sldId id="339" r:id="rId25"/>
    <p:sldId id="338" r:id="rId26"/>
    <p:sldId id="370" r:id="rId27"/>
    <p:sldId id="367" r:id="rId28"/>
    <p:sldId id="368" r:id="rId29"/>
    <p:sldId id="371" r:id="rId30"/>
    <p:sldId id="379" r:id="rId31"/>
    <p:sldId id="343" r:id="rId32"/>
    <p:sldId id="374" r:id="rId33"/>
    <p:sldId id="378" r:id="rId34"/>
    <p:sldId id="365" r:id="rId35"/>
    <p:sldId id="346" r:id="rId36"/>
    <p:sldId id="347" r:id="rId37"/>
    <p:sldId id="348" r:id="rId38"/>
    <p:sldId id="366"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34" r:id="rId52"/>
    <p:sldId id="364" r:id="rId53"/>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1D1D60"/>
    <a:srgbClr val="FF3300"/>
    <a:srgbClr val="00CC99"/>
    <a:srgbClr val="EDE4B0"/>
    <a:srgbClr val="F1D2A9"/>
    <a:srgbClr val="211A60"/>
    <a:srgbClr val="1D1762"/>
    <a:srgbClr val="4B8516"/>
    <a:srgbClr val="7DC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0" autoAdjust="0"/>
    <p:restoredTop sz="86057" autoAdjust="0"/>
  </p:normalViewPr>
  <p:slideViewPr>
    <p:cSldViewPr>
      <p:cViewPr varScale="1">
        <p:scale>
          <a:sx n="94" d="100"/>
          <a:sy n="94" d="100"/>
        </p:scale>
        <p:origin x="22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B164F-0824-4CA7-90BB-3E875EAB8314}" type="doc">
      <dgm:prSet loTypeId="urn:microsoft.com/office/officeart/2005/8/layout/pyramid3" loCatId="pyramid" qsTypeId="urn:microsoft.com/office/officeart/2005/8/quickstyle/3d1" qsCatId="3D" csTypeId="urn:microsoft.com/office/officeart/2005/8/colors/accent1_2" csCatId="accent1" phldr="1"/>
      <dgm:spPr/>
    </dgm:pt>
    <dgm:pt modelId="{8E447EF9-7875-492E-9444-37C723B54900}">
      <dgm:prSet phldrT="[Text]" custT="1"/>
      <dgm:spPr>
        <a:xfrm rot="10800000">
          <a:off x="0" y="0"/>
          <a:ext cx="7335143"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Elimination</a:t>
          </a:r>
          <a:endParaRPr lang="en-US" sz="1400" b="0" dirty="0">
            <a:solidFill>
              <a:sysClr val="windowText" lastClr="000000">
                <a:hueOff val="0"/>
                <a:satOff val="0"/>
                <a:lumOff val="0"/>
                <a:alphaOff val="0"/>
              </a:sysClr>
            </a:solidFill>
            <a:latin typeface="Arial"/>
            <a:ea typeface="+mn-ea"/>
            <a:cs typeface="+mn-cs"/>
          </a:endParaRPr>
        </a:p>
      </dgm:t>
    </dgm:pt>
    <dgm:pt modelId="{0CC500AB-D188-4013-8A6C-C719B4F2C6D8}" type="parTrans" cxnId="{D4866595-BB4F-4B64-A0E7-B656B798C6EF}">
      <dgm:prSet/>
      <dgm:spPr/>
      <dgm:t>
        <a:bodyPr/>
        <a:lstStyle/>
        <a:p>
          <a:endParaRPr lang="en-US" sz="1400"/>
        </a:p>
      </dgm:t>
    </dgm:pt>
    <dgm:pt modelId="{D96F91FE-9B7F-4EBB-9AF4-220A88B02353}" type="sibTrans" cxnId="{D4866595-BB4F-4B64-A0E7-B656B798C6EF}">
      <dgm:prSet/>
      <dgm:spPr/>
      <dgm:t>
        <a:bodyPr/>
        <a:lstStyle/>
        <a:p>
          <a:endParaRPr lang="en-US" sz="1400"/>
        </a:p>
      </dgm:t>
    </dgm:pt>
    <dgm:pt modelId="{61F5C390-4A8D-4575-8B89-5990986B167F}">
      <dgm:prSet phldrT="[Text]" custT="1"/>
      <dgm:spPr>
        <a:xfrm rot="10800000">
          <a:off x="2445047" y="3413604"/>
          <a:ext cx="2445047"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72000" anchor="t" anchorCtr="0"/>
        <a:lstStyle/>
        <a:p>
          <a:r>
            <a:rPr lang="en-US" sz="1400" b="1" dirty="0">
              <a:solidFill>
                <a:sysClr val="windowText" lastClr="000000">
                  <a:hueOff val="0"/>
                  <a:satOff val="0"/>
                  <a:lumOff val="0"/>
                  <a:alphaOff val="0"/>
                </a:sysClr>
              </a:solidFill>
              <a:latin typeface="Arial"/>
              <a:ea typeface="+mn-ea"/>
              <a:cs typeface="+mn-cs"/>
            </a:rPr>
            <a:t>Administrative</a:t>
          </a:r>
        </a:p>
      </dgm:t>
    </dgm:pt>
    <dgm:pt modelId="{A9405600-527B-426C-B800-9F01562B6B40}" type="parTrans" cxnId="{4D855584-E5DA-4106-B20A-26C2FBA5083A}">
      <dgm:prSet/>
      <dgm:spPr/>
      <dgm:t>
        <a:bodyPr/>
        <a:lstStyle/>
        <a:p>
          <a:endParaRPr lang="en-US" sz="1400"/>
        </a:p>
      </dgm:t>
    </dgm:pt>
    <dgm:pt modelId="{A1B978EE-51D5-4A07-AA85-E7F927CD6357}" type="sibTrans" cxnId="{4D855584-E5DA-4106-B20A-26C2FBA5083A}">
      <dgm:prSet/>
      <dgm:spPr/>
      <dgm:t>
        <a:bodyPr/>
        <a:lstStyle/>
        <a:p>
          <a:endParaRPr lang="en-US" sz="1400"/>
        </a:p>
      </dgm:t>
    </dgm:pt>
    <dgm:pt modelId="{A7E5AC66-C7FA-4604-B331-8BE4BDEDB3B9}">
      <dgm:prSet phldrT="[Text]" custT="1"/>
      <dgm:spPr>
        <a:xfrm rot="10800000">
          <a:off x="3056309" y="4267005"/>
          <a:ext cx="1222523"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PPE</a:t>
          </a:r>
        </a:p>
      </dgm:t>
    </dgm:pt>
    <dgm:pt modelId="{8FDAC287-F6A8-41DC-822A-41085F23C8DA}" type="parTrans" cxnId="{DA7572A6-8673-4FE8-9C8B-B8D56FE31A80}">
      <dgm:prSet/>
      <dgm:spPr/>
      <dgm:t>
        <a:bodyPr/>
        <a:lstStyle/>
        <a:p>
          <a:endParaRPr lang="en-US" sz="1400"/>
        </a:p>
      </dgm:t>
    </dgm:pt>
    <dgm:pt modelId="{4170A71A-80F8-46AC-BE3D-754ACF6017D7}" type="sibTrans" cxnId="{DA7572A6-8673-4FE8-9C8B-B8D56FE31A80}">
      <dgm:prSet/>
      <dgm:spPr/>
      <dgm:t>
        <a:bodyPr/>
        <a:lstStyle/>
        <a:p>
          <a:endParaRPr lang="en-US" sz="1400"/>
        </a:p>
      </dgm:t>
    </dgm:pt>
    <dgm:pt modelId="{48199E17-3774-4E9F-B069-C850F59F4A8D}">
      <dgm:prSet phldrT="[Text]" custT="1"/>
      <dgm:spPr>
        <a:xfrm rot="10800000">
          <a:off x="1222523" y="1706801"/>
          <a:ext cx="4890095"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Isolate</a:t>
          </a:r>
        </a:p>
      </dgm:t>
    </dgm:pt>
    <dgm:pt modelId="{EDFFFA60-FC8B-4869-998A-68164220EBFC}" type="parTrans" cxnId="{75B32D09-0767-4FCD-8A10-1275893BE92E}">
      <dgm:prSet/>
      <dgm:spPr/>
      <dgm:t>
        <a:bodyPr/>
        <a:lstStyle/>
        <a:p>
          <a:endParaRPr lang="en-US" sz="1400"/>
        </a:p>
      </dgm:t>
    </dgm:pt>
    <dgm:pt modelId="{2C94EE59-B600-4EA1-8268-FB9AF9C101BF}" type="sibTrans" cxnId="{75B32D09-0767-4FCD-8A10-1275893BE92E}">
      <dgm:prSet/>
      <dgm:spPr/>
      <dgm:t>
        <a:bodyPr/>
        <a:lstStyle/>
        <a:p>
          <a:endParaRPr lang="en-US" sz="1400"/>
        </a:p>
      </dgm:t>
    </dgm:pt>
    <dgm:pt modelId="{75671F1B-7AC8-4922-BE98-57002989C0F3}">
      <dgm:prSet phldrT="[Text]" custT="1"/>
      <dgm:spPr>
        <a:xfrm rot="10800000">
          <a:off x="611261" y="853400"/>
          <a:ext cx="6112619"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Substitution</a:t>
          </a:r>
        </a:p>
      </dgm:t>
    </dgm:pt>
    <dgm:pt modelId="{4EEE1942-9B1B-4DEA-A55F-88C2F315069C}" type="parTrans" cxnId="{914B08B2-58C7-43EE-92FF-2216BBA304F2}">
      <dgm:prSet/>
      <dgm:spPr/>
      <dgm:t>
        <a:bodyPr/>
        <a:lstStyle/>
        <a:p>
          <a:endParaRPr lang="en-US" sz="1400"/>
        </a:p>
      </dgm:t>
    </dgm:pt>
    <dgm:pt modelId="{1BD039A5-FB24-4777-A939-30F3CA821763}" type="sibTrans" cxnId="{914B08B2-58C7-43EE-92FF-2216BBA304F2}">
      <dgm:prSet/>
      <dgm:spPr/>
      <dgm:t>
        <a:bodyPr/>
        <a:lstStyle/>
        <a:p>
          <a:endParaRPr lang="en-US" sz="1400"/>
        </a:p>
      </dgm:t>
    </dgm:pt>
    <dgm:pt modelId="{86BEE59C-67F3-4932-AE38-67127E3C9EAB}">
      <dgm:prSet phldrT="[Text]" custT="1"/>
      <dgm:spPr>
        <a:xfrm rot="10800000">
          <a:off x="1833785" y="2560203"/>
          <a:ext cx="3667571"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Engineering</a:t>
          </a:r>
        </a:p>
      </dgm:t>
    </dgm:pt>
    <dgm:pt modelId="{EFF9C79F-E91C-436E-BCF7-09DB2FC74F96}" type="parTrans" cxnId="{E3861995-F0E7-443F-B512-4F8F7D5DBA79}">
      <dgm:prSet/>
      <dgm:spPr/>
      <dgm:t>
        <a:bodyPr/>
        <a:lstStyle/>
        <a:p>
          <a:endParaRPr lang="en-US" sz="1400"/>
        </a:p>
      </dgm:t>
    </dgm:pt>
    <dgm:pt modelId="{CD54F567-1FA4-43C1-B4BB-971BD2D36AAE}" type="sibTrans" cxnId="{E3861995-F0E7-443F-B512-4F8F7D5DBA79}">
      <dgm:prSet/>
      <dgm:spPr/>
      <dgm:t>
        <a:bodyPr/>
        <a:lstStyle/>
        <a:p>
          <a:endParaRPr lang="en-US" sz="1400"/>
        </a:p>
      </dgm:t>
    </dgm:pt>
    <dgm:pt modelId="{165B34A0-E7B3-467D-863B-E93DF985B7EB}" type="pres">
      <dgm:prSet presAssocID="{186B164F-0824-4CA7-90BB-3E875EAB8314}" presName="Name0" presStyleCnt="0">
        <dgm:presLayoutVars>
          <dgm:dir/>
          <dgm:animLvl val="lvl"/>
          <dgm:resizeHandles val="exact"/>
        </dgm:presLayoutVars>
      </dgm:prSet>
      <dgm:spPr/>
    </dgm:pt>
    <dgm:pt modelId="{EBFE41A4-4303-4AA8-BB0F-9865981A6CFA}" type="pres">
      <dgm:prSet presAssocID="{8E447EF9-7875-492E-9444-37C723B54900}" presName="Name8" presStyleCnt="0"/>
      <dgm:spPr/>
    </dgm:pt>
    <dgm:pt modelId="{20533239-70F4-4DA1-B91E-0B6ED4422BEE}" type="pres">
      <dgm:prSet presAssocID="{8E447EF9-7875-492E-9444-37C723B54900}" presName="level" presStyleLbl="node1" presStyleIdx="0" presStyleCnt="6">
        <dgm:presLayoutVars>
          <dgm:chMax val="1"/>
          <dgm:bulletEnabled val="1"/>
        </dgm:presLayoutVars>
      </dgm:prSet>
      <dgm:spPr>
        <a:prstGeom prst="trapezoid">
          <a:avLst>
            <a:gd name="adj" fmla="val 71627"/>
          </a:avLst>
        </a:prstGeom>
      </dgm:spPr>
      <dgm:t>
        <a:bodyPr/>
        <a:lstStyle/>
        <a:p>
          <a:endParaRPr lang="en-US"/>
        </a:p>
      </dgm:t>
    </dgm:pt>
    <dgm:pt modelId="{AE0C4C37-54A0-40CF-B868-86C1FB618FFD}" type="pres">
      <dgm:prSet presAssocID="{8E447EF9-7875-492E-9444-37C723B54900}" presName="levelTx" presStyleLbl="revTx" presStyleIdx="0" presStyleCnt="0">
        <dgm:presLayoutVars>
          <dgm:chMax val="1"/>
          <dgm:bulletEnabled val="1"/>
        </dgm:presLayoutVars>
      </dgm:prSet>
      <dgm:spPr/>
      <dgm:t>
        <a:bodyPr/>
        <a:lstStyle/>
        <a:p>
          <a:endParaRPr lang="en-US"/>
        </a:p>
      </dgm:t>
    </dgm:pt>
    <dgm:pt modelId="{7B016880-B7C0-4C00-BA96-111F66047878}" type="pres">
      <dgm:prSet presAssocID="{75671F1B-7AC8-4922-BE98-57002989C0F3}" presName="Name8" presStyleCnt="0"/>
      <dgm:spPr/>
    </dgm:pt>
    <dgm:pt modelId="{A8D53E49-A52B-43FD-87B6-DC72D352A14F}" type="pres">
      <dgm:prSet presAssocID="{75671F1B-7AC8-4922-BE98-57002989C0F3}" presName="level" presStyleLbl="node1" presStyleIdx="1" presStyleCnt="6">
        <dgm:presLayoutVars>
          <dgm:chMax val="1"/>
          <dgm:bulletEnabled val="1"/>
        </dgm:presLayoutVars>
      </dgm:prSet>
      <dgm:spPr>
        <a:prstGeom prst="trapezoid">
          <a:avLst>
            <a:gd name="adj" fmla="val 71627"/>
          </a:avLst>
        </a:prstGeom>
      </dgm:spPr>
      <dgm:t>
        <a:bodyPr/>
        <a:lstStyle/>
        <a:p>
          <a:endParaRPr lang="en-US"/>
        </a:p>
      </dgm:t>
    </dgm:pt>
    <dgm:pt modelId="{5653D81C-1154-4086-A926-1D6242B07A56}" type="pres">
      <dgm:prSet presAssocID="{75671F1B-7AC8-4922-BE98-57002989C0F3}" presName="levelTx" presStyleLbl="revTx" presStyleIdx="0" presStyleCnt="0">
        <dgm:presLayoutVars>
          <dgm:chMax val="1"/>
          <dgm:bulletEnabled val="1"/>
        </dgm:presLayoutVars>
      </dgm:prSet>
      <dgm:spPr/>
      <dgm:t>
        <a:bodyPr/>
        <a:lstStyle/>
        <a:p>
          <a:endParaRPr lang="en-US"/>
        </a:p>
      </dgm:t>
    </dgm:pt>
    <dgm:pt modelId="{C84CE84F-852D-4C4E-A59C-E75D54046FAB}" type="pres">
      <dgm:prSet presAssocID="{48199E17-3774-4E9F-B069-C850F59F4A8D}" presName="Name8" presStyleCnt="0"/>
      <dgm:spPr/>
    </dgm:pt>
    <dgm:pt modelId="{502817AE-145A-43E7-839B-70BD251FECEC}" type="pres">
      <dgm:prSet presAssocID="{48199E17-3774-4E9F-B069-C850F59F4A8D}" presName="level" presStyleLbl="node1" presStyleIdx="2" presStyleCnt="6">
        <dgm:presLayoutVars>
          <dgm:chMax val="1"/>
          <dgm:bulletEnabled val="1"/>
        </dgm:presLayoutVars>
      </dgm:prSet>
      <dgm:spPr>
        <a:prstGeom prst="trapezoid">
          <a:avLst>
            <a:gd name="adj" fmla="val 71627"/>
          </a:avLst>
        </a:prstGeom>
      </dgm:spPr>
      <dgm:t>
        <a:bodyPr/>
        <a:lstStyle/>
        <a:p>
          <a:endParaRPr lang="en-US"/>
        </a:p>
      </dgm:t>
    </dgm:pt>
    <dgm:pt modelId="{F90D4D3C-CF8F-4D3D-B1A1-43C8EAA5A495}" type="pres">
      <dgm:prSet presAssocID="{48199E17-3774-4E9F-B069-C850F59F4A8D}" presName="levelTx" presStyleLbl="revTx" presStyleIdx="0" presStyleCnt="0">
        <dgm:presLayoutVars>
          <dgm:chMax val="1"/>
          <dgm:bulletEnabled val="1"/>
        </dgm:presLayoutVars>
      </dgm:prSet>
      <dgm:spPr/>
      <dgm:t>
        <a:bodyPr/>
        <a:lstStyle/>
        <a:p>
          <a:endParaRPr lang="en-US"/>
        </a:p>
      </dgm:t>
    </dgm:pt>
    <dgm:pt modelId="{0C75354C-39A8-4009-8778-3D31E1E8840C}" type="pres">
      <dgm:prSet presAssocID="{86BEE59C-67F3-4932-AE38-67127E3C9EAB}" presName="Name8" presStyleCnt="0"/>
      <dgm:spPr/>
    </dgm:pt>
    <dgm:pt modelId="{B0836353-9CFB-4ED8-A93E-AD290BA45E81}" type="pres">
      <dgm:prSet presAssocID="{86BEE59C-67F3-4932-AE38-67127E3C9EAB}" presName="level" presStyleLbl="node1" presStyleIdx="3" presStyleCnt="6">
        <dgm:presLayoutVars>
          <dgm:chMax val="1"/>
          <dgm:bulletEnabled val="1"/>
        </dgm:presLayoutVars>
      </dgm:prSet>
      <dgm:spPr>
        <a:prstGeom prst="trapezoid">
          <a:avLst>
            <a:gd name="adj" fmla="val 71627"/>
          </a:avLst>
        </a:prstGeom>
      </dgm:spPr>
      <dgm:t>
        <a:bodyPr/>
        <a:lstStyle/>
        <a:p>
          <a:endParaRPr lang="en-US"/>
        </a:p>
      </dgm:t>
    </dgm:pt>
    <dgm:pt modelId="{EFEB1162-0FFC-4BE9-BF38-4D620E8AD324}" type="pres">
      <dgm:prSet presAssocID="{86BEE59C-67F3-4932-AE38-67127E3C9EAB}" presName="levelTx" presStyleLbl="revTx" presStyleIdx="0" presStyleCnt="0">
        <dgm:presLayoutVars>
          <dgm:chMax val="1"/>
          <dgm:bulletEnabled val="1"/>
        </dgm:presLayoutVars>
      </dgm:prSet>
      <dgm:spPr/>
      <dgm:t>
        <a:bodyPr/>
        <a:lstStyle/>
        <a:p>
          <a:endParaRPr lang="en-US"/>
        </a:p>
      </dgm:t>
    </dgm:pt>
    <dgm:pt modelId="{84E45622-7331-42D5-930E-A0D0A5C529E0}" type="pres">
      <dgm:prSet presAssocID="{61F5C390-4A8D-4575-8B89-5990986B167F}" presName="Name8" presStyleCnt="0"/>
      <dgm:spPr/>
    </dgm:pt>
    <dgm:pt modelId="{0BFA272B-6F94-4FC4-BF1A-45410EE08610}" type="pres">
      <dgm:prSet presAssocID="{61F5C390-4A8D-4575-8B89-5990986B167F}" presName="level" presStyleLbl="node1" presStyleIdx="4" presStyleCnt="6">
        <dgm:presLayoutVars>
          <dgm:chMax val="1"/>
          <dgm:bulletEnabled val="1"/>
        </dgm:presLayoutVars>
      </dgm:prSet>
      <dgm:spPr>
        <a:prstGeom prst="trapezoid">
          <a:avLst>
            <a:gd name="adj" fmla="val 71627"/>
          </a:avLst>
        </a:prstGeom>
      </dgm:spPr>
      <dgm:t>
        <a:bodyPr/>
        <a:lstStyle/>
        <a:p>
          <a:endParaRPr lang="en-US"/>
        </a:p>
      </dgm:t>
    </dgm:pt>
    <dgm:pt modelId="{1F1D5BD0-6840-4C4E-9912-6DC7DD1B28F7}" type="pres">
      <dgm:prSet presAssocID="{61F5C390-4A8D-4575-8B89-5990986B167F}" presName="levelTx" presStyleLbl="revTx" presStyleIdx="0" presStyleCnt="0">
        <dgm:presLayoutVars>
          <dgm:chMax val="1"/>
          <dgm:bulletEnabled val="1"/>
        </dgm:presLayoutVars>
      </dgm:prSet>
      <dgm:spPr/>
      <dgm:t>
        <a:bodyPr/>
        <a:lstStyle/>
        <a:p>
          <a:endParaRPr lang="en-US"/>
        </a:p>
      </dgm:t>
    </dgm:pt>
    <dgm:pt modelId="{BB18C640-502B-4DDE-B556-FCC56FB78BFC}" type="pres">
      <dgm:prSet presAssocID="{A7E5AC66-C7FA-4604-B331-8BE4BDEDB3B9}" presName="Name8" presStyleCnt="0"/>
      <dgm:spPr/>
    </dgm:pt>
    <dgm:pt modelId="{64140E75-EEB7-4A2B-B456-A74BF41D89F2}" type="pres">
      <dgm:prSet presAssocID="{A7E5AC66-C7FA-4604-B331-8BE4BDEDB3B9}" presName="level" presStyleLbl="node1" presStyleIdx="5" presStyleCnt="6">
        <dgm:presLayoutVars>
          <dgm:chMax val="1"/>
          <dgm:bulletEnabled val="1"/>
        </dgm:presLayoutVars>
      </dgm:prSet>
      <dgm:spPr>
        <a:prstGeom prst="trapezoid">
          <a:avLst>
            <a:gd name="adj" fmla="val 71627"/>
          </a:avLst>
        </a:prstGeom>
      </dgm:spPr>
      <dgm:t>
        <a:bodyPr/>
        <a:lstStyle/>
        <a:p>
          <a:endParaRPr lang="en-US"/>
        </a:p>
      </dgm:t>
    </dgm:pt>
    <dgm:pt modelId="{D087A2D0-6F5C-4AE4-AEAA-12B570577C87}" type="pres">
      <dgm:prSet presAssocID="{A7E5AC66-C7FA-4604-B331-8BE4BDEDB3B9}" presName="levelTx" presStyleLbl="revTx" presStyleIdx="0" presStyleCnt="0">
        <dgm:presLayoutVars>
          <dgm:chMax val="1"/>
          <dgm:bulletEnabled val="1"/>
        </dgm:presLayoutVars>
      </dgm:prSet>
      <dgm:spPr/>
      <dgm:t>
        <a:bodyPr/>
        <a:lstStyle/>
        <a:p>
          <a:endParaRPr lang="en-US"/>
        </a:p>
      </dgm:t>
    </dgm:pt>
  </dgm:ptLst>
  <dgm:cxnLst>
    <dgm:cxn modelId="{75B32D09-0767-4FCD-8A10-1275893BE92E}" srcId="{186B164F-0824-4CA7-90BB-3E875EAB8314}" destId="{48199E17-3774-4E9F-B069-C850F59F4A8D}" srcOrd="2" destOrd="0" parTransId="{EDFFFA60-FC8B-4869-998A-68164220EBFC}" sibTransId="{2C94EE59-B600-4EA1-8268-FB9AF9C101BF}"/>
    <dgm:cxn modelId="{581C15FA-E943-4921-8206-98887B521931}" type="presOf" srcId="{48199E17-3774-4E9F-B069-C850F59F4A8D}" destId="{F90D4D3C-CF8F-4D3D-B1A1-43C8EAA5A495}" srcOrd="1" destOrd="0" presId="urn:microsoft.com/office/officeart/2005/8/layout/pyramid3"/>
    <dgm:cxn modelId="{4D855584-E5DA-4106-B20A-26C2FBA5083A}" srcId="{186B164F-0824-4CA7-90BB-3E875EAB8314}" destId="{61F5C390-4A8D-4575-8B89-5990986B167F}" srcOrd="4" destOrd="0" parTransId="{A9405600-527B-426C-B800-9F01562B6B40}" sibTransId="{A1B978EE-51D5-4A07-AA85-E7F927CD6357}"/>
    <dgm:cxn modelId="{9607F804-2AF9-47B7-AAC3-728202086B29}" type="presOf" srcId="{A7E5AC66-C7FA-4604-B331-8BE4BDEDB3B9}" destId="{64140E75-EEB7-4A2B-B456-A74BF41D89F2}" srcOrd="0" destOrd="0" presId="urn:microsoft.com/office/officeart/2005/8/layout/pyramid3"/>
    <dgm:cxn modelId="{D280C64D-26BA-41E3-BBDD-772709586694}" type="presOf" srcId="{61F5C390-4A8D-4575-8B89-5990986B167F}" destId="{1F1D5BD0-6840-4C4E-9912-6DC7DD1B28F7}" srcOrd="1" destOrd="0" presId="urn:microsoft.com/office/officeart/2005/8/layout/pyramid3"/>
    <dgm:cxn modelId="{0D600BEC-7165-438D-B9AC-E22E812E17B5}" type="presOf" srcId="{75671F1B-7AC8-4922-BE98-57002989C0F3}" destId="{5653D81C-1154-4086-A926-1D6242B07A56}" srcOrd="1" destOrd="0" presId="urn:microsoft.com/office/officeart/2005/8/layout/pyramid3"/>
    <dgm:cxn modelId="{4856DAAE-4364-4677-AC26-C4F85E0B0D38}" type="presOf" srcId="{86BEE59C-67F3-4932-AE38-67127E3C9EAB}" destId="{B0836353-9CFB-4ED8-A93E-AD290BA45E81}" srcOrd="0" destOrd="0" presId="urn:microsoft.com/office/officeart/2005/8/layout/pyramid3"/>
    <dgm:cxn modelId="{E3861995-F0E7-443F-B512-4F8F7D5DBA79}" srcId="{186B164F-0824-4CA7-90BB-3E875EAB8314}" destId="{86BEE59C-67F3-4932-AE38-67127E3C9EAB}" srcOrd="3" destOrd="0" parTransId="{EFF9C79F-E91C-436E-BCF7-09DB2FC74F96}" sibTransId="{CD54F567-1FA4-43C1-B4BB-971BD2D36AAE}"/>
    <dgm:cxn modelId="{F7BB815D-3871-40DA-BCB3-2B86EAE44A93}" type="presOf" srcId="{86BEE59C-67F3-4932-AE38-67127E3C9EAB}" destId="{EFEB1162-0FFC-4BE9-BF38-4D620E8AD324}" srcOrd="1" destOrd="0" presId="urn:microsoft.com/office/officeart/2005/8/layout/pyramid3"/>
    <dgm:cxn modelId="{2D82509D-69C1-49E1-B474-1C57E589BBCC}" type="presOf" srcId="{A7E5AC66-C7FA-4604-B331-8BE4BDEDB3B9}" destId="{D087A2D0-6F5C-4AE4-AEAA-12B570577C87}" srcOrd="1" destOrd="0" presId="urn:microsoft.com/office/officeart/2005/8/layout/pyramid3"/>
    <dgm:cxn modelId="{E554B178-253B-40C1-9CAE-AB3CA90E349E}" type="presOf" srcId="{75671F1B-7AC8-4922-BE98-57002989C0F3}" destId="{A8D53E49-A52B-43FD-87B6-DC72D352A14F}" srcOrd="0" destOrd="0" presId="urn:microsoft.com/office/officeart/2005/8/layout/pyramid3"/>
    <dgm:cxn modelId="{914B08B2-58C7-43EE-92FF-2216BBA304F2}" srcId="{186B164F-0824-4CA7-90BB-3E875EAB8314}" destId="{75671F1B-7AC8-4922-BE98-57002989C0F3}" srcOrd="1" destOrd="0" parTransId="{4EEE1942-9B1B-4DEA-A55F-88C2F315069C}" sibTransId="{1BD039A5-FB24-4777-A939-30F3CA821763}"/>
    <dgm:cxn modelId="{D4866595-BB4F-4B64-A0E7-B656B798C6EF}" srcId="{186B164F-0824-4CA7-90BB-3E875EAB8314}" destId="{8E447EF9-7875-492E-9444-37C723B54900}" srcOrd="0" destOrd="0" parTransId="{0CC500AB-D188-4013-8A6C-C719B4F2C6D8}" sibTransId="{D96F91FE-9B7F-4EBB-9AF4-220A88B02353}"/>
    <dgm:cxn modelId="{E6F61548-5F0A-465E-902C-AB9C1DABE723}" type="presOf" srcId="{48199E17-3774-4E9F-B069-C850F59F4A8D}" destId="{502817AE-145A-43E7-839B-70BD251FECEC}" srcOrd="0" destOrd="0" presId="urn:microsoft.com/office/officeart/2005/8/layout/pyramid3"/>
    <dgm:cxn modelId="{DA7572A6-8673-4FE8-9C8B-B8D56FE31A80}" srcId="{186B164F-0824-4CA7-90BB-3E875EAB8314}" destId="{A7E5AC66-C7FA-4604-B331-8BE4BDEDB3B9}" srcOrd="5" destOrd="0" parTransId="{8FDAC287-F6A8-41DC-822A-41085F23C8DA}" sibTransId="{4170A71A-80F8-46AC-BE3D-754ACF6017D7}"/>
    <dgm:cxn modelId="{A9EC298D-49B7-4A35-952B-FFF6318F3BDB}" type="presOf" srcId="{186B164F-0824-4CA7-90BB-3E875EAB8314}" destId="{165B34A0-E7B3-467D-863B-E93DF985B7EB}" srcOrd="0" destOrd="0" presId="urn:microsoft.com/office/officeart/2005/8/layout/pyramid3"/>
    <dgm:cxn modelId="{B478E554-7171-444F-90DE-B21AC4FD57AE}" type="presOf" srcId="{61F5C390-4A8D-4575-8B89-5990986B167F}" destId="{0BFA272B-6F94-4FC4-BF1A-45410EE08610}" srcOrd="0" destOrd="0" presId="urn:microsoft.com/office/officeart/2005/8/layout/pyramid3"/>
    <dgm:cxn modelId="{2FBE50CD-9C11-4A2D-90ED-31A61E2B5E6B}" type="presOf" srcId="{8E447EF9-7875-492E-9444-37C723B54900}" destId="{AE0C4C37-54A0-40CF-B868-86C1FB618FFD}" srcOrd="1" destOrd="0" presId="urn:microsoft.com/office/officeart/2005/8/layout/pyramid3"/>
    <dgm:cxn modelId="{EC66AE6B-A3FA-4F21-AA31-0CF080053BDA}" type="presOf" srcId="{8E447EF9-7875-492E-9444-37C723B54900}" destId="{20533239-70F4-4DA1-B91E-0B6ED4422BEE}" srcOrd="0" destOrd="0" presId="urn:microsoft.com/office/officeart/2005/8/layout/pyramid3"/>
    <dgm:cxn modelId="{1A73C426-3509-493C-ACA1-E857EE1D5BCB}" type="presParOf" srcId="{165B34A0-E7B3-467D-863B-E93DF985B7EB}" destId="{EBFE41A4-4303-4AA8-BB0F-9865981A6CFA}" srcOrd="0" destOrd="0" presId="urn:microsoft.com/office/officeart/2005/8/layout/pyramid3"/>
    <dgm:cxn modelId="{D1DA68AE-FA86-4E31-9F85-0F05541F0E52}" type="presParOf" srcId="{EBFE41A4-4303-4AA8-BB0F-9865981A6CFA}" destId="{20533239-70F4-4DA1-B91E-0B6ED4422BEE}" srcOrd="0" destOrd="0" presId="urn:microsoft.com/office/officeart/2005/8/layout/pyramid3"/>
    <dgm:cxn modelId="{47656EBD-ACCC-4478-9528-D1B28C5DA3CD}" type="presParOf" srcId="{EBFE41A4-4303-4AA8-BB0F-9865981A6CFA}" destId="{AE0C4C37-54A0-40CF-B868-86C1FB618FFD}" srcOrd="1" destOrd="0" presId="urn:microsoft.com/office/officeart/2005/8/layout/pyramid3"/>
    <dgm:cxn modelId="{9C740509-F0B2-4863-9216-77D6813A9270}" type="presParOf" srcId="{165B34A0-E7B3-467D-863B-E93DF985B7EB}" destId="{7B016880-B7C0-4C00-BA96-111F66047878}" srcOrd="1" destOrd="0" presId="urn:microsoft.com/office/officeart/2005/8/layout/pyramid3"/>
    <dgm:cxn modelId="{074A6C09-0842-4BAF-9DA2-6B4C223B159C}" type="presParOf" srcId="{7B016880-B7C0-4C00-BA96-111F66047878}" destId="{A8D53E49-A52B-43FD-87B6-DC72D352A14F}" srcOrd="0" destOrd="0" presId="urn:microsoft.com/office/officeart/2005/8/layout/pyramid3"/>
    <dgm:cxn modelId="{EFC26041-4F79-4FF1-8B0B-8F3F55589926}" type="presParOf" srcId="{7B016880-B7C0-4C00-BA96-111F66047878}" destId="{5653D81C-1154-4086-A926-1D6242B07A56}" srcOrd="1" destOrd="0" presId="urn:microsoft.com/office/officeart/2005/8/layout/pyramid3"/>
    <dgm:cxn modelId="{B7C7D520-E8B7-49D1-899D-6727E4A33CFA}" type="presParOf" srcId="{165B34A0-E7B3-467D-863B-E93DF985B7EB}" destId="{C84CE84F-852D-4C4E-A59C-E75D54046FAB}" srcOrd="2" destOrd="0" presId="urn:microsoft.com/office/officeart/2005/8/layout/pyramid3"/>
    <dgm:cxn modelId="{0A19761F-9E13-4704-A0B0-3B331851167F}" type="presParOf" srcId="{C84CE84F-852D-4C4E-A59C-E75D54046FAB}" destId="{502817AE-145A-43E7-839B-70BD251FECEC}" srcOrd="0" destOrd="0" presId="urn:microsoft.com/office/officeart/2005/8/layout/pyramid3"/>
    <dgm:cxn modelId="{CF6ED82A-1DB2-4B24-BB74-6F3905E608F9}" type="presParOf" srcId="{C84CE84F-852D-4C4E-A59C-E75D54046FAB}" destId="{F90D4D3C-CF8F-4D3D-B1A1-43C8EAA5A495}" srcOrd="1" destOrd="0" presId="urn:microsoft.com/office/officeart/2005/8/layout/pyramid3"/>
    <dgm:cxn modelId="{F4095609-0963-43DE-A37D-7A730B0DFBB7}" type="presParOf" srcId="{165B34A0-E7B3-467D-863B-E93DF985B7EB}" destId="{0C75354C-39A8-4009-8778-3D31E1E8840C}" srcOrd="3" destOrd="0" presId="urn:microsoft.com/office/officeart/2005/8/layout/pyramid3"/>
    <dgm:cxn modelId="{EDEE5EA4-A089-4C36-992F-F7ECDADB2E76}" type="presParOf" srcId="{0C75354C-39A8-4009-8778-3D31E1E8840C}" destId="{B0836353-9CFB-4ED8-A93E-AD290BA45E81}" srcOrd="0" destOrd="0" presId="urn:microsoft.com/office/officeart/2005/8/layout/pyramid3"/>
    <dgm:cxn modelId="{352764B7-9BD1-4557-90B8-56C72F9A55BC}" type="presParOf" srcId="{0C75354C-39A8-4009-8778-3D31E1E8840C}" destId="{EFEB1162-0FFC-4BE9-BF38-4D620E8AD324}" srcOrd="1" destOrd="0" presId="urn:microsoft.com/office/officeart/2005/8/layout/pyramid3"/>
    <dgm:cxn modelId="{1ED25016-B58A-43DD-B8BA-1FB17019AFDF}" type="presParOf" srcId="{165B34A0-E7B3-467D-863B-E93DF985B7EB}" destId="{84E45622-7331-42D5-930E-A0D0A5C529E0}" srcOrd="4" destOrd="0" presId="urn:microsoft.com/office/officeart/2005/8/layout/pyramid3"/>
    <dgm:cxn modelId="{553DB18A-BE94-4B5D-B830-C492B9C2BB8A}" type="presParOf" srcId="{84E45622-7331-42D5-930E-A0D0A5C529E0}" destId="{0BFA272B-6F94-4FC4-BF1A-45410EE08610}" srcOrd="0" destOrd="0" presId="urn:microsoft.com/office/officeart/2005/8/layout/pyramid3"/>
    <dgm:cxn modelId="{4B351F6E-CB4F-4415-9AAE-2A35953868DA}" type="presParOf" srcId="{84E45622-7331-42D5-930E-A0D0A5C529E0}" destId="{1F1D5BD0-6840-4C4E-9912-6DC7DD1B28F7}" srcOrd="1" destOrd="0" presId="urn:microsoft.com/office/officeart/2005/8/layout/pyramid3"/>
    <dgm:cxn modelId="{D52ABD85-5DA6-4373-A096-215472000F11}" type="presParOf" srcId="{165B34A0-E7B3-467D-863B-E93DF985B7EB}" destId="{BB18C640-502B-4DDE-B556-FCC56FB78BFC}" srcOrd="5" destOrd="0" presId="urn:microsoft.com/office/officeart/2005/8/layout/pyramid3"/>
    <dgm:cxn modelId="{0902F8FC-45CD-49CC-A754-CB9C9D9CC20B}" type="presParOf" srcId="{BB18C640-502B-4DDE-B556-FCC56FB78BFC}" destId="{64140E75-EEB7-4A2B-B456-A74BF41D89F2}" srcOrd="0" destOrd="0" presId="urn:microsoft.com/office/officeart/2005/8/layout/pyramid3"/>
    <dgm:cxn modelId="{3AF26833-E350-48C9-9919-E82554BC6874}" type="presParOf" srcId="{BB18C640-502B-4DDE-B556-FCC56FB78BFC}" destId="{D087A2D0-6F5C-4AE4-AEAA-12B570577C8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33239-70F4-4DA1-B91E-0B6ED4422BEE}">
      <dsp:nvSpPr>
        <dsp:cNvPr id="0" name=""/>
        <dsp:cNvSpPr/>
      </dsp:nvSpPr>
      <dsp:spPr>
        <a:xfrm rot="10800000">
          <a:off x="0" y="0"/>
          <a:ext cx="6624736"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Elimination</a:t>
          </a:r>
          <a:endParaRPr lang="en-US" sz="1400" b="0" kern="1200" dirty="0">
            <a:solidFill>
              <a:sysClr val="windowText" lastClr="000000">
                <a:hueOff val="0"/>
                <a:satOff val="0"/>
                <a:lumOff val="0"/>
                <a:alphaOff val="0"/>
              </a:sysClr>
            </a:solidFill>
            <a:latin typeface="Arial"/>
            <a:ea typeface="+mn-ea"/>
            <a:cs typeface="+mn-cs"/>
          </a:endParaRPr>
        </a:p>
      </dsp:txBody>
      <dsp:txXfrm rot="-10800000">
        <a:off x="1159328" y="0"/>
        <a:ext cx="4306078" cy="924102"/>
      </dsp:txXfrm>
    </dsp:sp>
    <dsp:sp modelId="{A8D53E49-A52B-43FD-87B6-DC72D352A14F}">
      <dsp:nvSpPr>
        <dsp:cNvPr id="0" name=""/>
        <dsp:cNvSpPr/>
      </dsp:nvSpPr>
      <dsp:spPr>
        <a:xfrm rot="10800000">
          <a:off x="552061" y="924102"/>
          <a:ext cx="5520613"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Substitution</a:t>
          </a:r>
        </a:p>
      </dsp:txBody>
      <dsp:txXfrm rot="-10800000">
        <a:off x="1518168" y="924102"/>
        <a:ext cx="3588398" cy="924102"/>
      </dsp:txXfrm>
    </dsp:sp>
    <dsp:sp modelId="{502817AE-145A-43E7-839B-70BD251FECEC}">
      <dsp:nvSpPr>
        <dsp:cNvPr id="0" name=""/>
        <dsp:cNvSpPr/>
      </dsp:nvSpPr>
      <dsp:spPr>
        <a:xfrm rot="10800000">
          <a:off x="1104122" y="1848205"/>
          <a:ext cx="4416490"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Isolate</a:t>
          </a:r>
        </a:p>
      </dsp:txBody>
      <dsp:txXfrm rot="-10800000">
        <a:off x="1877008" y="1848205"/>
        <a:ext cx="2870718" cy="924102"/>
      </dsp:txXfrm>
    </dsp:sp>
    <dsp:sp modelId="{B0836353-9CFB-4ED8-A93E-AD290BA45E81}">
      <dsp:nvSpPr>
        <dsp:cNvPr id="0" name=""/>
        <dsp:cNvSpPr/>
      </dsp:nvSpPr>
      <dsp:spPr>
        <a:xfrm rot="10800000">
          <a:off x="1656184" y="2772308"/>
          <a:ext cx="3312368"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Engineering</a:t>
          </a:r>
        </a:p>
      </dsp:txBody>
      <dsp:txXfrm rot="-10800000">
        <a:off x="2235848" y="2772308"/>
        <a:ext cx="2153039" cy="924102"/>
      </dsp:txXfrm>
    </dsp:sp>
    <dsp:sp modelId="{0BFA272B-6F94-4FC4-BF1A-45410EE08610}">
      <dsp:nvSpPr>
        <dsp:cNvPr id="0" name=""/>
        <dsp:cNvSpPr/>
      </dsp:nvSpPr>
      <dsp:spPr>
        <a:xfrm rot="10800000">
          <a:off x="2208245" y="3696410"/>
          <a:ext cx="2208245"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72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Administrative</a:t>
          </a:r>
        </a:p>
      </dsp:txBody>
      <dsp:txXfrm rot="-10800000">
        <a:off x="2594688" y="3696410"/>
        <a:ext cx="1435359" cy="924102"/>
      </dsp:txXfrm>
    </dsp:sp>
    <dsp:sp modelId="{64140E75-EEB7-4A2B-B456-A74BF41D89F2}">
      <dsp:nvSpPr>
        <dsp:cNvPr id="0" name=""/>
        <dsp:cNvSpPr/>
      </dsp:nvSpPr>
      <dsp:spPr>
        <a:xfrm rot="10800000">
          <a:off x="2760306" y="4620513"/>
          <a:ext cx="1104122"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PPE</a:t>
          </a:r>
        </a:p>
      </dsp:txBody>
      <dsp:txXfrm rot="-10800000">
        <a:off x="2760306" y="4620513"/>
        <a:ext cx="1104122" cy="9241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993" y="4729621"/>
            <a:ext cx="4983689" cy="4489562"/>
          </a:xfrm>
          <a:prstGeom prst="rect">
            <a:avLst/>
          </a:prstGeom>
          <a:noFill/>
          <a:ln w="12700">
            <a:noFill/>
            <a:miter lim="800000"/>
            <a:headEnd/>
            <a:tailEnd/>
          </a:ln>
          <a:effectLst/>
        </p:spPr>
        <p:txBody>
          <a:bodyPr vert="horz" wrap="square" lIns="90651" tIns="44530" rIns="90651" bIns="4453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07" name="Rectangle 3"/>
          <p:cNvSpPr>
            <a:spLocks noGrp="1" noRot="1" noChangeAspect="1" noChangeArrowheads="1" noTextEdit="1"/>
          </p:cNvSpPr>
          <p:nvPr>
            <p:ph type="sldImg" idx="2"/>
          </p:nvPr>
        </p:nvSpPr>
        <p:spPr bwMode="auto">
          <a:xfrm>
            <a:off x="1087438" y="868363"/>
            <a:ext cx="4624387" cy="34686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04480406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0487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Particles are below 30-40 microns are not visible to humans.</a:t>
            </a:r>
            <a:endParaRPr lang="en-AU" dirty="0"/>
          </a:p>
        </p:txBody>
      </p:sp>
    </p:spTree>
    <p:extLst>
      <p:ext uri="{BB962C8B-B14F-4D97-AF65-F5344CB8AC3E}">
        <p14:creationId xmlns:p14="http://schemas.microsoft.com/office/powerpoint/2010/main" val="425107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Particles are below 30-40 microns are not visible to humans.</a:t>
            </a:r>
            <a:endParaRPr lang="en-AU" dirty="0"/>
          </a:p>
        </p:txBody>
      </p:sp>
    </p:spTree>
    <p:extLst>
      <p:ext uri="{BB962C8B-B14F-4D97-AF65-F5344CB8AC3E}">
        <p14:creationId xmlns:p14="http://schemas.microsoft.com/office/powerpoint/2010/main" val="425107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with all hazards identified in the workplace, we need to use the hierarchy of controls when identifying</a:t>
            </a:r>
            <a:r>
              <a:rPr lang="en-AU" baseline="0" dirty="0" smtClean="0"/>
              <a:t> control measures.</a:t>
            </a:r>
            <a:endParaRPr lang="en-AU" dirty="0"/>
          </a:p>
        </p:txBody>
      </p:sp>
    </p:spTree>
    <p:extLst>
      <p:ext uri="{BB962C8B-B14F-4D97-AF65-F5344CB8AC3E}">
        <p14:creationId xmlns:p14="http://schemas.microsoft.com/office/powerpoint/2010/main" val="267501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78823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78823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80376831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34556246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96030539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3771816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251641186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12559668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8325323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27778501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95238507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8388430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36874257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14815183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41906522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47305308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83797913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6347973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2445472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284325653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2830030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5979149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3418916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31538676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59260303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9585075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92273895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84283395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58116392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5619509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2706065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7037980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380623390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67467316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98796151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66485075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46176075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50743782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7761751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389230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7261046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95347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240289722"/>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05889005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7036495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373646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400830887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209611805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3547295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00372326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932834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6282574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6147169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52791903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95295921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23383974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875591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54002218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36448489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69991728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16157138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60305763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5881710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8946991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55904582"/>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619694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483136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09621293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2996006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61908867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5909196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1188029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44136611"/>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99614767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4680768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1070367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90710370"/>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7400472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69213744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2262840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9637603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648253493"/>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8959927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05992671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715678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5105918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1853269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9822488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69836519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4151185112"/>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18070471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19440189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69420400"/>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9453389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09266201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52899908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9831274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04022799"/>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8620933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02872869"/>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3528184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80880782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1196456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219370287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291711829"/>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3041771"/>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51071114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3252326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3951900"/>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09186090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830339363"/>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213870604"/>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886392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13792437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52976213"/>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61658901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088216235"/>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132204857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7062276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13434838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03865649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571666950"/>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49471816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725382581"/>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3780298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792743672"/>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675304042"/>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226464794"/>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1916016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6196270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240459003"/>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657744084"/>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633430132"/>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538135424"/>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001359148"/>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950752191"/>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4570720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6242290"/>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55384602"/>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68592651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880398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208292"/>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0473997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713791299"/>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086243953"/>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98697574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223167534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2989718522"/>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58630999"/>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62464118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36945371"/>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7682286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563119791"/>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890437749"/>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50026201"/>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6713556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1733727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10357605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04427620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55965909"/>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13133024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7629536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7018909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8212188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6680020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995460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2175914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5342914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021339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9859217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56460919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9685786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1099843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8935576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7006912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34100773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7113570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93782865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4512585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16101916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993534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64286609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4445159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386515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99872518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8718858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5456681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6488878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403099489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6802196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1234882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47265846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8980816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9091885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60100201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242127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93853318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6188209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17222619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83453299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4092905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99097218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6802196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12348826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47265846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89808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9091885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60100201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2421275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93853318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6188209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17222619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83453299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4092905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99097218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77907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8958733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83205697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06246732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8966001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6133909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3134868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43989371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17710062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5786162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762337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6934961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143739311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26329315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7646482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0873044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8336395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2559450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09883363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835549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2011127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pn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1.pn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1.pn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1.png"/><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1.pn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1.png"/><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image" Target="../media/image1.png"/><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image" Target="../media/image1.png"/><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pPr>
                <a:defRPr/>
              </a:pPr>
              <a:t>‹#›</a:t>
            </a:fld>
            <a:endParaRPr lang="en-AU" sz="1400" dirty="0"/>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198130696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3987276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33464529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6797837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42332247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9164173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173197403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55352150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52177346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74524026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8497028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193492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404497055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18668148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218668148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42258864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72277282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165293600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hyperlink" Target="http://www.legislation.sa.gov.au/LZ/C/A/OCCUPATIONAL%20HEALTH%20SAFETY%20AND%20WELFARE%20ACT%201986.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au/url?sa=i&amp;rct=j&amp;q=&amp;esrc=s&amp;source=images&amp;cd=&amp;cad=rja&amp;uact=8&amp;ved=0ahUKEwj52oi85_DKAhUKjpQKHbx9BbEQjRwIBw&amp;url=http://www.superchute.com/new/Chutes/nesting.html&amp;psig=AFQjCNHfzMXkVhRDGF18ADaCrPjswLqO6A&amp;ust=1455317462022142" TargetMode="External"/><Relationship Id="rId1" Type="http://schemas.openxmlformats.org/officeDocument/2006/relationships/slideLayout" Target="../slideLayouts/slideLayout171.xml"/><Relationship Id="rId5" Type="http://schemas.openxmlformats.org/officeDocument/2006/relationships/image" Target="../media/image13.jpeg"/><Relationship Id="rId4" Type="http://schemas.openxmlformats.org/officeDocument/2006/relationships/hyperlink" Target="http://www.google.com.au/url?sa=i&amp;rct=j&amp;q=&amp;esrc=s&amp;source=images&amp;cd=&amp;cad=rja&amp;uact=8&amp;ved=0ahUKEwiG3IiM6vDKAhWFFJQKHccGDfwQjRwIBw&amp;url=http://www.quarrymagazine.com/Article.aspx?id=2130&amp;psig=AFQjCNHfzMXkVhRDGF18ADaCrPjswLqO6A&amp;ust=145531746202214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84.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0.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33.xml.rels><?xml version="1.0" encoding="UTF-8" standalone="yes"?>
<Relationships xmlns="http://schemas.openxmlformats.org/package/2006/relationships"><Relationship Id="rId3" Type="http://schemas.openxmlformats.org/officeDocument/2006/relationships/hyperlink" Target="http://www.maqohsc.sa.gov.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afeworkaustralia.gov.au/" TargetMode="External"/><Relationship Id="rId5" Type="http://schemas.openxmlformats.org/officeDocument/2006/relationships/hyperlink" Target="http://www.safework.sa.gov.au/" TargetMode="External"/><Relationship Id="rId4" Type="http://schemas.openxmlformats.org/officeDocument/2006/relationships/hyperlink" Target="mailto:maqohsc@sa.gov.a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0"/>
          <p:cNvSpPr>
            <a:spLocks noChangeArrowheads="1"/>
          </p:cNvSpPr>
          <p:nvPr/>
        </p:nvSpPr>
        <p:spPr bwMode="auto">
          <a:xfrm>
            <a:off x="1066800" y="990600"/>
            <a:ext cx="6858000" cy="685800"/>
          </a:xfrm>
          <a:prstGeom prst="rect">
            <a:avLst/>
          </a:prstGeom>
          <a:noFill/>
          <a:ln w="12700">
            <a:noFill/>
            <a:miter lim="800000"/>
            <a:headEnd/>
            <a:tailEnd/>
          </a:ln>
        </p:spPr>
        <p:txBody>
          <a:bodyPr anchor="b"/>
          <a:lstStyle/>
          <a:p>
            <a:pPr algn="ctr" defTabSz="762000">
              <a:lnSpc>
                <a:spcPct val="80000"/>
              </a:lnSpc>
            </a:pPr>
            <a:endParaRPr lang="en-AU" sz="4000" dirty="0">
              <a:solidFill>
                <a:srgbClr val="1D1762"/>
              </a:solidFill>
            </a:endParaRPr>
          </a:p>
        </p:txBody>
      </p:sp>
      <p:sp>
        <p:nvSpPr>
          <p:cNvPr id="4100" name="Rectangle 41"/>
          <p:cNvSpPr>
            <a:spLocks noChangeArrowheads="1"/>
          </p:cNvSpPr>
          <p:nvPr/>
        </p:nvSpPr>
        <p:spPr bwMode="auto">
          <a:xfrm>
            <a:off x="1524000" y="1828800"/>
            <a:ext cx="6096000" cy="914400"/>
          </a:xfrm>
          <a:prstGeom prst="rect">
            <a:avLst/>
          </a:prstGeom>
          <a:noFill/>
          <a:ln w="12700">
            <a:noFill/>
            <a:miter lim="800000"/>
            <a:headEnd/>
            <a:tailEnd/>
          </a:ln>
        </p:spPr>
        <p:txBody>
          <a:bodyPr/>
          <a:lstStyle/>
          <a:p>
            <a:pPr algn="ctr" defTabSz="762000">
              <a:spcBef>
                <a:spcPct val="20000"/>
              </a:spcBef>
              <a:buClr>
                <a:schemeClr val="accent1"/>
              </a:buClr>
              <a:buSzPct val="100000"/>
              <a:buFont typeface="Wingdings" pitchFamily="2" charset="2"/>
              <a:buNone/>
            </a:pPr>
            <a:endParaRPr lang="en-US" b="1" dirty="0">
              <a:solidFill>
                <a:srgbClr val="1D1762"/>
              </a:solidFill>
            </a:endParaRPr>
          </a:p>
        </p:txBody>
      </p:sp>
      <p:sp>
        <p:nvSpPr>
          <p:cNvPr id="3" name="TextBox 2"/>
          <p:cNvSpPr txBox="1"/>
          <p:nvPr/>
        </p:nvSpPr>
        <p:spPr>
          <a:xfrm>
            <a:off x="0" y="4221088"/>
            <a:ext cx="9144000" cy="954107"/>
          </a:xfrm>
          <a:prstGeom prst="rect">
            <a:avLst/>
          </a:prstGeom>
          <a:noFill/>
        </p:spPr>
        <p:txBody>
          <a:bodyPr wrap="square" rtlCol="0">
            <a:spAutoFit/>
          </a:bodyPr>
          <a:lstStyle/>
          <a:p>
            <a:pPr algn="ctr"/>
            <a:r>
              <a:rPr lang="en-AU" sz="2800" b="1" kern="0" dirty="0" smtClean="0">
                <a:solidFill>
                  <a:srgbClr val="FFFFFF"/>
                </a:solidFill>
                <a:latin typeface="Arial"/>
                <a:ea typeface="+mj-ea"/>
                <a:cs typeface="+mj-cs"/>
              </a:rPr>
              <a:t>Occupational Dust</a:t>
            </a:r>
          </a:p>
          <a:p>
            <a:pPr algn="ctr"/>
            <a:r>
              <a:rPr lang="en-AU" sz="2800" b="1" kern="0" dirty="0" smtClean="0">
                <a:solidFill>
                  <a:srgbClr val="FFFFFF"/>
                </a:solidFill>
                <a:latin typeface="Arial"/>
                <a:ea typeface="+mj-ea"/>
                <a:cs typeface="+mj-cs"/>
              </a:rPr>
              <a:t>Exposure and Management</a:t>
            </a:r>
            <a:endParaRPr lang="en-AU" dirty="0"/>
          </a:p>
        </p:txBody>
      </p:sp>
      <p:sp>
        <p:nvSpPr>
          <p:cNvPr id="2" name="TextBox 1"/>
          <p:cNvSpPr txBox="1"/>
          <p:nvPr/>
        </p:nvSpPr>
        <p:spPr>
          <a:xfrm>
            <a:off x="7452320" y="6579114"/>
            <a:ext cx="1721732" cy="276999"/>
          </a:xfrm>
          <a:prstGeom prst="rect">
            <a:avLst/>
          </a:prstGeom>
          <a:noFill/>
        </p:spPr>
        <p:txBody>
          <a:bodyPr wrap="square" rtlCol="0">
            <a:spAutoFit/>
          </a:bodyPr>
          <a:lstStyle/>
          <a:p>
            <a:pPr algn="r"/>
            <a:r>
              <a:rPr lang="en-AU" sz="1200" b="1" dirty="0" smtClean="0">
                <a:solidFill>
                  <a:schemeClr val="bg1"/>
                </a:solidFill>
              </a:rPr>
              <a:t>November 2018</a:t>
            </a:r>
            <a:endParaRPr lang="en-AU" sz="1200" b="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Respirable Dust</a:t>
            </a:r>
            <a:br>
              <a:rPr lang="en-US" kern="1200" dirty="0" smtClean="0">
                <a:solidFill>
                  <a:srgbClr val="FF8200"/>
                </a:solidFill>
                <a:latin typeface="Arial" panose="020B0604020202020204" pitchFamily="34" charset="0"/>
                <a:cs typeface="Arial" panose="020B0604020202020204" pitchFamily="34" charset="0"/>
              </a:rPr>
            </a:br>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10</a:t>
            </a:fld>
            <a:endParaRPr lang="en-AU" sz="1400" dirty="0">
              <a:solidFill>
                <a:srgbClr val="1D1D60"/>
              </a:solidFill>
            </a:endParaRPr>
          </a:p>
        </p:txBody>
      </p:sp>
      <p:pic>
        <p:nvPicPr>
          <p:cNvPr id="3074" name="Picture 2" descr="F:\Dust\Dust pictures\01-0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357629"/>
            <a:ext cx="720080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95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Silica</a:t>
            </a:r>
            <a:r>
              <a:rPr lang="en-US" kern="1200" dirty="0">
                <a:solidFill>
                  <a:srgbClr val="FF8200"/>
                </a:solidFill>
                <a:latin typeface="Arial" panose="020B0604020202020204" pitchFamily="34" charset="0"/>
                <a:cs typeface="Arial" panose="020B0604020202020204" pitchFamily="34" charset="0"/>
              </a:rPr>
              <a:t/>
            </a:r>
            <a:br>
              <a:rPr lang="en-US" kern="1200" dirty="0">
                <a:solidFill>
                  <a:srgbClr val="FF8200"/>
                </a:solidFill>
                <a:latin typeface="Arial" panose="020B0604020202020204" pitchFamily="34" charset="0"/>
                <a:cs typeface="Arial" panose="020B0604020202020204" pitchFamily="34" charset="0"/>
              </a:rPr>
            </a:br>
            <a:endParaRPr lang="en-AU" dirty="0"/>
          </a:p>
        </p:txBody>
      </p:sp>
      <p:sp>
        <p:nvSpPr>
          <p:cNvPr id="3" name="Content Placeholder 2"/>
          <p:cNvSpPr>
            <a:spLocks noGrp="1"/>
          </p:cNvSpPr>
          <p:nvPr>
            <p:ph idx="1"/>
          </p:nvPr>
        </p:nvSpPr>
        <p:spPr>
          <a:xfrm>
            <a:off x="1835696" y="1700808"/>
            <a:ext cx="7056784" cy="4776192"/>
          </a:xfrm>
        </p:spPr>
        <p:txBody>
          <a:bodyPr/>
          <a:lstStyle/>
          <a:p>
            <a:pPr marL="0" lvl="0" indent="0" defTabSz="914400">
              <a:spcBef>
                <a:spcPts val="600"/>
              </a:spcBef>
              <a:spcAft>
                <a:spcPts val="600"/>
              </a:spcAft>
              <a:buClrTx/>
              <a:buSzTx/>
              <a:buNone/>
            </a:pPr>
            <a:r>
              <a:rPr lang="en-US" dirty="0"/>
              <a:t>Silica </a:t>
            </a:r>
            <a:r>
              <a:rPr lang="en-US" dirty="0" smtClean="0"/>
              <a:t>(silicon dioxide), is a </a:t>
            </a:r>
            <a:r>
              <a:rPr lang="en-US" dirty="0"/>
              <a:t>naturally </a:t>
            </a:r>
            <a:r>
              <a:rPr lang="en-US" dirty="0" smtClean="0"/>
              <a:t>occurring </a:t>
            </a:r>
            <a:r>
              <a:rPr lang="en-US" dirty="0"/>
              <a:t>widely abundant mineral that forms the major component of most rocks and </a:t>
            </a:r>
            <a:r>
              <a:rPr lang="en-US" dirty="0" smtClean="0"/>
              <a:t>soils. </a:t>
            </a:r>
            <a:endParaRPr lang="en-AU" dirty="0"/>
          </a:p>
          <a:p>
            <a:pPr marL="0" lvl="0" indent="0" defTabSz="914400">
              <a:spcBef>
                <a:spcPts val="600"/>
              </a:spcBef>
              <a:spcAft>
                <a:spcPts val="600"/>
              </a:spcAft>
              <a:buClrTx/>
              <a:buSzTx/>
              <a:buNone/>
            </a:pPr>
            <a:r>
              <a:rPr lang="en-AU" dirty="0" smtClean="0"/>
              <a:t>There are non-crystalline and crystalline forms of silica. </a:t>
            </a:r>
          </a:p>
          <a:p>
            <a:pPr marL="0" indent="0">
              <a:buNone/>
            </a:pPr>
            <a:r>
              <a:rPr lang="en-AU" dirty="0" smtClean="0"/>
              <a:t>In 1997, the International Agency for Research on Cancer (IARC) made the following evaluation that crystalline silica inhaled in the form of quartz or cristobalite from work-related sources, is carcinogenic to humans (Group 1).</a:t>
            </a:r>
          </a:p>
          <a:p>
            <a:pPr marL="0" indent="0">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11</a:t>
            </a:fld>
            <a:endParaRPr lang="en-AU" sz="1400" dirty="0">
              <a:solidFill>
                <a:srgbClr val="1D1D60"/>
              </a:solidFill>
            </a:endParaRPr>
          </a:p>
        </p:txBody>
      </p:sp>
    </p:spTree>
    <p:extLst>
      <p:ext uri="{BB962C8B-B14F-4D97-AF65-F5344CB8AC3E}">
        <p14:creationId xmlns:p14="http://schemas.microsoft.com/office/powerpoint/2010/main" val="376099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Crystalline Silica</a:t>
            </a:r>
            <a:r>
              <a:rPr lang="en-US" kern="1200" dirty="0">
                <a:solidFill>
                  <a:srgbClr val="FF8200"/>
                </a:solidFill>
                <a:latin typeface="Arial" panose="020B0604020202020204" pitchFamily="34" charset="0"/>
                <a:cs typeface="Arial" panose="020B0604020202020204" pitchFamily="34" charset="0"/>
              </a:rPr>
              <a:t/>
            </a:r>
            <a:br>
              <a:rPr lang="en-US" kern="1200" dirty="0">
                <a:solidFill>
                  <a:srgbClr val="FF8200"/>
                </a:solidFill>
                <a:latin typeface="Arial" panose="020B0604020202020204" pitchFamily="34" charset="0"/>
                <a:cs typeface="Arial" panose="020B0604020202020204" pitchFamily="34" charset="0"/>
              </a:rPr>
            </a:br>
            <a:endParaRPr lang="en-AU" dirty="0"/>
          </a:p>
        </p:txBody>
      </p:sp>
      <p:sp>
        <p:nvSpPr>
          <p:cNvPr id="3" name="Content Placeholder 2"/>
          <p:cNvSpPr>
            <a:spLocks noGrp="1"/>
          </p:cNvSpPr>
          <p:nvPr>
            <p:ph idx="1"/>
          </p:nvPr>
        </p:nvSpPr>
        <p:spPr/>
        <p:txBody>
          <a:bodyPr/>
          <a:lstStyle/>
          <a:p>
            <a:pPr marL="0" indent="0" defTabSz="914400">
              <a:spcBef>
                <a:spcPts val="600"/>
              </a:spcBef>
              <a:spcAft>
                <a:spcPts val="600"/>
              </a:spcAft>
              <a:buClrTx/>
              <a:buSzTx/>
              <a:buNone/>
            </a:pPr>
            <a:r>
              <a:rPr lang="en-AU" dirty="0" smtClean="0"/>
              <a:t>The main form of crystalline silica is quartz. </a:t>
            </a:r>
          </a:p>
          <a:p>
            <a:pPr marL="0" indent="0" defTabSz="914400">
              <a:spcBef>
                <a:spcPts val="600"/>
              </a:spcBef>
              <a:spcAft>
                <a:spcPts val="600"/>
              </a:spcAft>
              <a:buClrTx/>
              <a:buSzTx/>
              <a:buNone/>
            </a:pPr>
            <a:r>
              <a:rPr lang="en-AU" b="1" dirty="0" smtClean="0"/>
              <a:t>Quartz Percentages:</a:t>
            </a:r>
            <a:endParaRPr lang="en-US" b="1" dirty="0"/>
          </a:p>
          <a:p>
            <a:pPr>
              <a:lnSpc>
                <a:spcPct val="100000"/>
              </a:lnSpc>
              <a:spcBef>
                <a:spcPts val="1200"/>
              </a:spcBef>
              <a:spcAft>
                <a:spcPts val="1200"/>
              </a:spcAft>
              <a:buFont typeface="Arial" panose="020B0604020202020204" pitchFamily="34" charset="0"/>
              <a:buChar char="•"/>
            </a:pPr>
            <a:r>
              <a:rPr lang="en-US" dirty="0"/>
              <a:t>Granite contains 25 per cent to 40 per cent quartz, </a:t>
            </a:r>
          </a:p>
          <a:p>
            <a:pPr>
              <a:lnSpc>
                <a:spcPct val="100000"/>
              </a:lnSpc>
              <a:spcBef>
                <a:spcPts val="1200"/>
              </a:spcBef>
              <a:spcAft>
                <a:spcPts val="1200"/>
              </a:spcAft>
              <a:buFont typeface="Arial" panose="020B0604020202020204" pitchFamily="34" charset="0"/>
              <a:buChar char="•"/>
            </a:pPr>
            <a:r>
              <a:rPr lang="en-US" dirty="0"/>
              <a:t>Shales average 22 per cent quartz, and </a:t>
            </a:r>
          </a:p>
          <a:p>
            <a:pPr>
              <a:spcBef>
                <a:spcPts val="1200"/>
              </a:spcBef>
              <a:spcAft>
                <a:spcPts val="1200"/>
              </a:spcAft>
              <a:buFont typeface="Arial" panose="020B0604020202020204" pitchFamily="34" charset="0"/>
              <a:buChar char="•"/>
            </a:pPr>
            <a:r>
              <a:rPr lang="en-US" dirty="0"/>
              <a:t>Sandstones average 67 per cent quartz</a:t>
            </a:r>
            <a:r>
              <a:rPr lang="en-US" dirty="0" smtClean="0"/>
              <a:t>.</a:t>
            </a:r>
            <a:r>
              <a:rPr lang="en-AU" dirty="0"/>
              <a:t> </a:t>
            </a:r>
          </a:p>
          <a:p>
            <a:pPr marL="0" indent="0">
              <a:spcBef>
                <a:spcPts val="1200"/>
              </a:spcBef>
              <a:spcAft>
                <a:spcPts val="1200"/>
              </a:spcAft>
              <a:buNone/>
            </a:pPr>
            <a:r>
              <a:rPr lang="en-AU" dirty="0" smtClean="0"/>
              <a:t>Quartz </a:t>
            </a:r>
            <a:r>
              <a:rPr lang="en-AU" dirty="0"/>
              <a:t>is </a:t>
            </a:r>
            <a:r>
              <a:rPr lang="en-AU" dirty="0" smtClean="0"/>
              <a:t>also the </a:t>
            </a:r>
            <a:r>
              <a:rPr lang="en-AU" dirty="0"/>
              <a:t>major component of sand in locations like stream beds, beaches and deserts. </a:t>
            </a:r>
          </a:p>
          <a:p>
            <a:pPr>
              <a:lnSpc>
                <a:spcPct val="100000"/>
              </a:lnSpc>
              <a:spcBef>
                <a:spcPts val="1200"/>
              </a:spcBef>
              <a:spcAft>
                <a:spcPts val="1200"/>
              </a:spcAft>
              <a:buFont typeface="Arial" panose="020B0604020202020204" pitchFamily="34" charset="0"/>
              <a:buChar char="•"/>
            </a:pPr>
            <a:endParaRPr lang="en-US" dirty="0"/>
          </a:p>
          <a:p>
            <a:pPr marL="0" indent="0">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12</a:t>
            </a:fld>
            <a:endParaRPr lang="en-AU" sz="1400" dirty="0">
              <a:solidFill>
                <a:srgbClr val="1D1D60"/>
              </a:solidFill>
            </a:endParaRPr>
          </a:p>
        </p:txBody>
      </p:sp>
    </p:spTree>
    <p:extLst>
      <p:ext uri="{BB962C8B-B14F-4D97-AF65-F5344CB8AC3E}">
        <p14:creationId xmlns:p14="http://schemas.microsoft.com/office/powerpoint/2010/main" val="4235990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How Silica can Effect the Lungs</a:t>
            </a:r>
            <a:br>
              <a:rPr lang="en-US" kern="1200" dirty="0" smtClean="0">
                <a:solidFill>
                  <a:srgbClr val="FF8200"/>
                </a:solidFill>
                <a:latin typeface="Arial" panose="020B0604020202020204" pitchFamily="34" charset="0"/>
                <a:cs typeface="Arial" panose="020B0604020202020204" pitchFamily="34" charset="0"/>
              </a:rPr>
            </a:br>
            <a:endParaRPr lang="en-AU" dirty="0"/>
          </a:p>
        </p:txBody>
      </p:sp>
      <p:sp>
        <p:nvSpPr>
          <p:cNvPr id="3" name="Content Placeholder 2"/>
          <p:cNvSpPr>
            <a:spLocks noGrp="1"/>
          </p:cNvSpPr>
          <p:nvPr>
            <p:ph idx="1"/>
          </p:nvPr>
        </p:nvSpPr>
        <p:spPr>
          <a:xfrm>
            <a:off x="1835696" y="1700808"/>
            <a:ext cx="6984776" cy="4776192"/>
          </a:xfrm>
        </p:spPr>
        <p:txBody>
          <a:bodyPr/>
          <a:lstStyle/>
          <a:p>
            <a:pPr marL="0" indent="0">
              <a:buNone/>
            </a:pPr>
            <a:r>
              <a:rPr lang="en-AU" dirty="0" smtClean="0"/>
              <a:t>Inhaled respirable crystalline silica </a:t>
            </a:r>
            <a:r>
              <a:rPr lang="en-AU" dirty="0"/>
              <a:t>(RCS) </a:t>
            </a:r>
            <a:r>
              <a:rPr lang="en-AU" dirty="0" smtClean="0"/>
              <a:t>dust particles can bio-accumulate in the lungs, and cause </a:t>
            </a:r>
            <a:r>
              <a:rPr lang="en-AU" dirty="0"/>
              <a:t>disease of the respiratory system. </a:t>
            </a:r>
            <a:endParaRPr lang="en-AU" dirty="0" smtClean="0"/>
          </a:p>
          <a:p>
            <a:pPr marL="0" indent="0">
              <a:buNone/>
            </a:pPr>
            <a:r>
              <a:rPr lang="en-AU" dirty="0" smtClean="0"/>
              <a:t>These respirable particles cannot be </a:t>
            </a:r>
            <a:r>
              <a:rPr lang="en-AU" dirty="0"/>
              <a:t>cleared </a:t>
            </a:r>
            <a:r>
              <a:rPr lang="en-AU" dirty="0" smtClean="0"/>
              <a:t>from the lungs by </a:t>
            </a:r>
            <a:r>
              <a:rPr lang="en-AU" dirty="0"/>
              <a:t>coughing or mucous.</a:t>
            </a:r>
          </a:p>
          <a:p>
            <a:pPr marL="0" indent="0">
              <a:buNone/>
            </a:pPr>
            <a:r>
              <a:rPr lang="en-AU" i="1" dirty="0" smtClean="0"/>
              <a:t>Refer to Diagram </a:t>
            </a:r>
            <a:r>
              <a:rPr lang="en-AU" i="1" dirty="0"/>
              <a:t>on following </a:t>
            </a:r>
            <a:r>
              <a:rPr lang="en-AU" i="1" dirty="0" smtClean="0"/>
              <a:t>page for a cross section of the lungs, of what areas </a:t>
            </a:r>
            <a:r>
              <a:rPr lang="en-AU" i="1"/>
              <a:t>can </a:t>
            </a:r>
            <a:r>
              <a:rPr lang="en-AU" i="1" smtClean="0"/>
              <a:t>be effected</a:t>
            </a:r>
            <a:r>
              <a:rPr lang="en-AU" i="1" dirty="0" smtClean="0"/>
              <a:t>.</a:t>
            </a:r>
          </a:p>
          <a:p>
            <a:pPr marL="0" indent="0">
              <a:buNone/>
            </a:pPr>
            <a:r>
              <a:rPr lang="en-AU" i="1" dirty="0" smtClean="0"/>
              <a:t>i.e. secondary </a:t>
            </a:r>
            <a:r>
              <a:rPr lang="en-AU" i="1" dirty="0"/>
              <a:t>bronchi, bronchioles and capillary network </a:t>
            </a:r>
            <a:r>
              <a:rPr lang="en-AU" i="1" dirty="0" smtClean="0"/>
              <a:t>areas. </a:t>
            </a:r>
            <a:endParaRPr lang="en-AU" i="1" dirty="0"/>
          </a:p>
          <a:p>
            <a:pPr marL="0" indent="0">
              <a:buNone/>
            </a:pPr>
            <a:endParaRPr lang="en-AU" dirty="0" smtClean="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13</a:t>
            </a:fld>
            <a:endParaRPr lang="en-AU" sz="1400" dirty="0">
              <a:solidFill>
                <a:srgbClr val="1D1D60"/>
              </a:solidFill>
            </a:endParaRPr>
          </a:p>
        </p:txBody>
      </p:sp>
    </p:spTree>
    <p:extLst>
      <p:ext uri="{BB962C8B-B14F-4D97-AF65-F5344CB8AC3E}">
        <p14:creationId xmlns:p14="http://schemas.microsoft.com/office/powerpoint/2010/main" val="3026196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kern="1200" dirty="0">
                <a:solidFill>
                  <a:srgbClr val="FF8200"/>
                </a:solidFill>
                <a:latin typeface="Arial" panose="020B0604020202020204" pitchFamily="34" charset="0"/>
                <a:cs typeface="Arial" panose="020B0604020202020204" pitchFamily="34" charset="0"/>
              </a:rPr>
              <a:t>How Silica can Effect the Lungs</a:t>
            </a:r>
            <a:br>
              <a:rPr lang="en-US" kern="1200" dirty="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14</a:t>
            </a:fld>
            <a:endParaRPr lang="en-AU" sz="1400" dirty="0">
              <a:solidFill>
                <a:srgbClr val="1D1D6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240" r="4769"/>
          <a:stretch/>
        </p:blipFill>
        <p:spPr>
          <a:xfrm>
            <a:off x="1475656" y="1340768"/>
            <a:ext cx="7657504" cy="5328974"/>
          </a:xfrm>
          <a:prstGeom prst="rect">
            <a:avLst/>
          </a:prstGeom>
        </p:spPr>
      </p:pic>
    </p:spTree>
    <p:extLst>
      <p:ext uri="{BB962C8B-B14F-4D97-AF65-F5344CB8AC3E}">
        <p14:creationId xmlns:p14="http://schemas.microsoft.com/office/powerpoint/2010/main" val="1422739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How Silica can Effect </a:t>
            </a:r>
            <a:r>
              <a:rPr lang="en-US" kern="1200" dirty="0">
                <a:solidFill>
                  <a:srgbClr val="FF8200"/>
                </a:solidFill>
                <a:latin typeface="Arial" panose="020B0604020202020204" pitchFamily="34" charset="0"/>
                <a:cs typeface="Arial" panose="020B0604020202020204" pitchFamily="34" charset="0"/>
              </a:rPr>
              <a:t>the </a:t>
            </a:r>
            <a:r>
              <a:rPr lang="en-US" kern="1200" dirty="0" smtClean="0">
                <a:solidFill>
                  <a:srgbClr val="FF8200"/>
                </a:solidFill>
                <a:latin typeface="Arial" panose="020B0604020202020204" pitchFamily="34" charset="0"/>
                <a:cs typeface="Arial" panose="020B0604020202020204" pitchFamily="34" charset="0"/>
              </a:rPr>
              <a:t>Lungs</a:t>
            </a:r>
            <a:br>
              <a:rPr lang="en-US" kern="1200" dirty="0" smtClean="0">
                <a:solidFill>
                  <a:srgbClr val="FF8200"/>
                </a:solidFill>
                <a:latin typeface="Arial" panose="020B0604020202020204" pitchFamily="34" charset="0"/>
                <a:cs typeface="Arial" panose="020B0604020202020204" pitchFamily="34" charset="0"/>
              </a:rPr>
            </a:br>
            <a:endParaRPr lang="en-AU" dirty="0"/>
          </a:p>
        </p:txBody>
      </p:sp>
      <p:sp>
        <p:nvSpPr>
          <p:cNvPr id="3" name="Content Placeholder 2"/>
          <p:cNvSpPr>
            <a:spLocks noGrp="1"/>
          </p:cNvSpPr>
          <p:nvPr>
            <p:ph idx="1"/>
          </p:nvPr>
        </p:nvSpPr>
        <p:spPr/>
        <p:txBody>
          <a:bodyPr/>
          <a:lstStyle/>
          <a:p>
            <a:pPr marL="0" indent="0">
              <a:buNone/>
            </a:pPr>
            <a:r>
              <a:rPr lang="en-AU" dirty="0" smtClean="0"/>
              <a:t>The </a:t>
            </a:r>
            <a:r>
              <a:rPr lang="en-AU" dirty="0"/>
              <a:t>bodies defence mechanisms </a:t>
            </a:r>
            <a:r>
              <a:rPr lang="en-AU" dirty="0" smtClean="0"/>
              <a:t>is to engulf </a:t>
            </a:r>
            <a:r>
              <a:rPr lang="en-AU" dirty="0"/>
              <a:t>the </a:t>
            </a:r>
            <a:r>
              <a:rPr lang="en-AU" dirty="0" smtClean="0"/>
              <a:t>respirable crystalline silica dust particles, </a:t>
            </a:r>
            <a:r>
              <a:rPr lang="en-AU" dirty="0"/>
              <a:t>releasing chemicals which can lead to </a:t>
            </a:r>
            <a:r>
              <a:rPr lang="en-AU" dirty="0" smtClean="0"/>
              <a:t>fibrosis and nodular lesions, and the </a:t>
            </a:r>
            <a:r>
              <a:rPr lang="en-AU" dirty="0"/>
              <a:t>formation of scar </a:t>
            </a:r>
            <a:r>
              <a:rPr lang="en-AU" dirty="0" smtClean="0"/>
              <a:t>tissue. </a:t>
            </a:r>
          </a:p>
          <a:p>
            <a:pPr marL="0" indent="0">
              <a:buNone/>
            </a:pPr>
            <a:r>
              <a:rPr lang="en-AU" smtClean="0"/>
              <a:t>The </a:t>
            </a:r>
            <a:r>
              <a:rPr lang="en-AU" dirty="0"/>
              <a:t>non-crystalline form of silica does not cause this kind of lung damage. </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15</a:t>
            </a:fld>
            <a:endParaRPr lang="en-AU" sz="1400" dirty="0">
              <a:solidFill>
                <a:srgbClr val="1D1D60"/>
              </a:solidFill>
            </a:endParaRPr>
          </a:p>
        </p:txBody>
      </p:sp>
    </p:spTree>
    <p:extLst>
      <p:ext uri="{BB962C8B-B14F-4D97-AF65-F5344CB8AC3E}">
        <p14:creationId xmlns:p14="http://schemas.microsoft.com/office/powerpoint/2010/main" val="2343771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Silicosis</a:t>
            </a:r>
            <a:r>
              <a:rPr lang="en-US" kern="1200" dirty="0">
                <a:solidFill>
                  <a:srgbClr val="FF8200"/>
                </a:solidFill>
                <a:latin typeface="Arial" panose="020B0604020202020204" pitchFamily="34" charset="0"/>
                <a:cs typeface="Arial" panose="020B0604020202020204" pitchFamily="34" charset="0"/>
              </a:rPr>
              <a:t/>
            </a:r>
            <a:br>
              <a:rPr lang="en-US" kern="1200" dirty="0">
                <a:solidFill>
                  <a:srgbClr val="FF8200"/>
                </a:solidFill>
                <a:latin typeface="Arial" panose="020B0604020202020204" pitchFamily="34" charset="0"/>
                <a:cs typeface="Arial" panose="020B0604020202020204" pitchFamily="34" charset="0"/>
              </a:rPr>
            </a:br>
            <a:endParaRPr lang="en-AU" dirty="0"/>
          </a:p>
        </p:txBody>
      </p:sp>
      <p:sp>
        <p:nvSpPr>
          <p:cNvPr id="3" name="Content Placeholder 2"/>
          <p:cNvSpPr>
            <a:spLocks noGrp="1"/>
          </p:cNvSpPr>
          <p:nvPr>
            <p:ph idx="1"/>
          </p:nvPr>
        </p:nvSpPr>
        <p:spPr/>
        <p:txBody>
          <a:bodyPr/>
          <a:lstStyle/>
          <a:p>
            <a:pPr marL="0" lvl="0" indent="0">
              <a:buNone/>
            </a:pPr>
            <a:r>
              <a:rPr lang="en-AU" dirty="0"/>
              <a:t>Silicosis is the most common occupational lung disease worldwide; Silicosis resulted in 46,000 deaths globally in 2013 although down from 55,000 deaths in 1990.</a:t>
            </a:r>
          </a:p>
          <a:p>
            <a:pPr marL="0" lvl="0" indent="0">
              <a:buNone/>
            </a:pPr>
            <a:r>
              <a:rPr lang="en-AU" dirty="0"/>
              <a:t>Respirable </a:t>
            </a:r>
            <a:r>
              <a:rPr lang="en-AU" dirty="0" smtClean="0"/>
              <a:t>crystalline </a:t>
            </a:r>
            <a:r>
              <a:rPr lang="en-AU" dirty="0"/>
              <a:t>s</a:t>
            </a:r>
            <a:r>
              <a:rPr lang="en-AU" dirty="0" smtClean="0"/>
              <a:t>ilica is </a:t>
            </a:r>
            <a:r>
              <a:rPr lang="en-AU" dirty="0"/>
              <a:t>now known to cause chronic obstructive pulmonary disease (COPD). </a:t>
            </a:r>
          </a:p>
          <a:p>
            <a:pPr marL="0" lvl="0" indent="0">
              <a:buNone/>
            </a:pPr>
            <a:r>
              <a:rPr lang="en-AU" dirty="0"/>
              <a:t>Obstructive lung disease prevents a persons proper breathing and includes chronic bronchitis and emphysema. </a:t>
            </a:r>
          </a:p>
          <a:p>
            <a:pPr marL="0" lvl="0" indent="0">
              <a:buNone/>
            </a:pPr>
            <a:r>
              <a:rPr lang="en-AU" dirty="0"/>
              <a:t>Respirable crystalline silica </a:t>
            </a:r>
            <a:r>
              <a:rPr lang="en-AU" dirty="0" smtClean="0"/>
              <a:t>remains </a:t>
            </a:r>
            <a:r>
              <a:rPr lang="en-AU" dirty="0"/>
              <a:t>an important risk factor for respiratory diseases and silicosis. </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16</a:t>
            </a:fld>
            <a:endParaRPr lang="en-AU" sz="1400" dirty="0">
              <a:solidFill>
                <a:srgbClr val="1D1D60"/>
              </a:solidFill>
            </a:endParaRPr>
          </a:p>
        </p:txBody>
      </p:sp>
    </p:spTree>
    <p:extLst>
      <p:ext uri="{BB962C8B-B14F-4D97-AF65-F5344CB8AC3E}">
        <p14:creationId xmlns:p14="http://schemas.microsoft.com/office/powerpoint/2010/main" val="849208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Onset of Silicosis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nSpc>
                <a:spcPct val="100000"/>
              </a:lnSpc>
              <a:spcBef>
                <a:spcPts val="0"/>
              </a:spcBef>
              <a:spcAft>
                <a:spcPts val="600"/>
              </a:spcAft>
              <a:buNone/>
            </a:pPr>
            <a:r>
              <a:rPr lang="en-AU" dirty="0" smtClean="0"/>
              <a:t>There are four classifications for the onset of silicosis, these are: </a:t>
            </a:r>
            <a:endParaRPr lang="en-AU" dirty="0"/>
          </a:p>
          <a:p>
            <a:r>
              <a:rPr lang="en-US" dirty="0" smtClean="0"/>
              <a:t>Chronic, </a:t>
            </a:r>
            <a:endParaRPr lang="en-US" dirty="0"/>
          </a:p>
          <a:p>
            <a:pPr>
              <a:lnSpc>
                <a:spcPct val="100000"/>
              </a:lnSpc>
            </a:pPr>
            <a:r>
              <a:rPr lang="en-AU" dirty="0" smtClean="0"/>
              <a:t>Accelerated, </a:t>
            </a:r>
          </a:p>
          <a:p>
            <a:pPr>
              <a:lnSpc>
                <a:spcPct val="100000"/>
              </a:lnSpc>
            </a:pPr>
            <a:r>
              <a:rPr lang="en-AU" dirty="0" smtClean="0"/>
              <a:t>Complicated, and</a:t>
            </a:r>
            <a:endParaRPr lang="en-AU" dirty="0"/>
          </a:p>
          <a:p>
            <a:pPr>
              <a:lnSpc>
                <a:spcPct val="100000"/>
              </a:lnSpc>
            </a:pPr>
            <a:r>
              <a:rPr lang="en-AU" dirty="0" smtClean="0"/>
              <a:t>Acute.</a:t>
            </a:r>
            <a:endParaRPr lang="en-AU" dirty="0"/>
          </a:p>
          <a:p>
            <a:endParaRPr lang="en-AU" dirty="0">
              <a:ea typeface="+mn-ea"/>
              <a:cs typeface="+mn-cs"/>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17</a:t>
            </a:fld>
            <a:endParaRPr lang="en-AU" sz="1400" dirty="0">
              <a:solidFill>
                <a:srgbClr val="1D1D60"/>
              </a:solidFill>
            </a:endParaRPr>
          </a:p>
        </p:txBody>
      </p:sp>
    </p:spTree>
    <p:extLst>
      <p:ext uri="{BB962C8B-B14F-4D97-AF65-F5344CB8AC3E}">
        <p14:creationId xmlns:p14="http://schemas.microsoft.com/office/powerpoint/2010/main" val="687511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Onset of Silicosis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0546" y="1196752"/>
            <a:ext cx="7133941" cy="4776192"/>
          </a:xfrm>
        </p:spPr>
        <p:txBody>
          <a:bodyPr/>
          <a:lstStyle/>
          <a:p>
            <a:pPr marL="0" indent="0">
              <a:lnSpc>
                <a:spcPct val="100000"/>
              </a:lnSpc>
              <a:spcBef>
                <a:spcPts val="0"/>
              </a:spcBef>
              <a:spcAft>
                <a:spcPts val="600"/>
              </a:spcAft>
              <a:buNone/>
            </a:pPr>
            <a:r>
              <a:rPr lang="en-AU" b="1" dirty="0"/>
              <a:t>Chronic</a:t>
            </a:r>
            <a:r>
              <a:rPr lang="en-AU" dirty="0"/>
              <a:t> </a:t>
            </a:r>
          </a:p>
          <a:p>
            <a:pPr marL="0" indent="0">
              <a:lnSpc>
                <a:spcPct val="100000"/>
              </a:lnSpc>
              <a:buNone/>
            </a:pPr>
            <a:r>
              <a:rPr lang="en-AU" dirty="0"/>
              <a:t>Chronic simple silicosis develops from long-term exposure (10 years or more) to relatively low concentrations of silica dust. </a:t>
            </a:r>
            <a:endParaRPr lang="en-AU" dirty="0" smtClean="0"/>
          </a:p>
          <a:p>
            <a:pPr marL="0" indent="0">
              <a:lnSpc>
                <a:spcPct val="100000"/>
              </a:lnSpc>
              <a:buNone/>
            </a:pPr>
            <a:r>
              <a:rPr lang="en-AU" dirty="0" smtClean="0"/>
              <a:t>Symptoms </a:t>
            </a:r>
            <a:r>
              <a:rPr lang="en-AU" dirty="0"/>
              <a:t>and diagnosis develops 10–30 years after first exposure. </a:t>
            </a:r>
            <a:endParaRPr lang="en-AU" dirty="0" smtClean="0"/>
          </a:p>
          <a:p>
            <a:pPr marL="0" indent="0">
              <a:lnSpc>
                <a:spcPct val="100000"/>
              </a:lnSpc>
              <a:buNone/>
            </a:pPr>
            <a:r>
              <a:rPr lang="en-AU" dirty="0" smtClean="0"/>
              <a:t>Chronic </a:t>
            </a:r>
            <a:r>
              <a:rPr lang="en-AU" dirty="0"/>
              <a:t>simple silicosis is the highest diagnosed classification within all types of silicosis. </a:t>
            </a:r>
            <a:endParaRPr lang="en-AU" dirty="0" smtClean="0"/>
          </a:p>
          <a:p>
            <a:pPr marL="0" indent="0">
              <a:lnSpc>
                <a:spcPct val="100000"/>
              </a:lnSpc>
              <a:buNone/>
            </a:pPr>
            <a:r>
              <a:rPr lang="en-AU" dirty="0" smtClean="0"/>
              <a:t>Workers </a:t>
            </a:r>
            <a:r>
              <a:rPr lang="en-AU" dirty="0"/>
              <a:t>with this type of silicosis, especially early on, may not have obvious signs or symptoms of disease, but abnormalities may be detected by x-ray. </a:t>
            </a:r>
            <a:endParaRPr lang="en-AU" dirty="0" smtClean="0"/>
          </a:p>
          <a:p>
            <a:pPr marL="0" indent="0">
              <a:lnSpc>
                <a:spcPct val="100000"/>
              </a:lnSpc>
              <a:buNone/>
            </a:pPr>
            <a:r>
              <a:rPr lang="en-AU" dirty="0" smtClean="0"/>
              <a:t>Chronic </a:t>
            </a:r>
            <a:r>
              <a:rPr lang="en-AU" dirty="0"/>
              <a:t>cough and </a:t>
            </a:r>
            <a:r>
              <a:rPr lang="en-AU" dirty="0" smtClean="0"/>
              <a:t>shortness </a:t>
            </a:r>
            <a:r>
              <a:rPr lang="en-AU" dirty="0"/>
              <a:t>of </a:t>
            </a:r>
            <a:r>
              <a:rPr lang="en-AU" dirty="0" smtClean="0"/>
              <a:t>breath </a:t>
            </a:r>
            <a:r>
              <a:rPr lang="en-AU" dirty="0"/>
              <a:t>are common findings. </a:t>
            </a:r>
            <a:endParaRPr lang="en-AU" dirty="0">
              <a:ea typeface="+mn-ea"/>
              <a:cs typeface="+mn-cs"/>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18</a:t>
            </a:fld>
            <a:endParaRPr lang="en-AU" sz="1400" dirty="0">
              <a:solidFill>
                <a:srgbClr val="1D1D60"/>
              </a:solidFill>
            </a:endParaRPr>
          </a:p>
        </p:txBody>
      </p:sp>
    </p:spTree>
    <p:extLst>
      <p:ext uri="{BB962C8B-B14F-4D97-AF65-F5344CB8AC3E}">
        <p14:creationId xmlns:p14="http://schemas.microsoft.com/office/powerpoint/2010/main" val="687511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Onset of Silicosis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25352" y="1196752"/>
            <a:ext cx="6851104" cy="4776192"/>
          </a:xfrm>
        </p:spPr>
        <p:txBody>
          <a:bodyPr/>
          <a:lstStyle/>
          <a:p>
            <a:pPr marL="0" indent="0">
              <a:lnSpc>
                <a:spcPct val="100000"/>
              </a:lnSpc>
              <a:spcBef>
                <a:spcPts val="0"/>
              </a:spcBef>
              <a:spcAft>
                <a:spcPts val="600"/>
              </a:spcAft>
              <a:buNone/>
            </a:pPr>
            <a:r>
              <a:rPr lang="en-AU" b="1" dirty="0"/>
              <a:t>Accelerated</a:t>
            </a:r>
            <a:endParaRPr lang="en-AU" dirty="0"/>
          </a:p>
          <a:p>
            <a:pPr marL="0" indent="0">
              <a:lnSpc>
                <a:spcPct val="100000"/>
              </a:lnSpc>
              <a:buNone/>
            </a:pPr>
            <a:r>
              <a:rPr lang="en-AU" dirty="0"/>
              <a:t>Accelerated silicosis develops 5–10 years after first exposure to higher concentrations of silica dust. </a:t>
            </a:r>
            <a:endParaRPr lang="en-AU" dirty="0" smtClean="0"/>
          </a:p>
          <a:p>
            <a:pPr marL="0" indent="0">
              <a:lnSpc>
                <a:spcPct val="100000"/>
              </a:lnSpc>
              <a:buNone/>
            </a:pPr>
            <a:r>
              <a:rPr lang="en-AU" dirty="0" smtClean="0"/>
              <a:t>Symptoms </a:t>
            </a:r>
            <a:r>
              <a:rPr lang="en-AU" dirty="0"/>
              <a:t>and x-ray findings are similar to chronic simple silicosis, but occur earlier and tend to progress more rapidly. </a:t>
            </a:r>
            <a:endParaRPr lang="en-AU" dirty="0" smtClean="0"/>
          </a:p>
          <a:p>
            <a:pPr marL="0" indent="0">
              <a:lnSpc>
                <a:spcPct val="100000"/>
              </a:lnSpc>
              <a:buNone/>
            </a:pPr>
            <a:r>
              <a:rPr lang="en-AU" dirty="0" smtClean="0"/>
              <a:t>Workers </a:t>
            </a:r>
            <a:r>
              <a:rPr lang="en-AU" dirty="0"/>
              <a:t>diagnosed with accelerated silicosis are at greater risk for complicated silicosis disease, including progressive massive fibrosis (PMF).</a:t>
            </a:r>
            <a:endParaRPr lang="en-AU" dirty="0">
              <a:ea typeface="+mn-ea"/>
              <a:cs typeface="+mn-cs"/>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19</a:t>
            </a:fld>
            <a:endParaRPr lang="en-AU" sz="1400" dirty="0">
              <a:solidFill>
                <a:srgbClr val="1D1D60"/>
              </a:solidFill>
            </a:endParaRPr>
          </a:p>
        </p:txBody>
      </p:sp>
    </p:spTree>
    <p:extLst>
      <p:ext uri="{BB962C8B-B14F-4D97-AF65-F5344CB8AC3E}">
        <p14:creationId xmlns:p14="http://schemas.microsoft.com/office/powerpoint/2010/main" val="265147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AU" dirty="0"/>
              <a:t/>
            </a:r>
            <a:br>
              <a:rPr lang="en-AU" dirty="0"/>
            </a:br>
            <a:r>
              <a:rPr lang="en-AU" kern="1200" dirty="0">
                <a:solidFill>
                  <a:srgbClr val="FF8200"/>
                </a:solidFill>
                <a:latin typeface="Arial" panose="020B0604020202020204" pitchFamily="34" charset="0"/>
                <a:cs typeface="Arial" panose="020B0604020202020204" pitchFamily="34" charset="0"/>
              </a:rPr>
              <a:t>The Mining and Quarrying Occupational Health and Safety Committee</a:t>
            </a:r>
          </a:p>
        </p:txBody>
      </p:sp>
      <p:sp>
        <p:nvSpPr>
          <p:cNvPr id="3" name="Content Placeholder 2"/>
          <p:cNvSpPr>
            <a:spLocks noGrp="1"/>
          </p:cNvSpPr>
          <p:nvPr>
            <p:ph idx="1"/>
          </p:nvPr>
        </p:nvSpPr>
        <p:spPr/>
        <p:txBody>
          <a:bodyPr/>
          <a:lstStyle/>
          <a:p>
            <a:r>
              <a:rPr lang="en-AU" dirty="0"/>
              <a:t>The Mining and Quarrying Occupational Health and Safety Committee is a tripartite Committee established under the South Australian Occupational Health, Safety and Welfare Act 1986 (SA) and continues existence under the </a:t>
            </a:r>
            <a:r>
              <a:rPr lang="en-AU" dirty="0">
                <a:hlinkClick r:id="rId2"/>
              </a:rPr>
              <a:t>Work Health and Safety Act 2012</a:t>
            </a:r>
            <a:r>
              <a:rPr lang="en-AU" dirty="0"/>
              <a:t> (SA).</a:t>
            </a:r>
          </a:p>
          <a:p>
            <a:r>
              <a:rPr lang="en-AU" dirty="0"/>
              <a:t>The Committees mandate is to protect workers, promote best hygiene practices, support workplace health and safety and prevent injury, death and disease within the mining and quarrying sectors.</a:t>
            </a:r>
          </a:p>
          <a:p>
            <a:r>
              <a:rPr lang="en-US" dirty="0"/>
              <a:t>This workplace industry safety resource is developed and fully funded by the Mining and Quarrying Occupational Health and Safety Committee (MAQOHSC). </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a:t>
            </a:fld>
            <a:endParaRPr lang="en-AU" sz="1400" dirty="0">
              <a:solidFill>
                <a:srgbClr val="1D1D60"/>
              </a:solidFill>
            </a:endParaRPr>
          </a:p>
        </p:txBody>
      </p:sp>
    </p:spTree>
    <p:extLst>
      <p:ext uri="{BB962C8B-B14F-4D97-AF65-F5344CB8AC3E}">
        <p14:creationId xmlns:p14="http://schemas.microsoft.com/office/powerpoint/2010/main" val="1365210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Onset of Silicosis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25352" y="1196752"/>
            <a:ext cx="6851104" cy="4776192"/>
          </a:xfrm>
        </p:spPr>
        <p:txBody>
          <a:bodyPr/>
          <a:lstStyle/>
          <a:p>
            <a:pPr marL="0" indent="0">
              <a:lnSpc>
                <a:spcPct val="100000"/>
              </a:lnSpc>
              <a:spcBef>
                <a:spcPts val="0"/>
              </a:spcBef>
              <a:spcAft>
                <a:spcPts val="600"/>
              </a:spcAft>
              <a:buNone/>
            </a:pPr>
            <a:r>
              <a:rPr lang="en-AU" b="1" dirty="0" smtClean="0"/>
              <a:t>Complicated</a:t>
            </a:r>
            <a:endParaRPr lang="en-AU" dirty="0"/>
          </a:p>
          <a:p>
            <a:pPr marL="0" indent="0">
              <a:lnSpc>
                <a:spcPct val="100000"/>
              </a:lnSpc>
              <a:buNone/>
            </a:pPr>
            <a:r>
              <a:rPr lang="en-AU" dirty="0" smtClean="0"/>
              <a:t>Silicosis can become “complicated” by the development of severe scaring, where the small nodules of the lungs gradually become confluent (merge together).</a:t>
            </a:r>
            <a:endParaRPr lang="en-AU" dirty="0"/>
          </a:p>
          <a:p>
            <a:pPr marL="0" indent="0">
              <a:lnSpc>
                <a:spcPct val="100000"/>
              </a:lnSpc>
              <a:buNone/>
            </a:pPr>
            <a:r>
              <a:rPr lang="en-AU" dirty="0" smtClean="0"/>
              <a:t>Progressive </a:t>
            </a:r>
            <a:r>
              <a:rPr lang="en-AU" dirty="0"/>
              <a:t>massive </a:t>
            </a:r>
            <a:r>
              <a:rPr lang="en-AU" dirty="0" smtClean="0"/>
              <a:t>fibrosis (PMF) is associated with more severe symptoms and respiratory impairment.</a:t>
            </a:r>
          </a:p>
          <a:p>
            <a:pPr marL="0" indent="0">
              <a:lnSpc>
                <a:spcPct val="100000"/>
              </a:lnSpc>
              <a:buNone/>
            </a:pPr>
            <a:r>
              <a:rPr lang="en-AU" dirty="0" smtClean="0"/>
              <a:t>Silicosis can also be complicated by other lung diseases, such as tuberculosis, fungal infections and lung cancer.</a:t>
            </a:r>
          </a:p>
          <a:p>
            <a:pPr marL="0" indent="0">
              <a:lnSpc>
                <a:spcPct val="100000"/>
              </a:lnSpc>
              <a:buNone/>
            </a:pPr>
            <a:r>
              <a:rPr lang="en-AU" dirty="0" smtClean="0"/>
              <a:t>Complicated silicosis is more common with accelerated silicosis than with the chronic variety.</a:t>
            </a:r>
            <a:endParaRPr lang="en-AU" dirty="0"/>
          </a:p>
          <a:p>
            <a:endParaRPr lang="en-AU" dirty="0">
              <a:ea typeface="+mn-ea"/>
              <a:cs typeface="+mn-cs"/>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20</a:t>
            </a:fld>
            <a:endParaRPr lang="en-AU" sz="1400" dirty="0">
              <a:solidFill>
                <a:srgbClr val="1D1D60"/>
              </a:solidFill>
            </a:endParaRPr>
          </a:p>
        </p:txBody>
      </p:sp>
    </p:spTree>
    <p:extLst>
      <p:ext uri="{BB962C8B-B14F-4D97-AF65-F5344CB8AC3E}">
        <p14:creationId xmlns:p14="http://schemas.microsoft.com/office/powerpoint/2010/main" val="2237635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Onset of Silicosis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25352" y="1196752"/>
            <a:ext cx="6851104" cy="4776192"/>
          </a:xfrm>
        </p:spPr>
        <p:txBody>
          <a:bodyPr/>
          <a:lstStyle/>
          <a:p>
            <a:pPr marL="0" indent="0">
              <a:lnSpc>
                <a:spcPct val="100000"/>
              </a:lnSpc>
              <a:spcBef>
                <a:spcPts val="0"/>
              </a:spcBef>
              <a:spcAft>
                <a:spcPts val="600"/>
              </a:spcAft>
              <a:buNone/>
            </a:pPr>
            <a:r>
              <a:rPr lang="en-AU" b="1" dirty="0"/>
              <a:t>Acute</a:t>
            </a:r>
            <a:endParaRPr lang="en-AU" dirty="0"/>
          </a:p>
          <a:p>
            <a:pPr marL="0" indent="0">
              <a:lnSpc>
                <a:spcPct val="100000"/>
              </a:lnSpc>
              <a:buNone/>
            </a:pPr>
            <a:r>
              <a:rPr lang="en-AU" dirty="0"/>
              <a:t>Silicosis that develops a few weeks to 5 years after first exposure to high concentrations of respirable crystalline silica dust. </a:t>
            </a:r>
            <a:endParaRPr lang="en-AU" dirty="0" smtClean="0"/>
          </a:p>
          <a:p>
            <a:pPr marL="0" indent="0">
              <a:lnSpc>
                <a:spcPct val="100000"/>
              </a:lnSpc>
              <a:buNone/>
            </a:pPr>
            <a:r>
              <a:rPr lang="en-AU" dirty="0" smtClean="0"/>
              <a:t>Symptoms </a:t>
            </a:r>
            <a:r>
              <a:rPr lang="en-AU" dirty="0"/>
              <a:t>of acute silicosis include more rapid onset of severe disabling shortness of breath, cough, weakness, and weight loss, often leading to death. </a:t>
            </a:r>
            <a:endParaRPr lang="en-AU" dirty="0" smtClean="0"/>
          </a:p>
          <a:p>
            <a:pPr marL="0" indent="0" algn="ctr">
              <a:lnSpc>
                <a:spcPct val="100000"/>
              </a:lnSpc>
              <a:buNone/>
            </a:pPr>
            <a:r>
              <a:rPr lang="en-AU" b="1" dirty="0" smtClean="0"/>
              <a:t>Silicosis can also </a:t>
            </a:r>
            <a:r>
              <a:rPr lang="en-AU" b="1" dirty="0"/>
              <a:t>be associated with the </a:t>
            </a:r>
            <a:r>
              <a:rPr lang="en-AU" b="1" dirty="0" smtClean="0"/>
              <a:t/>
            </a:r>
            <a:br>
              <a:rPr lang="en-AU" b="1" dirty="0" smtClean="0"/>
            </a:br>
            <a:r>
              <a:rPr lang="en-AU" b="1" dirty="0" smtClean="0"/>
              <a:t>development </a:t>
            </a:r>
            <a:r>
              <a:rPr lang="en-AU" b="1" dirty="0"/>
              <a:t>of lung </a:t>
            </a:r>
            <a:r>
              <a:rPr lang="en-AU" b="1" dirty="0" smtClean="0"/>
              <a:t>cancer!</a:t>
            </a:r>
            <a:endParaRPr lang="en-AU" dirty="0"/>
          </a:p>
          <a:p>
            <a:pPr marL="0" indent="0">
              <a:lnSpc>
                <a:spcPct val="100000"/>
              </a:lnSpc>
              <a:buNone/>
            </a:pPr>
            <a:r>
              <a:rPr lang="en-AU" i="1" dirty="0" smtClean="0"/>
              <a:t/>
            </a:r>
            <a:br>
              <a:rPr lang="en-AU" i="1" dirty="0" smtClean="0"/>
            </a:br>
            <a:r>
              <a:rPr lang="en-AU" i="1" dirty="0" smtClean="0"/>
              <a:t>Note</a:t>
            </a:r>
            <a:r>
              <a:rPr lang="en-AU" i="1" dirty="0"/>
              <a:t>: </a:t>
            </a:r>
            <a:r>
              <a:rPr lang="en-AU" i="1" dirty="0" smtClean="0"/>
              <a:t>Several </a:t>
            </a:r>
            <a:r>
              <a:rPr lang="en-AU" i="1" dirty="0"/>
              <a:t>studies have also linked crystalline silica with renal disease (kidney disease).</a:t>
            </a:r>
          </a:p>
          <a:p>
            <a:pPr marL="0" indent="0" algn="ctr">
              <a:lnSpc>
                <a:spcPct val="100000"/>
              </a:lnSpc>
              <a:spcBef>
                <a:spcPts val="600"/>
              </a:spcBef>
              <a:spcAft>
                <a:spcPts val="600"/>
              </a:spcAft>
              <a:buNone/>
            </a:pPr>
            <a:r>
              <a:rPr lang="en-AU" b="1" dirty="0" smtClean="0"/>
              <a:t/>
            </a:r>
            <a:br>
              <a:rPr lang="en-AU" b="1" dirty="0" smtClean="0"/>
            </a:br>
            <a:endParaRPr lang="en-AU" dirty="0">
              <a:ea typeface="+mn-ea"/>
              <a:cs typeface="+mn-cs"/>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21</a:t>
            </a:fld>
            <a:endParaRPr lang="en-AU" sz="1400" dirty="0">
              <a:solidFill>
                <a:srgbClr val="1D1D60"/>
              </a:solidFill>
            </a:endParaRPr>
          </a:p>
        </p:txBody>
      </p:sp>
    </p:spTree>
    <p:extLst>
      <p:ext uri="{BB962C8B-B14F-4D97-AF65-F5344CB8AC3E}">
        <p14:creationId xmlns:p14="http://schemas.microsoft.com/office/powerpoint/2010/main" val="2880142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7318648"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Contributing Factors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700808"/>
            <a:ext cx="7200800" cy="4776192"/>
          </a:xfrm>
        </p:spPr>
        <p:txBody>
          <a:bodyPr/>
          <a:lstStyle/>
          <a:p>
            <a:pPr marL="0" indent="0">
              <a:buNone/>
            </a:pPr>
            <a:r>
              <a:rPr lang="en-AU" dirty="0" smtClean="0"/>
              <a:t>Smoking </a:t>
            </a:r>
            <a:r>
              <a:rPr lang="en-AU" dirty="0"/>
              <a:t>is one of the most common factors that can </a:t>
            </a:r>
            <a:r>
              <a:rPr lang="en-AU" dirty="0" smtClean="0"/>
              <a:t>significantly increase </a:t>
            </a:r>
            <a:r>
              <a:rPr lang="en-AU" dirty="0"/>
              <a:t>the </a:t>
            </a:r>
            <a:r>
              <a:rPr lang="en-AU" dirty="0" smtClean="0"/>
              <a:t>risk </a:t>
            </a:r>
            <a:r>
              <a:rPr lang="en-AU" dirty="0"/>
              <a:t>of contracting or exacerbate a respiratory </a:t>
            </a:r>
            <a:r>
              <a:rPr lang="en-AU" dirty="0" smtClean="0"/>
              <a:t>disease </a:t>
            </a:r>
            <a:r>
              <a:rPr lang="en-AU" dirty="0"/>
              <a:t>condition</a:t>
            </a:r>
            <a:r>
              <a:rPr lang="en-AU" dirty="0" smtClean="0"/>
              <a:t>.</a:t>
            </a:r>
          </a:p>
          <a:p>
            <a:pPr marL="0" indent="0">
              <a:buNone/>
            </a:pPr>
            <a:r>
              <a:rPr lang="en-AU" dirty="0" smtClean="0"/>
              <a:t>Smoking and exposure to Crystalline Silica </a:t>
            </a:r>
            <a:r>
              <a:rPr lang="en-AU" b="1" dirty="0" smtClean="0"/>
              <a:t>DOES NOT </a:t>
            </a:r>
            <a:r>
              <a:rPr lang="en-AU" dirty="0" smtClean="0"/>
              <a:t>mean:</a:t>
            </a:r>
            <a:endParaRPr lang="en-AU" b="1" u="sng" dirty="0" smtClean="0"/>
          </a:p>
          <a:p>
            <a:pPr marL="0" indent="0">
              <a:buNone/>
            </a:pPr>
            <a:r>
              <a:rPr lang="en-AU" dirty="0" smtClean="0"/>
              <a:t>1 + 1 = 2 times the risk of contracting a lung disease,</a:t>
            </a:r>
          </a:p>
          <a:p>
            <a:pPr marL="0" indent="0">
              <a:buNone/>
            </a:pPr>
            <a:r>
              <a:rPr lang="en-AU" dirty="0" smtClean="0"/>
              <a:t>The ratio is much higher:</a:t>
            </a:r>
          </a:p>
          <a:p>
            <a:pPr marL="0" indent="0">
              <a:buNone/>
            </a:pPr>
            <a:r>
              <a:rPr lang="en-AU" dirty="0" smtClean="0"/>
              <a:t>1 + 1 = </a:t>
            </a:r>
            <a:r>
              <a:rPr lang="en-AU" b="1" dirty="0" smtClean="0"/>
              <a:t>50 times</a:t>
            </a:r>
            <a:r>
              <a:rPr lang="en-AU" dirty="0" smtClean="0"/>
              <a:t> the risk of </a:t>
            </a:r>
            <a:r>
              <a:rPr lang="en-AU" dirty="0"/>
              <a:t>contracting a lung disease</a:t>
            </a:r>
          </a:p>
          <a:p>
            <a:pPr marL="0" indent="0">
              <a:buNone/>
            </a:pPr>
            <a:endParaRPr lang="en-AU" dirty="0" smtClean="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22</a:t>
            </a:fld>
            <a:endParaRPr lang="en-AU" sz="1400" dirty="0">
              <a:solidFill>
                <a:srgbClr val="1D1D60"/>
              </a:solidFill>
            </a:endParaRPr>
          </a:p>
        </p:txBody>
      </p:sp>
    </p:spTree>
    <p:extLst>
      <p:ext uri="{BB962C8B-B14F-4D97-AF65-F5344CB8AC3E}">
        <p14:creationId xmlns:p14="http://schemas.microsoft.com/office/powerpoint/2010/main" val="10428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Dust Management Strategies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23</a:t>
            </a:fld>
            <a:endParaRPr lang="en-AU" sz="1400" dirty="0">
              <a:solidFill>
                <a:srgbClr val="1D1D60"/>
              </a:solidFill>
            </a:endParaRPr>
          </a:p>
        </p:txBody>
      </p:sp>
      <p:pic>
        <p:nvPicPr>
          <p:cNvPr id="6" name="Picture 3" descr="Q:\MAQOHSC\Field Operations\Site Photos\Mantina Quarries\26th Oct 2015 - Photos and Release form\P10003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358724"/>
            <a:ext cx="7128792" cy="5346810"/>
          </a:xfrm>
          <a:prstGeom prst="rect">
            <a:avLst/>
          </a:prstGeom>
          <a:solidFill>
            <a:schemeClr val="accent2"/>
          </a:solidFill>
          <a:ln w="28575">
            <a:solidFill>
              <a:schemeClr val="accent1"/>
            </a:solidFill>
          </a:ln>
          <a:extLst/>
        </p:spPr>
      </p:pic>
    </p:spTree>
    <p:extLst>
      <p:ext uri="{BB962C8B-B14F-4D97-AF65-F5344CB8AC3E}">
        <p14:creationId xmlns:p14="http://schemas.microsoft.com/office/powerpoint/2010/main" val="937842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Legislative </a:t>
            </a:r>
            <a:r>
              <a:rPr lang="en-US" kern="1200" dirty="0" smtClean="0">
                <a:solidFill>
                  <a:srgbClr val="FF8200"/>
                </a:solidFill>
                <a:latin typeface="Arial" panose="020B0604020202020204" pitchFamily="34" charset="0"/>
                <a:cs typeface="Arial" panose="020B0604020202020204" pitchFamily="34" charset="0"/>
              </a:rPr>
              <a:t>Requirements</a:t>
            </a:r>
            <a:r>
              <a:rPr lang="en-US" kern="1200" dirty="0">
                <a:solidFill>
                  <a:srgbClr val="FF8200"/>
                </a:solidFill>
                <a:latin typeface="Arial" panose="020B0604020202020204" pitchFamily="34" charset="0"/>
                <a:cs typeface="Arial" panose="020B0604020202020204" pitchFamily="34" charset="0"/>
              </a:rPr>
              <a:t/>
            </a:r>
            <a:br>
              <a:rPr lang="en-US" kern="1200" dirty="0">
                <a:solidFill>
                  <a:srgbClr val="FF8200"/>
                </a:solidFill>
                <a:latin typeface="Arial" panose="020B0604020202020204" pitchFamily="34" charset="0"/>
                <a:cs typeface="Arial" panose="020B0604020202020204" pitchFamily="34" charset="0"/>
              </a:rPr>
            </a:br>
            <a:endParaRPr lang="en-AU" dirty="0">
              <a:solidFill>
                <a:schemeClr val="accent1"/>
              </a:solidFill>
            </a:endParaRPr>
          </a:p>
        </p:txBody>
      </p:sp>
      <p:sp>
        <p:nvSpPr>
          <p:cNvPr id="3" name="Content Placeholder 2"/>
          <p:cNvSpPr>
            <a:spLocks noGrp="1"/>
          </p:cNvSpPr>
          <p:nvPr>
            <p:ph idx="1"/>
          </p:nvPr>
        </p:nvSpPr>
        <p:spPr>
          <a:xfrm>
            <a:off x="1835696" y="1700808"/>
            <a:ext cx="6851104" cy="4776192"/>
          </a:xfrm>
        </p:spPr>
        <p:txBody>
          <a:bodyPr/>
          <a:lstStyle/>
          <a:p>
            <a:pPr marL="0" lvl="0" indent="0" defTabSz="914400" fontAlgn="auto">
              <a:spcAft>
                <a:spcPts val="0"/>
              </a:spcAft>
              <a:buClrTx/>
              <a:buSzTx/>
              <a:buNone/>
            </a:pPr>
            <a:r>
              <a:rPr lang="en-AU" dirty="0" smtClean="0">
                <a:latin typeface="Arial" pitchFamily="34" charset="0"/>
                <a:cs typeface="Arial" pitchFamily="34" charset="0"/>
              </a:rPr>
              <a:t>Aside from the Primary Duty of Care under the South Australian WHS Act 2012, there are numerous requirements under the South Australian WHS Regulations 2012, in relation to dust monitoring, dust management and health monitoring.</a:t>
            </a:r>
          </a:p>
          <a:p>
            <a:pPr marL="0" lvl="0" indent="0" algn="ctr" defTabSz="914400" fontAlgn="auto">
              <a:spcAft>
                <a:spcPts val="0"/>
              </a:spcAft>
              <a:buClrTx/>
              <a:buSzTx/>
              <a:buNone/>
            </a:pPr>
            <a:endParaRPr lang="en-AU" i="1" dirty="0">
              <a:latin typeface="Arial" pitchFamily="34" charset="0"/>
              <a:cs typeface="Arial" pitchFamily="34" charset="0"/>
            </a:endParaRPr>
          </a:p>
          <a:p>
            <a:pPr marL="0" indent="0" algn="ctr" defTabSz="914400" fontAlgn="auto">
              <a:spcAft>
                <a:spcPts val="0"/>
              </a:spcAft>
              <a:buClrTx/>
              <a:buSzTx/>
              <a:buNone/>
            </a:pPr>
            <a:r>
              <a:rPr lang="en-AU" i="1" dirty="0" smtClean="0">
                <a:latin typeface="Arial" pitchFamily="34" charset="0"/>
                <a:cs typeface="Arial" pitchFamily="34" charset="0"/>
              </a:rPr>
              <a:t>Please </a:t>
            </a:r>
            <a:r>
              <a:rPr lang="en-AU" i="1" dirty="0">
                <a:latin typeface="Arial" pitchFamily="34" charset="0"/>
                <a:cs typeface="Arial" pitchFamily="34" charset="0"/>
              </a:rPr>
              <a:t>refer </a:t>
            </a:r>
            <a:r>
              <a:rPr lang="en-AU" i="1" dirty="0" smtClean="0">
                <a:latin typeface="Arial" pitchFamily="34" charset="0"/>
                <a:cs typeface="Arial" pitchFamily="34" charset="0"/>
              </a:rPr>
              <a:t>to the PDF file</a:t>
            </a:r>
            <a:endParaRPr lang="en-AU" i="1" dirty="0">
              <a:latin typeface="Arial" pitchFamily="34" charset="0"/>
              <a:cs typeface="Arial" pitchFamily="34" charset="0"/>
            </a:endParaRPr>
          </a:p>
          <a:p>
            <a:pPr marL="0" lvl="0" indent="0" algn="ctr" defTabSz="914400" fontAlgn="auto">
              <a:spcAft>
                <a:spcPts val="0"/>
              </a:spcAft>
              <a:buClrTx/>
              <a:buSzTx/>
              <a:buNone/>
            </a:pPr>
            <a:r>
              <a:rPr lang="en-AU" i="1" dirty="0" smtClean="0">
                <a:latin typeface="Arial" pitchFamily="34" charset="0"/>
                <a:cs typeface="Arial" pitchFamily="34" charset="0"/>
              </a:rPr>
              <a:t>“Dust Monitoring and Health Monitoring Legislation” </a:t>
            </a:r>
            <a:endParaRPr lang="en-AU" i="1" dirty="0">
              <a:latin typeface="Arial" pitchFamily="34" charset="0"/>
              <a:cs typeface="Arial" pitchFamily="34" charset="0"/>
            </a:endParaRPr>
          </a:p>
          <a:p>
            <a:pPr marL="0" lvl="0" indent="0" algn="ctr" defTabSz="914400" fontAlgn="auto">
              <a:spcAft>
                <a:spcPts val="0"/>
              </a:spcAft>
              <a:buClrTx/>
              <a:buSzTx/>
              <a:buNone/>
            </a:pPr>
            <a:r>
              <a:rPr lang="en-AU" i="1" dirty="0" smtClean="0">
                <a:latin typeface="Arial" pitchFamily="34" charset="0"/>
                <a:cs typeface="Arial" pitchFamily="34" charset="0"/>
              </a:rPr>
              <a:t>Located on </a:t>
            </a:r>
            <a:r>
              <a:rPr lang="en-AU" i="1" dirty="0">
                <a:latin typeface="Arial" pitchFamily="34" charset="0"/>
                <a:cs typeface="Arial" pitchFamily="34" charset="0"/>
              </a:rPr>
              <a:t>our </a:t>
            </a:r>
            <a:r>
              <a:rPr lang="en-AU" i="1" dirty="0" smtClean="0">
                <a:latin typeface="Arial" pitchFamily="34" charset="0"/>
                <a:cs typeface="Arial" pitchFamily="34" charset="0"/>
              </a:rPr>
              <a:t>Website.</a:t>
            </a:r>
            <a:endParaRPr lang="en-AU"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24</a:t>
            </a:fld>
            <a:endParaRPr lang="en-AU" dirty="0">
              <a:solidFill>
                <a:srgbClr val="FFFFFF"/>
              </a:solidFill>
            </a:endParaRPr>
          </a:p>
        </p:txBody>
      </p:sp>
    </p:spTree>
    <p:extLst>
      <p:ext uri="{BB962C8B-B14F-4D97-AF65-F5344CB8AC3E}">
        <p14:creationId xmlns:p14="http://schemas.microsoft.com/office/powerpoint/2010/main" val="280043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4"/>
          <p:cNvSpPr>
            <a:spLocks noChangeArrowheads="1"/>
          </p:cNvSpPr>
          <p:nvPr/>
        </p:nvSpPr>
        <p:spPr bwMode="auto">
          <a:xfrm>
            <a:off x="1547664" y="2564904"/>
            <a:ext cx="1156601" cy="954107"/>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AU" sz="1400" b="1" kern="0" dirty="0" smtClean="0">
                <a:solidFill>
                  <a:srgbClr val="000000"/>
                </a:solidFill>
              </a:rPr>
              <a:t>Eliminates or Controls the Hazard or Risks</a:t>
            </a:r>
          </a:p>
        </p:txBody>
      </p:sp>
      <p:graphicFrame>
        <p:nvGraphicFramePr>
          <p:cNvPr id="12" name="Diagram 11"/>
          <p:cNvGraphicFramePr/>
          <p:nvPr>
            <p:extLst>
              <p:ext uri="{D42A27DB-BD31-4B8C-83A1-F6EECF244321}">
                <p14:modId xmlns:p14="http://schemas.microsoft.com/office/powerpoint/2010/main" val="419033086"/>
              </p:ext>
            </p:extLst>
          </p:nvPr>
        </p:nvGraphicFramePr>
        <p:xfrm>
          <a:off x="1835696" y="1124744"/>
          <a:ext cx="662473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25</a:t>
            </a:fld>
            <a:endParaRPr lang="en-AU" sz="1400">
              <a:solidFill>
                <a:srgbClr val="1D1D60"/>
              </a:solidFill>
            </a:endParaRPr>
          </a:p>
        </p:txBody>
      </p:sp>
      <p:sp>
        <p:nvSpPr>
          <p:cNvPr id="9" name="Rectangle 24"/>
          <p:cNvSpPr>
            <a:spLocks noChangeArrowheads="1"/>
          </p:cNvSpPr>
          <p:nvPr/>
        </p:nvSpPr>
        <p:spPr bwMode="auto">
          <a:xfrm>
            <a:off x="1567172" y="4960615"/>
            <a:ext cx="1296144" cy="1600438"/>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AU" sz="1400" b="1" dirty="0">
                <a:solidFill>
                  <a:prstClr val="black"/>
                </a:solidFill>
              </a:rPr>
              <a:t>Relies </a:t>
            </a:r>
            <a:r>
              <a:rPr lang="en-AU" sz="1400" b="1" kern="0" dirty="0" smtClean="0">
                <a:solidFill>
                  <a:srgbClr val="000000"/>
                </a:solidFill>
              </a:rPr>
              <a:t>on the person working with the hazards / risks ‘doing the right thing’</a:t>
            </a:r>
          </a:p>
        </p:txBody>
      </p:sp>
      <p:sp>
        <p:nvSpPr>
          <p:cNvPr id="10" name="Title 1"/>
          <p:cNvSpPr>
            <a:spLocks noGrp="1"/>
          </p:cNvSpPr>
          <p:nvPr>
            <p:ph type="title"/>
          </p:nvPr>
        </p:nvSpPr>
        <p:spPr/>
        <p:txBody>
          <a:bodyPr/>
          <a:lstStyle/>
          <a:p>
            <a:r>
              <a:rPr lang="en-AU" dirty="0" smtClean="0">
                <a:solidFill>
                  <a:srgbClr val="FF8200"/>
                </a:solidFill>
              </a:rPr>
              <a:t>Hierarchy of Control</a:t>
            </a:r>
            <a:r>
              <a:rPr lang="en-AU" dirty="0">
                <a:solidFill>
                  <a:srgbClr val="FF8200"/>
                </a:solidFill>
              </a:rPr>
              <a:t/>
            </a:r>
            <a:br>
              <a:rPr lang="en-AU" dirty="0">
                <a:solidFill>
                  <a:srgbClr val="FF8200"/>
                </a:solidFill>
              </a:rPr>
            </a:br>
            <a:endParaRPr lang="en-AU" dirty="0">
              <a:solidFill>
                <a:schemeClr val="accent1"/>
              </a:solidFill>
            </a:endParaRPr>
          </a:p>
        </p:txBody>
      </p:sp>
      <p:cxnSp>
        <p:nvCxnSpPr>
          <p:cNvPr id="14" name="Straight Connector 13"/>
          <p:cNvCxnSpPr/>
          <p:nvPr/>
        </p:nvCxnSpPr>
        <p:spPr bwMode="auto">
          <a:xfrm>
            <a:off x="1614835" y="4797152"/>
            <a:ext cx="7349653" cy="0"/>
          </a:xfrm>
          <a:prstGeom prst="line">
            <a:avLst/>
          </a:prstGeom>
          <a:solidFill>
            <a:srgbClr val="4B8516"/>
          </a:solidFill>
          <a:ln w="57150" cap="flat" cmpd="sng" algn="ctr">
            <a:solidFill>
              <a:schemeClr val="accent5"/>
            </a:solidFill>
            <a:prstDash val="solid"/>
            <a:round/>
            <a:headEnd type="none" w="med" len="med"/>
            <a:tailEnd type="none" w="med" len="med"/>
          </a:ln>
          <a:effectLst/>
        </p:spPr>
      </p:cxnSp>
      <p:cxnSp>
        <p:nvCxnSpPr>
          <p:cNvPr id="18" name="Straight Arrow Connector 17"/>
          <p:cNvCxnSpPr/>
          <p:nvPr/>
        </p:nvCxnSpPr>
        <p:spPr bwMode="auto">
          <a:xfrm>
            <a:off x="8748464" y="1196752"/>
            <a:ext cx="0" cy="3456384"/>
          </a:xfrm>
          <a:prstGeom prst="straightConnector1">
            <a:avLst/>
          </a:prstGeom>
          <a:solidFill>
            <a:srgbClr val="4B8516"/>
          </a:solidFill>
          <a:ln w="76200" cap="flat" cmpd="sng" algn="ctr">
            <a:solidFill>
              <a:schemeClr val="tx1"/>
            </a:solidFill>
            <a:prstDash val="solid"/>
            <a:round/>
            <a:headEnd type="arrow"/>
            <a:tailEnd type="arrow"/>
          </a:ln>
          <a:effectLst/>
        </p:spPr>
      </p:cxnSp>
      <p:cxnSp>
        <p:nvCxnSpPr>
          <p:cNvPr id="24" name="Straight Arrow Connector 23"/>
          <p:cNvCxnSpPr/>
          <p:nvPr/>
        </p:nvCxnSpPr>
        <p:spPr bwMode="auto">
          <a:xfrm>
            <a:off x="8748464" y="4960615"/>
            <a:ext cx="0" cy="1475547"/>
          </a:xfrm>
          <a:prstGeom prst="straightConnector1">
            <a:avLst/>
          </a:prstGeom>
          <a:solidFill>
            <a:srgbClr val="4B8516"/>
          </a:solidFill>
          <a:ln w="76200" cap="flat" cmpd="sng" algn="ctr">
            <a:solidFill>
              <a:schemeClr val="accent5"/>
            </a:solidFill>
            <a:prstDash val="solid"/>
            <a:round/>
            <a:headEnd type="arrow"/>
            <a:tailEnd type="arrow"/>
          </a:ln>
          <a:effectLst/>
        </p:spPr>
      </p:cxnSp>
      <p:sp>
        <p:nvSpPr>
          <p:cNvPr id="26" name="Text Box 2"/>
          <p:cNvSpPr txBox="1">
            <a:spLocks noChangeArrowheads="1"/>
          </p:cNvSpPr>
          <p:nvPr/>
        </p:nvSpPr>
        <p:spPr bwMode="auto">
          <a:xfrm>
            <a:off x="2215244" y="1621557"/>
            <a:ext cx="588514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1100" dirty="0" smtClean="0">
                <a:solidFill>
                  <a:prstClr val="black"/>
                </a:solidFill>
                <a:ea typeface="Times New Roman" pitchFamily="18" charset="0"/>
                <a:cs typeface="Times New Roman" pitchFamily="18" charset="0"/>
              </a:rPr>
              <a:t>remove the hazard from the workplace</a:t>
            </a:r>
            <a:endParaRPr lang="en-AU" altLang="en-US" sz="1100" dirty="0" smtClean="0">
              <a:solidFill>
                <a:prstClr val="black"/>
              </a:solidFill>
              <a:cs typeface="Arial" pitchFamily="34" charset="0"/>
            </a:endParaRPr>
          </a:p>
        </p:txBody>
      </p:sp>
      <p:sp>
        <p:nvSpPr>
          <p:cNvPr id="27" name="Text Box 3"/>
          <p:cNvSpPr txBox="1">
            <a:spLocks noChangeArrowheads="1"/>
          </p:cNvSpPr>
          <p:nvPr/>
        </p:nvSpPr>
        <p:spPr bwMode="auto">
          <a:xfrm>
            <a:off x="2863316" y="2485653"/>
            <a:ext cx="4589004"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1100" dirty="0" smtClean="0">
                <a:solidFill>
                  <a:prstClr val="black"/>
                </a:solidFill>
                <a:ea typeface="Times New Roman" pitchFamily="18" charset="0"/>
                <a:cs typeface="Times New Roman" pitchFamily="18" charset="0"/>
              </a:rPr>
              <a:t>use a different (safer) process, machine or chemical</a:t>
            </a:r>
            <a:endParaRPr lang="en-AU" altLang="en-US" sz="1100" dirty="0" smtClean="0">
              <a:solidFill>
                <a:prstClr val="black"/>
              </a:solidFill>
              <a:cs typeface="Arial" pitchFamily="34" charset="0"/>
            </a:endParaRPr>
          </a:p>
        </p:txBody>
      </p:sp>
      <p:sp>
        <p:nvSpPr>
          <p:cNvPr id="28" name="Text Box 4"/>
          <p:cNvSpPr txBox="1">
            <a:spLocks noChangeArrowheads="1"/>
          </p:cNvSpPr>
          <p:nvPr/>
        </p:nvSpPr>
        <p:spPr bwMode="auto">
          <a:xfrm>
            <a:off x="3419872" y="3277740"/>
            <a:ext cx="3456384" cy="43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1100" dirty="0" smtClean="0">
                <a:solidFill>
                  <a:prstClr val="black"/>
                </a:solidFill>
                <a:ea typeface="Times New Roman" pitchFamily="18" charset="0"/>
                <a:cs typeface="Times New Roman" pitchFamily="18" charset="0"/>
              </a:rPr>
              <a:t>as much as possible, isolate the hazard or hazardous work practice from people</a:t>
            </a:r>
            <a:endParaRPr lang="en-AU" altLang="en-US" sz="1100" dirty="0" smtClean="0">
              <a:solidFill>
                <a:prstClr val="black"/>
              </a:solidFill>
              <a:cs typeface="Arial" pitchFamily="34" charset="0"/>
            </a:endParaRPr>
          </a:p>
        </p:txBody>
      </p:sp>
      <p:sp>
        <p:nvSpPr>
          <p:cNvPr id="29" name="Text Box 5"/>
          <p:cNvSpPr txBox="1">
            <a:spLocks noChangeArrowheads="1"/>
          </p:cNvSpPr>
          <p:nvPr/>
        </p:nvSpPr>
        <p:spPr bwMode="auto">
          <a:xfrm>
            <a:off x="3923928" y="4213845"/>
            <a:ext cx="2448271" cy="43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1100" dirty="0" smtClean="0">
                <a:solidFill>
                  <a:prstClr val="black"/>
                </a:solidFill>
                <a:ea typeface="Times New Roman" pitchFamily="18" charset="0"/>
                <a:cs typeface="Times New Roman" pitchFamily="18" charset="0"/>
              </a:rPr>
              <a:t>install guards on machines, put in barriers around hazards</a:t>
            </a:r>
            <a:endParaRPr lang="en-AU" altLang="en-US" sz="1100" dirty="0" smtClean="0">
              <a:solidFill>
                <a:prstClr val="black"/>
              </a:solidFill>
              <a:cs typeface="Arial" pitchFamily="34" charset="0"/>
            </a:endParaRPr>
          </a:p>
        </p:txBody>
      </p:sp>
      <p:sp>
        <p:nvSpPr>
          <p:cNvPr id="30" name="Text Box 6"/>
          <p:cNvSpPr txBox="1">
            <a:spLocks noChangeArrowheads="1"/>
          </p:cNvSpPr>
          <p:nvPr/>
        </p:nvSpPr>
        <p:spPr bwMode="auto">
          <a:xfrm>
            <a:off x="4427984" y="5077941"/>
            <a:ext cx="1512167" cy="62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AU" altLang="en-US" sz="1100" dirty="0" smtClean="0">
                <a:solidFill>
                  <a:prstClr val="black"/>
                </a:solidFill>
                <a:ea typeface="Times New Roman" pitchFamily="18" charset="0"/>
                <a:cs typeface="Times New Roman" pitchFamily="18" charset="0"/>
              </a:rPr>
              <a:t>use policies, training &amp; signs to warn workers</a:t>
            </a:r>
            <a:endParaRPr lang="en-AU" altLang="en-US" sz="1100" dirty="0" smtClean="0">
              <a:solidFill>
                <a:prstClr val="black"/>
              </a:solidFill>
              <a:cs typeface="Arial" pitchFamily="34" charset="0"/>
            </a:endParaRPr>
          </a:p>
        </p:txBody>
      </p:sp>
    </p:spTree>
    <p:extLst>
      <p:ext uri="{BB962C8B-B14F-4D97-AF65-F5344CB8AC3E}">
        <p14:creationId xmlns:p14="http://schemas.microsoft.com/office/powerpoint/2010/main" val="1529867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Practical Dust Control Measures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26</a:t>
            </a:fld>
            <a:endParaRPr lang="en-AU" sz="1400" dirty="0">
              <a:solidFill>
                <a:srgbClr val="1D1D60"/>
              </a:solidFill>
            </a:endParaRPr>
          </a:p>
        </p:txBody>
      </p:sp>
      <p:sp>
        <p:nvSpPr>
          <p:cNvPr id="5" name="Content Placeholder 2"/>
          <p:cNvSpPr>
            <a:spLocks noGrp="1"/>
          </p:cNvSpPr>
          <p:nvPr>
            <p:ph idx="1"/>
          </p:nvPr>
        </p:nvSpPr>
        <p:spPr>
          <a:xfrm>
            <a:off x="1835696" y="1700808"/>
            <a:ext cx="6851104" cy="1872208"/>
          </a:xfrm>
        </p:spPr>
        <p:txBody>
          <a:bodyPr/>
          <a:lstStyle/>
          <a:p>
            <a:r>
              <a:rPr lang="en-AU" dirty="0" smtClean="0"/>
              <a:t>Use </a:t>
            </a:r>
            <a:r>
              <a:rPr lang="en-AU" dirty="0"/>
              <a:t>strategically placed water or foam sprays to supress dust generation (can be automated)</a:t>
            </a:r>
          </a:p>
          <a:p>
            <a:r>
              <a:rPr lang="en-AU" dirty="0"/>
              <a:t>Enclose chutes and tip points to prevent dust escaping </a:t>
            </a:r>
          </a:p>
          <a:p>
            <a:r>
              <a:rPr lang="en-AU" dirty="0"/>
              <a:t>Use wetting agents on haul roads and stockpiles</a:t>
            </a:r>
          </a:p>
          <a:p>
            <a:endParaRPr lang="en-AU" dirty="0">
              <a:ea typeface="+mn-ea"/>
              <a:cs typeface="+mn-cs"/>
            </a:endParaRPr>
          </a:p>
        </p:txBody>
      </p:sp>
      <p:pic>
        <p:nvPicPr>
          <p:cNvPr id="6" name="Picture 5" descr="Q:\MAQOHSC\Administration\Personnel\Staff\Eric McInerney\3. MAQOHSC Work\Pic and Videos for presentations\Video-Screen-Dust-Control-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729"/>
          <a:stretch/>
        </p:blipFill>
        <p:spPr bwMode="auto">
          <a:xfrm>
            <a:off x="5241727" y="3789040"/>
            <a:ext cx="3722761" cy="2862071"/>
          </a:xfrm>
          <a:prstGeom prst="rect">
            <a:avLst/>
          </a:prstGeom>
          <a:solidFill>
            <a:schemeClr val="accent2"/>
          </a:solidFill>
          <a:ln w="19050">
            <a:solidFill>
              <a:schemeClr val="accent1"/>
            </a:solidFill>
          </a:ln>
          <a:extLst/>
        </p:spPr>
      </p:pic>
      <p:pic>
        <p:nvPicPr>
          <p:cNvPr id="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7218"/>
          <a:stretch/>
        </p:blipFill>
        <p:spPr bwMode="auto">
          <a:xfrm>
            <a:off x="1475656" y="3789040"/>
            <a:ext cx="3600400" cy="2861392"/>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6980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Practical Dust Control Measures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27</a:t>
            </a:fld>
            <a:endParaRPr lang="en-AU" sz="1400" dirty="0">
              <a:solidFill>
                <a:srgbClr val="1D1D60"/>
              </a:solidFill>
            </a:endParaRPr>
          </a:p>
        </p:txBody>
      </p:sp>
      <p:sp>
        <p:nvSpPr>
          <p:cNvPr id="5" name="Content Placeholder 2"/>
          <p:cNvSpPr>
            <a:spLocks noGrp="1"/>
          </p:cNvSpPr>
          <p:nvPr>
            <p:ph idx="1"/>
          </p:nvPr>
        </p:nvSpPr>
        <p:spPr>
          <a:xfrm>
            <a:off x="1447287" y="1700808"/>
            <a:ext cx="7547213" cy="504056"/>
          </a:xfrm>
        </p:spPr>
        <p:txBody>
          <a:bodyPr/>
          <a:lstStyle/>
          <a:p>
            <a:pPr marL="0" indent="0">
              <a:buNone/>
            </a:pPr>
            <a:r>
              <a:rPr lang="en-AU" dirty="0"/>
              <a:t> </a:t>
            </a:r>
            <a:r>
              <a:rPr lang="en-AU" dirty="0" smtClean="0"/>
              <a:t>   Enclosed Discharge Points 		    Jaw Sprays</a:t>
            </a:r>
            <a:endParaRPr lang="en-AU" dirty="0"/>
          </a:p>
          <a:p>
            <a:endParaRPr lang="en-AU" dirty="0">
              <a:ea typeface="+mn-ea"/>
              <a:cs typeface="+mn-cs"/>
            </a:endParaRPr>
          </a:p>
        </p:txBody>
      </p:sp>
      <p:pic>
        <p:nvPicPr>
          <p:cNvPr id="8" name="Picture 2" descr="http://www.superchute.com/new/Chutes/Nesting/Images/nestion-conveyor.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32" r="24280" b="5932"/>
          <a:stretch/>
        </p:blipFill>
        <p:spPr bwMode="auto">
          <a:xfrm>
            <a:off x="1447288" y="2420888"/>
            <a:ext cx="3633858" cy="429983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4" descr="http://www.quarrymagazine.com/Img/707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420888"/>
            <a:ext cx="3702421" cy="429983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69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616" y="3140968"/>
            <a:ext cx="3705377" cy="3510143"/>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8" name="Object 7"/>
          <p:cNvGraphicFramePr>
            <a:graphicFrameLocks noChangeAspect="1"/>
          </p:cNvGraphicFramePr>
          <p:nvPr>
            <p:extLst>
              <p:ext uri="{D42A27DB-BD31-4B8C-83A1-F6EECF244321}">
                <p14:modId xmlns:p14="http://schemas.microsoft.com/office/powerpoint/2010/main" val="1603599150"/>
              </p:ext>
            </p:extLst>
          </p:nvPr>
        </p:nvGraphicFramePr>
        <p:xfrm>
          <a:off x="1504941" y="3140968"/>
          <a:ext cx="3705305" cy="3494837"/>
        </p:xfrm>
        <a:graphic>
          <a:graphicData uri="http://schemas.openxmlformats.org/presentationml/2006/ole">
            <mc:AlternateContent xmlns:mc="http://schemas.openxmlformats.org/markup-compatibility/2006">
              <mc:Choice xmlns:v="urn:schemas-microsoft-com:vml" Requires="v">
                <p:oleObj spid="_x0000_s1064" name="Clip" r:id="rId4" imgW="6095238" imgH="4571429" progId="MS_ClipArt_Gallery.2">
                  <p:embed/>
                </p:oleObj>
              </mc:Choice>
              <mc:Fallback>
                <p:oleObj name="Clip" r:id="rId4" imgW="6095238" imgH="457142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41" y="3140968"/>
                        <a:ext cx="3705305" cy="3494837"/>
                      </a:xfrm>
                      <a:prstGeom prst="rect">
                        <a:avLst/>
                      </a:prstGeom>
                      <a:noFill/>
                      <a:ln w="19050">
                        <a:solidFill>
                          <a:schemeClr val="accent1"/>
                        </a:solidFill>
                        <a:miter lim="800000"/>
                        <a:headEnd/>
                        <a:tailEnd/>
                      </a:ln>
                    </p:spPr>
                  </p:pic>
                </p:oleObj>
              </mc:Fallback>
            </mc:AlternateContent>
          </a:graphicData>
        </a:graphic>
      </p:graphicFrame>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Practical Dust Control Measures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28</a:t>
            </a:fld>
            <a:endParaRPr lang="en-AU" sz="1400" dirty="0">
              <a:solidFill>
                <a:srgbClr val="1D1D60"/>
              </a:solidFill>
            </a:endParaRPr>
          </a:p>
        </p:txBody>
      </p:sp>
      <p:sp>
        <p:nvSpPr>
          <p:cNvPr id="5" name="Content Placeholder 2"/>
          <p:cNvSpPr>
            <a:spLocks noGrp="1"/>
          </p:cNvSpPr>
          <p:nvPr>
            <p:ph idx="1"/>
          </p:nvPr>
        </p:nvSpPr>
        <p:spPr>
          <a:xfrm>
            <a:off x="1835696" y="1700808"/>
            <a:ext cx="6851104" cy="1296144"/>
          </a:xfrm>
        </p:spPr>
        <p:txBody>
          <a:bodyPr/>
          <a:lstStyle/>
          <a:p>
            <a:pPr>
              <a:lnSpc>
                <a:spcPct val="100000"/>
              </a:lnSpc>
            </a:pPr>
            <a:r>
              <a:rPr lang="en-AU" dirty="0" smtClean="0"/>
              <a:t>Pressurised / filtered </a:t>
            </a:r>
            <a:r>
              <a:rPr lang="en-AU" dirty="0"/>
              <a:t>cabins and control rooms</a:t>
            </a:r>
          </a:p>
          <a:p>
            <a:pPr>
              <a:lnSpc>
                <a:spcPct val="100000"/>
              </a:lnSpc>
            </a:pPr>
            <a:r>
              <a:rPr lang="en-AU" dirty="0" smtClean="0"/>
              <a:t>Ensuring </a:t>
            </a:r>
            <a:r>
              <a:rPr lang="en-AU" dirty="0"/>
              <a:t>dust filters and ventilation systems are regularly maintained</a:t>
            </a:r>
          </a:p>
          <a:p>
            <a:endParaRPr lang="en-AU" dirty="0">
              <a:ea typeface="+mn-ea"/>
              <a:cs typeface="+mn-cs"/>
            </a:endParaRPr>
          </a:p>
        </p:txBody>
      </p:sp>
    </p:spTree>
    <p:extLst>
      <p:ext uri="{BB962C8B-B14F-4D97-AF65-F5344CB8AC3E}">
        <p14:creationId xmlns:p14="http://schemas.microsoft.com/office/powerpoint/2010/main" val="2293457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Practical Dust Control Measures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29</a:t>
            </a:fld>
            <a:endParaRPr lang="en-AU" sz="1400" dirty="0">
              <a:solidFill>
                <a:srgbClr val="1D1D60"/>
              </a:solidFill>
            </a:endParaRPr>
          </a:p>
        </p:txBody>
      </p:sp>
      <p:sp>
        <p:nvSpPr>
          <p:cNvPr id="5" name="Content Placeholder 2"/>
          <p:cNvSpPr>
            <a:spLocks noGrp="1"/>
          </p:cNvSpPr>
          <p:nvPr>
            <p:ph idx="1"/>
          </p:nvPr>
        </p:nvSpPr>
        <p:spPr>
          <a:xfrm>
            <a:off x="1447287" y="1700808"/>
            <a:ext cx="7547213" cy="504056"/>
          </a:xfrm>
        </p:spPr>
        <p:txBody>
          <a:bodyPr/>
          <a:lstStyle/>
          <a:p>
            <a:pPr marL="0" indent="0" algn="ctr">
              <a:buNone/>
            </a:pPr>
            <a:r>
              <a:rPr lang="en-AU" b="1" dirty="0" smtClean="0"/>
              <a:t>Fugitive Dust Sprays</a:t>
            </a:r>
          </a:p>
          <a:p>
            <a:pPr marL="0" indent="0">
              <a:buNone/>
            </a:pPr>
            <a:r>
              <a:rPr lang="en-AU" dirty="0"/>
              <a:t> </a:t>
            </a:r>
            <a:r>
              <a:rPr lang="en-AU" dirty="0" smtClean="0"/>
              <a:t>       Chemical – Spray On		          Water – Fan Forced</a:t>
            </a:r>
            <a:endParaRPr lang="en-AU" dirty="0"/>
          </a:p>
          <a:p>
            <a:endParaRPr lang="en-AU" dirty="0">
              <a:ea typeface="+mn-ea"/>
              <a:cs typeface="+mn-cs"/>
            </a:endParaRPr>
          </a:p>
        </p:txBody>
      </p:sp>
      <p:pic>
        <p:nvPicPr>
          <p:cNvPr id="7" name="Picture 5" descr="Q:\MAQOHSC\Administration\Personnel\Staff\Eric McInerney\3. MAQOHSC Work\Pic and Videos for presentations\imagesGS66LTGF.jpg"/>
          <p:cNvPicPr>
            <a:picLocks noChangeAspect="1" noChangeArrowheads="1"/>
          </p:cNvPicPr>
          <p:nvPr/>
        </p:nvPicPr>
        <p:blipFill rotWithShape="1">
          <a:blip r:embed="rId2">
            <a:extLst>
              <a:ext uri="{28A0092B-C50C-407E-A947-70E740481C1C}">
                <a14:useLocalDpi xmlns:a14="http://schemas.microsoft.com/office/drawing/2010/main" val="0"/>
              </a:ext>
            </a:extLst>
          </a:blip>
          <a:srcRect r="23161"/>
          <a:stretch/>
        </p:blipFill>
        <p:spPr bwMode="auto">
          <a:xfrm>
            <a:off x="1475655" y="2909919"/>
            <a:ext cx="3672407" cy="3797204"/>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3656"/>
          <a:stretch/>
        </p:blipFill>
        <p:spPr>
          <a:xfrm>
            <a:off x="5292080" y="2924944"/>
            <a:ext cx="3720953" cy="3782179"/>
          </a:xfrm>
          <a:prstGeom prst="rect">
            <a:avLst/>
          </a:prstGeom>
          <a:ln w="19050">
            <a:solidFill>
              <a:schemeClr val="accent1"/>
            </a:solidFill>
          </a:ln>
        </p:spPr>
      </p:pic>
    </p:spTree>
    <p:extLst>
      <p:ext uri="{BB962C8B-B14F-4D97-AF65-F5344CB8AC3E}">
        <p14:creationId xmlns:p14="http://schemas.microsoft.com/office/powerpoint/2010/main" val="1156489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Disclaimer</a:t>
            </a:r>
            <a:br>
              <a:rPr lang="en-AU" kern="1200" dirty="0" smtClean="0">
                <a:solidFill>
                  <a:srgbClr val="FF8200"/>
                </a:solidFill>
                <a:latin typeface="Arial" panose="020B0604020202020204" pitchFamily="34" charset="0"/>
                <a:cs typeface="Arial" panose="020B0604020202020204" pitchFamily="34" charset="0"/>
              </a:rPr>
            </a:b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r>
              <a:rPr lang="en-US" sz="1800" b="1" dirty="0" smtClean="0"/>
              <a:t>IMPORTANT:</a:t>
            </a:r>
            <a:r>
              <a:rPr lang="en-US" sz="1800" dirty="0" smtClean="0"/>
              <a:t> The information in this presentation is of a general nature, and should not be relied upon as individual professional advice. If necessary, legal advice should be obtained from a legal practitioner with expertise in the field of Work Health and Safety </a:t>
            </a:r>
            <a:r>
              <a:rPr lang="en-US" sz="1800" smtClean="0"/>
              <a:t>law in South </a:t>
            </a:r>
            <a:r>
              <a:rPr lang="en-US" sz="1800" dirty="0" smtClean="0"/>
              <a:t>Australia.</a:t>
            </a:r>
          </a:p>
          <a:p>
            <a:r>
              <a:rPr lang="en-US" sz="1800" dirty="0" smtClean="0"/>
              <a:t>Although every effort has been made to ensure that the information in this presentation is complete, current and accurate, the Mining and Quarrying Occupational Health and Safety Committee, any agent, author, contributor or the South Australian Government, does not guarantee that it is so, and the Committee accepts no responsibility for any loss, damage or personal injury that may result from the use of any material which is not complete, current and accurate.</a:t>
            </a:r>
          </a:p>
          <a:p>
            <a:r>
              <a:rPr lang="en-AU" sz="1800" dirty="0" smtClean="0"/>
              <a:t>Users should always verify historical material by making and relying upon their own separate inquiries prior to making any important decisions or taking any action on the basis of this information.</a:t>
            </a: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a:t>
            </a:fld>
            <a:endParaRPr lang="en-AU" dirty="0"/>
          </a:p>
        </p:txBody>
      </p:sp>
    </p:spTree>
    <p:extLst>
      <p:ext uri="{BB962C8B-B14F-4D97-AF65-F5344CB8AC3E}">
        <p14:creationId xmlns:p14="http://schemas.microsoft.com/office/powerpoint/2010/main" val="92003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17033"/>
            <a:ext cx="3707879" cy="2933400"/>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8" descr="dust vacuum"/>
          <p:cNvPicPr>
            <a:picLocks noChangeAspect="1" noChangeArrowheads="1"/>
          </p:cNvPicPr>
          <p:nvPr/>
        </p:nvPicPr>
        <p:blipFill rotWithShape="1">
          <a:blip r:embed="rId4">
            <a:extLst>
              <a:ext uri="{28A0092B-C50C-407E-A947-70E740481C1C}">
                <a14:useLocalDpi xmlns:a14="http://schemas.microsoft.com/office/drawing/2010/main" val="0"/>
              </a:ext>
            </a:extLst>
          </a:blip>
          <a:srcRect r="7039"/>
          <a:stretch/>
        </p:blipFill>
        <p:spPr bwMode="auto">
          <a:xfrm>
            <a:off x="1440185" y="3717032"/>
            <a:ext cx="3635871" cy="29334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Practical Dust Control Measures</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30</a:t>
            </a:fld>
            <a:endParaRPr lang="en-AU" sz="1400" dirty="0">
              <a:solidFill>
                <a:srgbClr val="1D1D60"/>
              </a:solidFill>
            </a:endParaRPr>
          </a:p>
        </p:txBody>
      </p:sp>
      <p:sp>
        <p:nvSpPr>
          <p:cNvPr id="5" name="Content Placeholder 2"/>
          <p:cNvSpPr>
            <a:spLocks noGrp="1"/>
          </p:cNvSpPr>
          <p:nvPr>
            <p:ph idx="1"/>
          </p:nvPr>
        </p:nvSpPr>
        <p:spPr>
          <a:xfrm>
            <a:off x="1835696" y="1700808"/>
            <a:ext cx="6851104" cy="1872208"/>
          </a:xfrm>
        </p:spPr>
        <p:txBody>
          <a:bodyPr/>
          <a:lstStyle/>
          <a:p>
            <a:pPr>
              <a:lnSpc>
                <a:spcPct val="100000"/>
              </a:lnSpc>
            </a:pPr>
            <a:r>
              <a:rPr lang="en-AU" dirty="0" smtClean="0"/>
              <a:t>Use </a:t>
            </a:r>
            <a:r>
              <a:rPr lang="en-AU" dirty="0"/>
              <a:t>vacuum systems rather than dry sweep</a:t>
            </a:r>
          </a:p>
          <a:p>
            <a:pPr>
              <a:lnSpc>
                <a:spcPct val="100000"/>
              </a:lnSpc>
            </a:pPr>
            <a:r>
              <a:rPr lang="en-AU" dirty="0"/>
              <a:t>Ensure good housekeeping to prevent build up of spilt material that can become airborne</a:t>
            </a:r>
          </a:p>
          <a:p>
            <a:r>
              <a:rPr lang="en-AU" dirty="0"/>
              <a:t>Use appropriate Personal Protective Equipment</a:t>
            </a:r>
          </a:p>
          <a:p>
            <a:endParaRPr lang="en-AU" dirty="0">
              <a:ea typeface="+mn-ea"/>
              <a:cs typeface="+mn-cs"/>
            </a:endParaRPr>
          </a:p>
        </p:txBody>
      </p:sp>
    </p:spTree>
    <p:extLst>
      <p:ext uri="{BB962C8B-B14F-4D97-AF65-F5344CB8AC3E}">
        <p14:creationId xmlns:p14="http://schemas.microsoft.com/office/powerpoint/2010/main" val="1469213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a:solidFill>
                  <a:srgbClr val="FF8200"/>
                </a:solidFill>
                <a:latin typeface="Arial" panose="020B0604020202020204" pitchFamily="34" charset="0"/>
                <a:cs typeface="Arial" panose="020B0604020202020204" pitchFamily="34" charset="0"/>
              </a:rPr>
              <a:t>Practical Dust Control Measures</a:t>
            </a:r>
            <a:br>
              <a:rPr lang="en-US" kern="1200" dirty="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31</a:t>
            </a:fld>
            <a:endParaRPr lang="en-AU" sz="1400" dirty="0">
              <a:solidFill>
                <a:srgbClr val="1D1D60"/>
              </a:solidFill>
            </a:endParaRPr>
          </a:p>
        </p:txBody>
      </p:sp>
      <p:sp>
        <p:nvSpPr>
          <p:cNvPr id="5" name="Content Placeholder 2"/>
          <p:cNvSpPr>
            <a:spLocks noGrp="1"/>
          </p:cNvSpPr>
          <p:nvPr>
            <p:ph idx="1"/>
          </p:nvPr>
        </p:nvSpPr>
        <p:spPr>
          <a:xfrm>
            <a:off x="1835696" y="1268760"/>
            <a:ext cx="7056784" cy="5040560"/>
          </a:xfrm>
        </p:spPr>
        <p:txBody>
          <a:bodyPr/>
          <a:lstStyle/>
          <a:p>
            <a:pPr>
              <a:lnSpc>
                <a:spcPct val="100000"/>
              </a:lnSpc>
            </a:pPr>
            <a:r>
              <a:rPr lang="en-AU" dirty="0" smtClean="0"/>
              <a:t>Personnel are clean shaven to ensure effective seal of respirators</a:t>
            </a:r>
          </a:p>
          <a:p>
            <a:pPr>
              <a:lnSpc>
                <a:spcPct val="100000"/>
              </a:lnSpc>
            </a:pPr>
            <a:r>
              <a:rPr lang="en-AU" dirty="0" smtClean="0"/>
              <a:t>Inspection and testing of cabin doors and window seals</a:t>
            </a:r>
          </a:p>
          <a:p>
            <a:pPr>
              <a:lnSpc>
                <a:spcPct val="100000"/>
              </a:lnSpc>
            </a:pPr>
            <a:r>
              <a:rPr lang="en-AU" dirty="0" smtClean="0"/>
              <a:t>Keep doors and windows closed </a:t>
            </a:r>
          </a:p>
          <a:p>
            <a:pPr>
              <a:lnSpc>
                <a:spcPct val="100000"/>
              </a:lnSpc>
            </a:pPr>
            <a:r>
              <a:rPr lang="en-AU" dirty="0" smtClean="0"/>
              <a:t>Vacuuming of cabins </a:t>
            </a:r>
            <a:r>
              <a:rPr lang="en-AU" dirty="0"/>
              <a:t>instead of sweeping or </a:t>
            </a:r>
            <a:r>
              <a:rPr lang="en-AU" dirty="0" smtClean="0"/>
              <a:t>air blowing</a:t>
            </a:r>
            <a:endParaRPr lang="en-AU" dirty="0"/>
          </a:p>
          <a:p>
            <a:r>
              <a:rPr lang="en-AU" dirty="0" smtClean="0"/>
              <a:t>Wiping instrument panels and controls with damp cloth</a:t>
            </a:r>
          </a:p>
          <a:p>
            <a:r>
              <a:rPr lang="en-AU" dirty="0" smtClean="0"/>
              <a:t>Reporting </a:t>
            </a:r>
            <a:r>
              <a:rPr lang="en-AU" dirty="0"/>
              <a:t>any leaks </a:t>
            </a:r>
            <a:r>
              <a:rPr lang="en-AU" dirty="0" smtClean="0"/>
              <a:t>or damage where </a:t>
            </a:r>
            <a:r>
              <a:rPr lang="en-AU" dirty="0"/>
              <a:t>dust can penetrate into a sealed cabin</a:t>
            </a:r>
          </a:p>
          <a:p>
            <a:pPr>
              <a:lnSpc>
                <a:spcPct val="100000"/>
              </a:lnSpc>
            </a:pPr>
            <a:r>
              <a:rPr lang="en-AU" dirty="0" smtClean="0"/>
              <a:t>Replace disposable respirators regularly or when contaminated</a:t>
            </a:r>
          </a:p>
          <a:p>
            <a:pPr>
              <a:lnSpc>
                <a:spcPct val="100000"/>
              </a:lnSpc>
            </a:pPr>
            <a:r>
              <a:rPr lang="en-AU" dirty="0" smtClean="0"/>
              <a:t>Cleaning clothes down using a brush rather than compressed air</a:t>
            </a:r>
          </a:p>
          <a:p>
            <a:endParaRPr lang="en-AU" dirty="0">
              <a:ea typeface="+mn-ea"/>
              <a:cs typeface="+mn-cs"/>
            </a:endParaRPr>
          </a:p>
        </p:txBody>
      </p:sp>
    </p:spTree>
    <p:extLst>
      <p:ext uri="{BB962C8B-B14F-4D97-AF65-F5344CB8AC3E}">
        <p14:creationId xmlns:p14="http://schemas.microsoft.com/office/powerpoint/2010/main" val="1992613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7318648"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MAQOHSC</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700808"/>
            <a:ext cx="7128792" cy="4776192"/>
          </a:xfrm>
        </p:spPr>
        <p:txBody>
          <a:bodyPr/>
          <a:lstStyle/>
          <a:p>
            <a:pPr marL="0" indent="0">
              <a:buNone/>
            </a:pPr>
            <a:r>
              <a:rPr lang="en-AU" dirty="0"/>
              <a:t>For over 30 years the Mining and Quarrying Occupational Health and Safety Committee </a:t>
            </a:r>
            <a:r>
              <a:rPr lang="en-AU" dirty="0" smtClean="0"/>
              <a:t>(MAQOHSC) has been providing health and safety assistance</a:t>
            </a:r>
            <a:r>
              <a:rPr lang="en-AU" dirty="0"/>
              <a:t> </a:t>
            </a:r>
            <a:r>
              <a:rPr lang="en-AU" dirty="0" smtClean="0"/>
              <a:t>and support to the </a:t>
            </a:r>
            <a:r>
              <a:rPr lang="en-AU" dirty="0"/>
              <a:t>mining and quarrying industry of South </a:t>
            </a:r>
            <a:r>
              <a:rPr lang="en-AU" dirty="0" smtClean="0"/>
              <a:t>Australia.</a:t>
            </a:r>
          </a:p>
          <a:p>
            <a:pPr marL="0" indent="0">
              <a:buNone/>
            </a:pPr>
            <a:r>
              <a:rPr lang="en-AU" dirty="0" smtClean="0"/>
              <a:t>MAQOHSC plays a fundamental role in education of workers on occupational dust and the </a:t>
            </a:r>
            <a:r>
              <a:rPr lang="en-AU" dirty="0"/>
              <a:t>risks </a:t>
            </a:r>
            <a:r>
              <a:rPr lang="en-AU" dirty="0" smtClean="0"/>
              <a:t>associated with exposure to respirable dust and respirable crystalline silica dust, as well as demonstrating </a:t>
            </a:r>
            <a:r>
              <a:rPr lang="en-AU" dirty="0"/>
              <a:t>methods to </a:t>
            </a:r>
            <a:r>
              <a:rPr lang="en-AU" dirty="0" smtClean="0"/>
              <a:t>mitigate, reduce and manage the associated </a:t>
            </a:r>
            <a:r>
              <a:rPr lang="en-AU" dirty="0"/>
              <a:t>risks</a:t>
            </a:r>
            <a:r>
              <a:rPr lang="en-AU" dirty="0" smtClean="0"/>
              <a:t>.</a:t>
            </a:r>
          </a:p>
          <a:p>
            <a:pPr marL="0" indent="0">
              <a:buNone/>
            </a:pPr>
            <a:r>
              <a:rPr lang="en-AU" dirty="0" smtClean="0"/>
              <a:t>MAQOHSC continues to support </a:t>
            </a:r>
            <a:r>
              <a:rPr lang="en-AU" dirty="0"/>
              <a:t>workers and industry with professional high quality, State-wide health surveillance programs for our ever-growing industry.</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32</a:t>
            </a:fld>
            <a:endParaRPr lang="en-AU" sz="1400" dirty="0">
              <a:solidFill>
                <a:srgbClr val="1D1D60"/>
              </a:solidFill>
            </a:endParaRPr>
          </a:p>
        </p:txBody>
      </p:sp>
    </p:spTree>
    <p:extLst>
      <p:ext uri="{BB962C8B-B14F-4D97-AF65-F5344CB8AC3E}">
        <p14:creationId xmlns:p14="http://schemas.microsoft.com/office/powerpoint/2010/main" val="4111077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Further Information</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pPr marL="0" lvl="0" indent="0" defTabSz="914400">
              <a:spcBef>
                <a:spcPct val="0"/>
              </a:spcBef>
              <a:buClrTx/>
              <a:buSzTx/>
              <a:buNone/>
            </a:pPr>
            <a:r>
              <a:rPr lang="en-AU" sz="1800" dirty="0">
                <a:solidFill>
                  <a:prstClr val="black"/>
                </a:solidFill>
              </a:rPr>
              <a:t>MAQOHSC Work Health and Safety Specialists are available to provide further advice and assistance on all Work Health and Safety matters.</a:t>
            </a:r>
          </a:p>
          <a:p>
            <a:pPr marL="0" lvl="0" indent="0" defTabSz="914400">
              <a:spcBef>
                <a:spcPct val="0"/>
              </a:spcBef>
              <a:buClrTx/>
              <a:buSzTx/>
              <a:buNone/>
            </a:pPr>
            <a:endParaRPr lang="en-AU" sz="1800" dirty="0">
              <a:solidFill>
                <a:prstClr val="black"/>
              </a:solidFill>
            </a:endParaRPr>
          </a:p>
          <a:p>
            <a:pPr marL="0" lvl="0" indent="0" defTabSz="914400">
              <a:spcBef>
                <a:spcPct val="0"/>
              </a:spcBef>
              <a:buClrTx/>
              <a:buSzTx/>
              <a:buNone/>
            </a:pPr>
            <a:r>
              <a:rPr lang="en-AU" sz="1800" dirty="0">
                <a:solidFill>
                  <a:prstClr val="black"/>
                </a:solidFill>
              </a:rPr>
              <a:t>MAQOHSC Work Health and Safety Specialists are able to be contacted via our website at </a:t>
            </a:r>
            <a:r>
              <a:rPr lang="en-AU" sz="1800" dirty="0">
                <a:solidFill>
                  <a:prstClr val="black"/>
                </a:solidFill>
                <a:hlinkClick r:id="rId3"/>
              </a:rPr>
              <a:t>www.maqohsc.sa.gov.au</a:t>
            </a:r>
            <a:r>
              <a:rPr lang="en-AU" sz="1800" dirty="0">
                <a:solidFill>
                  <a:prstClr val="black"/>
                </a:solidFill>
              </a:rPr>
              <a:t> or email </a:t>
            </a:r>
            <a:r>
              <a:rPr lang="en-AU" sz="1800" dirty="0">
                <a:solidFill>
                  <a:prstClr val="black"/>
                </a:solidFill>
                <a:hlinkClick r:id="rId4"/>
              </a:rPr>
              <a:t>maqohsc@sa.gov.au</a:t>
            </a:r>
            <a:r>
              <a:rPr lang="en-AU" sz="1800" dirty="0">
                <a:solidFill>
                  <a:prstClr val="black"/>
                </a:solidFill>
              </a:rPr>
              <a:t>.</a:t>
            </a:r>
          </a:p>
          <a:p>
            <a:pPr marL="0" lvl="0" indent="0" defTabSz="914400">
              <a:spcBef>
                <a:spcPct val="0"/>
              </a:spcBef>
              <a:buClrTx/>
              <a:buSzTx/>
              <a:buNone/>
            </a:pPr>
            <a:endParaRPr lang="en-AU" sz="1800" dirty="0">
              <a:solidFill>
                <a:prstClr val="black"/>
              </a:solidFill>
            </a:endParaRPr>
          </a:p>
          <a:p>
            <a:pPr marL="0" indent="0" hangingPunct="0">
              <a:buNone/>
            </a:pPr>
            <a:r>
              <a:rPr lang="en-US" sz="1800" dirty="0"/>
              <a:t>Work Health and Safety Legislation, Codes of Practice, fact sheets, Health and Safety Representatives (HSR) information and guides can be found at the following websites: </a:t>
            </a:r>
            <a:endParaRPr lang="en-AU" sz="1800" b="1" dirty="0"/>
          </a:p>
          <a:p>
            <a:pPr marL="0" indent="0" hangingPunct="0">
              <a:buNone/>
            </a:pPr>
            <a:r>
              <a:rPr lang="en-US" sz="1800" dirty="0" err="1"/>
              <a:t>SafeWork</a:t>
            </a:r>
            <a:r>
              <a:rPr lang="en-US" sz="1800" dirty="0"/>
              <a:t> SA – </a:t>
            </a:r>
            <a:r>
              <a:rPr lang="en-US" sz="1800" u="sng" dirty="0">
                <a:hlinkClick r:id="rId5"/>
              </a:rPr>
              <a:t>www.safework.sa.gov.au</a:t>
            </a:r>
            <a:r>
              <a:rPr lang="en-US" sz="1800" dirty="0"/>
              <a:t> or call 1300 365 255</a:t>
            </a:r>
            <a:endParaRPr lang="en-AU" sz="1800" dirty="0"/>
          </a:p>
          <a:p>
            <a:pPr marL="0" indent="0" hangingPunct="0">
              <a:buNone/>
            </a:pPr>
            <a:r>
              <a:rPr lang="en-US" sz="1800" dirty="0"/>
              <a:t>Safe Work Australia – </a:t>
            </a:r>
            <a:r>
              <a:rPr lang="en-US" sz="1800" u="sng" dirty="0">
                <a:hlinkClick r:id="rId6"/>
              </a:rPr>
              <a:t>www.safeworkaustralia.gov.au</a:t>
            </a:r>
            <a:r>
              <a:rPr lang="en-US" sz="1800" dirty="0"/>
              <a:t> or call 1300 551 832</a:t>
            </a:r>
            <a:endParaRPr lang="en-AU" sz="1800" dirty="0"/>
          </a:p>
          <a:p>
            <a:pPr marL="0" indent="0">
              <a:buNone/>
            </a:pP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33</a:t>
            </a:fld>
            <a:endParaRPr lang="en-AU" dirty="0"/>
          </a:p>
        </p:txBody>
      </p:sp>
    </p:spTree>
    <p:extLst>
      <p:ext uri="{BB962C8B-B14F-4D97-AF65-F5344CB8AC3E}">
        <p14:creationId xmlns:p14="http://schemas.microsoft.com/office/powerpoint/2010/main" val="141690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Creative Commons</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1440160"/>
          </a:xfrm>
        </p:spPr>
        <p:txBody>
          <a:bodyPr/>
          <a:lstStyle/>
          <a:p>
            <a:endParaRPr lang="en-AU" sz="1800" dirty="0" smtClean="0"/>
          </a:p>
          <a:p>
            <a:endParaRPr lang="en-AU" sz="1800" dirty="0"/>
          </a:p>
          <a:p>
            <a:endParaRPr lang="en-AU" sz="1800" dirty="0" smtClean="0"/>
          </a:p>
          <a:p>
            <a:pPr marL="0" indent="0">
              <a:buNone/>
            </a:pPr>
            <a:r>
              <a:rPr lang="en-AU" sz="1600" dirty="0" smtClean="0"/>
              <a:t>This </a:t>
            </a:r>
            <a:r>
              <a:rPr lang="en-AU" sz="1600" dirty="0"/>
              <a:t>creative commons licence allows you to copy, communicate </a:t>
            </a:r>
            <a:r>
              <a:rPr lang="en-AU" sz="1600" dirty="0" smtClean="0"/>
              <a:t>and or </a:t>
            </a:r>
            <a:r>
              <a:rPr lang="en-AU" sz="1600" dirty="0"/>
              <a:t>adapt </a:t>
            </a:r>
            <a:r>
              <a:rPr lang="en-AU" sz="1600" dirty="0" smtClean="0"/>
              <a:t>our </a:t>
            </a:r>
            <a:r>
              <a:rPr lang="en-AU" sz="1600" dirty="0"/>
              <a:t>work for non-commercial </a:t>
            </a:r>
            <a:r>
              <a:rPr lang="en-AU" sz="1600" dirty="0" smtClean="0"/>
              <a:t>purposes only, </a:t>
            </a:r>
            <a:r>
              <a:rPr lang="en-AU" sz="1600" dirty="0"/>
              <a:t>as long as you attribute the work to Mining and Quarrying Occupational Health and Safety Committee and abide by all the other licence terms therein.</a:t>
            </a:r>
          </a:p>
          <a:p>
            <a:pPr marL="0" indent="0">
              <a:buNone/>
            </a:pPr>
            <a:r>
              <a:rPr lang="en-AU" sz="1400" dirty="0"/>
              <a:t>ISBN 978-1-925361-34-6</a:t>
            </a:r>
          </a:p>
          <a:p>
            <a:pPr marL="0" indent="0">
              <a:buNone/>
            </a:pPr>
            <a:endParaRPr lang="en-AU" sz="1800" dirty="0" smtClean="0"/>
          </a:p>
          <a:p>
            <a:pPr marL="0" indent="0">
              <a:buNone/>
            </a:pPr>
            <a:endParaRPr lang="en-AU" sz="1800" dirty="0"/>
          </a:p>
          <a:p>
            <a:pPr marL="0" indent="0" algn="r">
              <a:buNone/>
            </a:pPr>
            <a:endParaRPr lang="en-AU" sz="1800" dirty="0" smtClean="0"/>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34</a:t>
            </a:fld>
            <a:endParaRPr lang="en-AU" dirty="0">
              <a:solidFill>
                <a:srgbClr val="FFFFFF"/>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6135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53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Overview</a:t>
            </a:r>
            <a:br>
              <a:rPr lang="en-US" kern="1200" dirty="0">
                <a:solidFill>
                  <a:srgbClr val="FF8200"/>
                </a:solidFill>
                <a:latin typeface="Arial" panose="020B0604020202020204" pitchFamily="34" charset="0"/>
                <a:cs typeface="Arial" panose="020B0604020202020204" pitchFamily="34" charset="0"/>
              </a:rPr>
            </a:br>
            <a:endParaRPr lang="en-AU" dirty="0"/>
          </a:p>
        </p:txBody>
      </p:sp>
      <p:sp>
        <p:nvSpPr>
          <p:cNvPr id="3" name="Content Placeholder 2"/>
          <p:cNvSpPr>
            <a:spLocks noGrp="1"/>
          </p:cNvSpPr>
          <p:nvPr>
            <p:ph idx="1"/>
          </p:nvPr>
        </p:nvSpPr>
        <p:spPr>
          <a:xfrm>
            <a:off x="1835696" y="1340768"/>
            <a:ext cx="6851104" cy="4776192"/>
          </a:xfrm>
        </p:spPr>
        <p:txBody>
          <a:bodyPr/>
          <a:lstStyle/>
          <a:p>
            <a:pPr lvl="0">
              <a:spcBef>
                <a:spcPts val="600"/>
              </a:spcBef>
              <a:spcAft>
                <a:spcPts val="600"/>
              </a:spcAft>
              <a:buClr>
                <a:srgbClr val="FF8200"/>
              </a:buClr>
            </a:pPr>
            <a:r>
              <a:rPr lang="en-US" sz="1800" dirty="0" smtClean="0"/>
              <a:t>Dust Exposure</a:t>
            </a:r>
            <a:endParaRPr lang="en-US" sz="1800" dirty="0"/>
          </a:p>
          <a:p>
            <a:pPr>
              <a:spcBef>
                <a:spcPts val="600"/>
              </a:spcBef>
              <a:spcAft>
                <a:spcPts val="600"/>
              </a:spcAft>
              <a:buClr>
                <a:srgbClr val="FF8200"/>
              </a:buClr>
            </a:pPr>
            <a:r>
              <a:rPr lang="en-US" sz="1800" dirty="0"/>
              <a:t>Respirable Dust</a:t>
            </a:r>
          </a:p>
          <a:p>
            <a:pPr lvl="0">
              <a:spcBef>
                <a:spcPts val="600"/>
              </a:spcBef>
              <a:spcAft>
                <a:spcPts val="600"/>
              </a:spcAft>
              <a:buClr>
                <a:srgbClr val="FF8200"/>
              </a:buClr>
            </a:pPr>
            <a:r>
              <a:rPr lang="en-US" sz="1800" dirty="0" smtClean="0"/>
              <a:t>Silica </a:t>
            </a:r>
          </a:p>
          <a:p>
            <a:pPr lvl="0">
              <a:spcBef>
                <a:spcPts val="600"/>
              </a:spcBef>
              <a:spcAft>
                <a:spcPts val="600"/>
              </a:spcAft>
              <a:buClr>
                <a:srgbClr val="FF8200"/>
              </a:buClr>
            </a:pPr>
            <a:r>
              <a:rPr lang="en-US" sz="1800" dirty="0" smtClean="0"/>
              <a:t>Respirable Crystalline Silica</a:t>
            </a:r>
            <a:endParaRPr lang="en-US" sz="1800" dirty="0"/>
          </a:p>
          <a:p>
            <a:pPr lvl="0">
              <a:spcBef>
                <a:spcPts val="600"/>
              </a:spcBef>
              <a:spcAft>
                <a:spcPts val="600"/>
              </a:spcAft>
              <a:buClr>
                <a:srgbClr val="FF8200"/>
              </a:buClr>
            </a:pPr>
            <a:r>
              <a:rPr lang="en-US" sz="1800" dirty="0" smtClean="0"/>
              <a:t>How Silica Can Affect the Lungs</a:t>
            </a:r>
            <a:endParaRPr lang="en-US" sz="1800" dirty="0"/>
          </a:p>
          <a:p>
            <a:pPr lvl="0">
              <a:spcBef>
                <a:spcPts val="600"/>
              </a:spcBef>
              <a:spcAft>
                <a:spcPts val="600"/>
              </a:spcAft>
              <a:buClr>
                <a:srgbClr val="FF8200"/>
              </a:buClr>
            </a:pPr>
            <a:r>
              <a:rPr lang="en-US" sz="1800" dirty="0"/>
              <a:t>Onset of Silicosis</a:t>
            </a:r>
          </a:p>
          <a:p>
            <a:pPr lvl="0">
              <a:spcBef>
                <a:spcPts val="600"/>
              </a:spcBef>
              <a:spcAft>
                <a:spcPts val="600"/>
              </a:spcAft>
              <a:buClr>
                <a:srgbClr val="FF8200"/>
              </a:buClr>
            </a:pPr>
            <a:r>
              <a:rPr lang="en-US" sz="1800" dirty="0"/>
              <a:t>Contributing Factors</a:t>
            </a:r>
          </a:p>
          <a:p>
            <a:pPr lvl="0">
              <a:spcBef>
                <a:spcPts val="600"/>
              </a:spcBef>
              <a:spcAft>
                <a:spcPts val="600"/>
              </a:spcAft>
              <a:buClr>
                <a:srgbClr val="FF8200"/>
              </a:buClr>
            </a:pPr>
            <a:r>
              <a:rPr lang="en-US" sz="1800" dirty="0" smtClean="0"/>
              <a:t>Dust Management</a:t>
            </a:r>
            <a:endParaRPr lang="en-US" sz="1800" dirty="0"/>
          </a:p>
          <a:p>
            <a:pPr lvl="0">
              <a:spcBef>
                <a:spcPts val="600"/>
              </a:spcBef>
              <a:spcAft>
                <a:spcPts val="600"/>
              </a:spcAft>
              <a:buClr>
                <a:srgbClr val="FF8200"/>
              </a:buClr>
            </a:pPr>
            <a:r>
              <a:rPr lang="en-US" sz="1800" dirty="0" smtClean="0"/>
              <a:t>Legislative Requirements</a:t>
            </a:r>
            <a:endParaRPr lang="en-US" sz="1800" dirty="0"/>
          </a:p>
          <a:p>
            <a:pPr lvl="0">
              <a:spcBef>
                <a:spcPts val="600"/>
              </a:spcBef>
              <a:spcAft>
                <a:spcPts val="600"/>
              </a:spcAft>
              <a:buClr>
                <a:srgbClr val="FF8200"/>
              </a:buClr>
            </a:pPr>
            <a:r>
              <a:rPr lang="en-US" sz="1800" dirty="0"/>
              <a:t>Practicable Dust Control Measures</a:t>
            </a:r>
          </a:p>
          <a:p>
            <a:pPr lvl="0">
              <a:spcBef>
                <a:spcPts val="600"/>
              </a:spcBef>
              <a:spcAft>
                <a:spcPts val="600"/>
              </a:spcAft>
              <a:buClr>
                <a:srgbClr val="FF8200"/>
              </a:buClr>
            </a:pPr>
            <a:r>
              <a:rPr lang="en-US" sz="1800" smtClean="0"/>
              <a:t>MAQOHSC</a:t>
            </a:r>
            <a:endParaRPr lang="en-US" sz="1800"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4</a:t>
            </a:fld>
            <a:endParaRPr lang="en-AU" sz="1400" dirty="0">
              <a:solidFill>
                <a:srgbClr val="1D1D60"/>
              </a:solidFill>
            </a:endParaRPr>
          </a:p>
        </p:txBody>
      </p:sp>
    </p:spTree>
    <p:extLst>
      <p:ext uri="{BB962C8B-B14F-4D97-AF65-F5344CB8AC3E}">
        <p14:creationId xmlns:p14="http://schemas.microsoft.com/office/powerpoint/2010/main" val="3912893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a:solidFill>
                  <a:srgbClr val="FF8200"/>
                </a:solidFill>
                <a:latin typeface="Arial" panose="020B0604020202020204" pitchFamily="34" charset="0"/>
                <a:cs typeface="Arial" panose="020B0604020202020204" pitchFamily="34" charset="0"/>
              </a:rPr>
              <a:t>Dust Exposure</a:t>
            </a:r>
            <a:br>
              <a:rPr lang="en-US" kern="1200" dirty="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71766" y="1340768"/>
            <a:ext cx="7200800" cy="2448272"/>
          </a:xfrm>
        </p:spPr>
        <p:txBody>
          <a:bodyPr/>
          <a:lstStyle/>
          <a:p>
            <a:pPr marL="0" indent="0">
              <a:buNone/>
            </a:pPr>
            <a:r>
              <a:rPr lang="en-AU" dirty="0"/>
              <a:t>Dust is a recognised hazard for workers in the mining and quarrying sector.</a:t>
            </a:r>
          </a:p>
          <a:p>
            <a:pPr marL="0" indent="0">
              <a:buNone/>
            </a:pPr>
            <a:r>
              <a:rPr lang="en-AU" dirty="0" smtClean="0"/>
              <a:t>The </a:t>
            </a:r>
            <a:r>
              <a:rPr lang="en-AU" dirty="0"/>
              <a:t>generation of dust particles are a common occurrence </a:t>
            </a:r>
            <a:r>
              <a:rPr lang="en-AU" dirty="0" smtClean="0"/>
              <a:t>associated </a:t>
            </a:r>
            <a:r>
              <a:rPr lang="en-AU" dirty="0"/>
              <a:t>with mining and quarrying activities</a:t>
            </a:r>
            <a:r>
              <a:rPr lang="en-AU" dirty="0" smtClean="0"/>
              <a:t>.</a:t>
            </a:r>
          </a:p>
          <a:p>
            <a:pPr marL="0" lvl="0" indent="0">
              <a:buClr>
                <a:srgbClr val="FF8200"/>
              </a:buClr>
              <a:buNone/>
            </a:pPr>
            <a:r>
              <a:rPr lang="en-AU" dirty="0"/>
              <a:t>Dust is generated by the breaking down of a solid mineral mass to a size where the particles are </a:t>
            </a:r>
            <a:r>
              <a:rPr lang="en-AU" dirty="0" smtClean="0"/>
              <a:t>small </a:t>
            </a:r>
            <a:r>
              <a:rPr lang="en-AU" dirty="0"/>
              <a:t>enough to become airborne.</a:t>
            </a:r>
          </a:p>
          <a:p>
            <a:pPr marL="0" indent="0">
              <a:buNone/>
            </a:pPr>
            <a:r>
              <a:rPr lang="en-AU" dirty="0" smtClean="0"/>
              <a:t> </a:t>
            </a:r>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5</a:t>
            </a:fld>
            <a:endParaRPr lang="en-AU" sz="1400" dirty="0">
              <a:solidFill>
                <a:srgbClr val="1D1D60"/>
              </a:solidFill>
            </a:endParaRPr>
          </a:p>
        </p:txBody>
      </p:sp>
      <p:pic>
        <p:nvPicPr>
          <p:cNvPr id="2051" name="Picture 3" descr="G:\MAQOHSC\Communications\Photos\Events\2011 Prominent Hill\5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84" t="23888" r="24340" b="20478"/>
          <a:stretch/>
        </p:blipFill>
        <p:spPr bwMode="auto">
          <a:xfrm>
            <a:off x="1835696" y="4096290"/>
            <a:ext cx="3214599" cy="24290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G:\MAQOHSC\Field Operations\Stakeholder Site Photos\McLaren Vale Quarries\2. Photos Released\Taken 14th Dec 2015\P10005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04" t="13412" r="36677" b="27572"/>
          <a:stretch/>
        </p:blipFill>
        <p:spPr bwMode="auto">
          <a:xfrm>
            <a:off x="5628351" y="4096291"/>
            <a:ext cx="3244215" cy="2429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71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Dust Exposure</a:t>
            </a:r>
            <a:r>
              <a:rPr lang="en-US" kern="1200" dirty="0">
                <a:solidFill>
                  <a:srgbClr val="FF8200"/>
                </a:solidFill>
                <a:latin typeface="Arial" panose="020B0604020202020204" pitchFamily="34" charset="0"/>
                <a:cs typeface="Arial" panose="020B0604020202020204" pitchFamily="34" charset="0"/>
              </a:rPr>
              <a:t/>
            </a:r>
            <a:br>
              <a:rPr lang="en-US" kern="1200" dirty="0">
                <a:solidFill>
                  <a:srgbClr val="FF8200"/>
                </a:solidFill>
                <a:latin typeface="Arial" panose="020B0604020202020204" pitchFamily="34" charset="0"/>
                <a:cs typeface="Arial" panose="020B0604020202020204" pitchFamily="34" charset="0"/>
              </a:rPr>
            </a:br>
            <a:endParaRPr lang="en-AU" dirty="0"/>
          </a:p>
        </p:txBody>
      </p:sp>
      <p:sp>
        <p:nvSpPr>
          <p:cNvPr id="3" name="Content Placeholder 2"/>
          <p:cNvSpPr>
            <a:spLocks noGrp="1"/>
          </p:cNvSpPr>
          <p:nvPr>
            <p:ph idx="1"/>
          </p:nvPr>
        </p:nvSpPr>
        <p:spPr/>
        <p:txBody>
          <a:bodyPr/>
          <a:lstStyle/>
          <a:p>
            <a:pPr marL="0" lvl="0" indent="0">
              <a:buClr>
                <a:srgbClr val="FF8200"/>
              </a:buClr>
              <a:buNone/>
            </a:pPr>
            <a:r>
              <a:rPr lang="en-AU" dirty="0" smtClean="0"/>
              <a:t>Exposure </a:t>
            </a:r>
            <a:r>
              <a:rPr lang="en-AU" dirty="0"/>
              <a:t>to occupational dust in the workplace occurs through the breathing in of dust particles generated from </a:t>
            </a:r>
            <a:r>
              <a:rPr lang="en-AU" dirty="0" smtClean="0"/>
              <a:t>work </a:t>
            </a:r>
            <a:r>
              <a:rPr lang="en-AU" dirty="0"/>
              <a:t>related </a:t>
            </a:r>
            <a:r>
              <a:rPr lang="en-AU" dirty="0" smtClean="0"/>
              <a:t>activities, such as;</a:t>
            </a:r>
          </a:p>
          <a:p>
            <a:pPr>
              <a:spcBef>
                <a:spcPts val="1200"/>
              </a:spcBef>
              <a:spcAft>
                <a:spcPts val="600"/>
              </a:spcAft>
              <a:buClr>
                <a:srgbClr val="FF8200"/>
              </a:buClr>
            </a:pPr>
            <a:r>
              <a:rPr lang="en-AU" sz="1800" dirty="0"/>
              <a:t>Traffic on Access &amp; Haul </a:t>
            </a:r>
            <a:r>
              <a:rPr lang="en-AU" sz="1800" dirty="0" smtClean="0"/>
              <a:t>Roads</a:t>
            </a:r>
          </a:p>
          <a:p>
            <a:pPr>
              <a:spcBef>
                <a:spcPts val="600"/>
              </a:spcBef>
              <a:spcAft>
                <a:spcPts val="600"/>
              </a:spcAft>
              <a:buClr>
                <a:srgbClr val="FF8200"/>
              </a:buClr>
            </a:pPr>
            <a:r>
              <a:rPr lang="en-AU" sz="1800" dirty="0" smtClean="0"/>
              <a:t>Drilling </a:t>
            </a:r>
            <a:r>
              <a:rPr lang="en-AU" sz="1800" dirty="0"/>
              <a:t>&amp; Blasting </a:t>
            </a:r>
            <a:r>
              <a:rPr lang="en-AU" sz="1800" dirty="0" smtClean="0"/>
              <a:t>Activities</a:t>
            </a:r>
          </a:p>
          <a:p>
            <a:pPr>
              <a:spcBef>
                <a:spcPts val="600"/>
              </a:spcBef>
              <a:spcAft>
                <a:spcPts val="600"/>
              </a:spcAft>
              <a:buClr>
                <a:srgbClr val="FF8200"/>
              </a:buClr>
            </a:pPr>
            <a:r>
              <a:rPr lang="en-AU" sz="1800" dirty="0" smtClean="0"/>
              <a:t>Load and </a:t>
            </a:r>
            <a:r>
              <a:rPr lang="en-AU" sz="1800" dirty="0"/>
              <a:t>Haul </a:t>
            </a:r>
          </a:p>
          <a:p>
            <a:pPr>
              <a:spcBef>
                <a:spcPts val="600"/>
              </a:spcBef>
              <a:spcAft>
                <a:spcPts val="600"/>
              </a:spcAft>
              <a:buClr>
                <a:srgbClr val="FF8200"/>
              </a:buClr>
            </a:pPr>
            <a:r>
              <a:rPr lang="en-AU" sz="1800" dirty="0" smtClean="0"/>
              <a:t>Sales Trucks</a:t>
            </a:r>
          </a:p>
          <a:p>
            <a:pPr>
              <a:spcBef>
                <a:spcPts val="600"/>
              </a:spcBef>
              <a:spcAft>
                <a:spcPts val="600"/>
              </a:spcAft>
              <a:buClr>
                <a:srgbClr val="FF8200"/>
              </a:buClr>
            </a:pPr>
            <a:r>
              <a:rPr lang="en-AU" sz="1800" dirty="0" smtClean="0"/>
              <a:t>Crushing </a:t>
            </a:r>
            <a:r>
              <a:rPr lang="en-AU" sz="1800" dirty="0"/>
              <a:t>&amp; Screening </a:t>
            </a:r>
            <a:r>
              <a:rPr lang="en-AU" sz="1800" dirty="0" smtClean="0"/>
              <a:t>Processes</a:t>
            </a:r>
          </a:p>
          <a:p>
            <a:pPr>
              <a:spcBef>
                <a:spcPts val="600"/>
              </a:spcBef>
              <a:spcAft>
                <a:spcPts val="600"/>
              </a:spcAft>
              <a:buClr>
                <a:srgbClr val="FF8200"/>
              </a:buClr>
            </a:pPr>
            <a:r>
              <a:rPr lang="en-AU" sz="1800" dirty="0" smtClean="0"/>
              <a:t>Stockpiling Materials</a:t>
            </a:r>
          </a:p>
          <a:p>
            <a:pPr>
              <a:spcBef>
                <a:spcPts val="600"/>
              </a:spcBef>
              <a:spcAft>
                <a:spcPts val="600"/>
              </a:spcAft>
              <a:buClr>
                <a:srgbClr val="FF8200"/>
              </a:buClr>
            </a:pPr>
            <a:r>
              <a:rPr lang="en-AU" sz="1800" dirty="0" smtClean="0"/>
              <a:t>Maintenance Activities</a:t>
            </a:r>
          </a:p>
          <a:p>
            <a:pPr>
              <a:spcBef>
                <a:spcPts val="600"/>
              </a:spcBef>
              <a:spcAft>
                <a:spcPts val="600"/>
              </a:spcAft>
              <a:buClr>
                <a:srgbClr val="FF8200"/>
              </a:buClr>
            </a:pPr>
            <a:r>
              <a:rPr lang="en-AU" sz="1800" dirty="0" smtClean="0"/>
              <a:t>Weather </a:t>
            </a:r>
            <a:r>
              <a:rPr lang="en-AU" sz="1800" dirty="0"/>
              <a:t>Conditions</a:t>
            </a:r>
          </a:p>
          <a:p>
            <a:pPr marL="0" lvl="0" indent="0">
              <a:buClr>
                <a:srgbClr val="FF8200"/>
              </a:buClr>
              <a:buNone/>
            </a:pPr>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6</a:t>
            </a:fld>
            <a:endParaRPr lang="en-AU" sz="1400" dirty="0">
              <a:solidFill>
                <a:srgbClr val="1D1D60"/>
              </a:solidFill>
            </a:endParaRPr>
          </a:p>
        </p:txBody>
      </p:sp>
    </p:spTree>
    <p:extLst>
      <p:ext uri="{BB962C8B-B14F-4D97-AF65-F5344CB8AC3E}">
        <p14:creationId xmlns:p14="http://schemas.microsoft.com/office/powerpoint/2010/main" val="4197776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52" y="260648"/>
            <a:ext cx="68511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Dust Exposure</a:t>
            </a:r>
            <a:br>
              <a:rPr lang="en-US" kern="1200" dirty="0" smtClean="0">
                <a:solidFill>
                  <a:srgbClr val="FF8200"/>
                </a:solidFill>
                <a:latin typeface="Arial" panose="020B0604020202020204" pitchFamily="34" charset="0"/>
                <a:cs typeface="Arial" panose="020B0604020202020204" pitchFamily="34" charset="0"/>
              </a:rPr>
            </a:b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AU" dirty="0" smtClean="0"/>
              <a:t>The </a:t>
            </a:r>
            <a:r>
              <a:rPr lang="en-AU" dirty="0"/>
              <a:t>response of the respiratory system from exposure to occupational dust and the health effects it can </a:t>
            </a:r>
            <a:r>
              <a:rPr lang="en-AU" dirty="0" smtClean="0"/>
              <a:t>have on </a:t>
            </a:r>
            <a:r>
              <a:rPr lang="en-AU" dirty="0"/>
              <a:t>the </a:t>
            </a:r>
            <a:r>
              <a:rPr lang="en-AU" dirty="0" smtClean="0"/>
              <a:t>body, </a:t>
            </a:r>
            <a:r>
              <a:rPr lang="en-AU" dirty="0"/>
              <a:t>depends on the makeup </a:t>
            </a:r>
            <a:r>
              <a:rPr lang="en-AU" dirty="0" smtClean="0"/>
              <a:t>and </a:t>
            </a:r>
            <a:r>
              <a:rPr lang="en-AU" dirty="0"/>
              <a:t>structure of the dust particles. </a:t>
            </a:r>
          </a:p>
          <a:p>
            <a:pPr marL="0" indent="0">
              <a:buNone/>
            </a:pPr>
            <a:r>
              <a:rPr lang="en-AU" dirty="0" smtClean="0"/>
              <a:t>Without </a:t>
            </a:r>
            <a:r>
              <a:rPr lang="en-AU" dirty="0"/>
              <a:t>proper safety precautions, occupational </a:t>
            </a:r>
            <a:r>
              <a:rPr lang="en-AU" dirty="0" smtClean="0"/>
              <a:t>dust </a:t>
            </a:r>
            <a:r>
              <a:rPr lang="en-AU" dirty="0"/>
              <a:t>exposure can lead to occupational dust related lung </a:t>
            </a:r>
            <a:r>
              <a:rPr lang="en-AU" dirty="0" smtClean="0"/>
              <a:t>diseases, such as silicosis.</a:t>
            </a:r>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7</a:t>
            </a:fld>
            <a:endParaRPr lang="en-AU" sz="1400" dirty="0">
              <a:solidFill>
                <a:srgbClr val="1D1D60"/>
              </a:solidFill>
            </a:endParaRPr>
          </a:p>
        </p:txBody>
      </p:sp>
    </p:spTree>
    <p:extLst>
      <p:ext uri="{BB962C8B-B14F-4D97-AF65-F5344CB8AC3E}">
        <p14:creationId xmlns:p14="http://schemas.microsoft.com/office/powerpoint/2010/main" val="2094884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Respirable Dust</a:t>
            </a:r>
            <a:r>
              <a:rPr lang="en-US" kern="1200" dirty="0">
                <a:solidFill>
                  <a:srgbClr val="FF8200"/>
                </a:solidFill>
                <a:latin typeface="Arial" panose="020B0604020202020204" pitchFamily="34" charset="0"/>
                <a:cs typeface="Arial" panose="020B0604020202020204" pitchFamily="34" charset="0"/>
              </a:rPr>
              <a:t/>
            </a:r>
            <a:br>
              <a:rPr lang="en-US" kern="1200" dirty="0">
                <a:solidFill>
                  <a:srgbClr val="FF8200"/>
                </a:solidFill>
                <a:latin typeface="Arial" panose="020B0604020202020204" pitchFamily="34" charset="0"/>
                <a:cs typeface="Arial" panose="020B0604020202020204" pitchFamily="34" charset="0"/>
              </a:rPr>
            </a:br>
            <a:endParaRPr lang="en-AU" dirty="0"/>
          </a:p>
        </p:txBody>
      </p:sp>
      <p:sp>
        <p:nvSpPr>
          <p:cNvPr id="3" name="Content Placeholder 2"/>
          <p:cNvSpPr>
            <a:spLocks noGrp="1"/>
          </p:cNvSpPr>
          <p:nvPr>
            <p:ph idx="1"/>
          </p:nvPr>
        </p:nvSpPr>
        <p:spPr/>
        <p:txBody>
          <a:bodyPr/>
          <a:lstStyle/>
          <a:p>
            <a:pPr marL="0" lvl="0" indent="0" defTabSz="914400">
              <a:spcBef>
                <a:spcPts val="600"/>
              </a:spcBef>
              <a:spcAft>
                <a:spcPts val="600"/>
              </a:spcAft>
              <a:buClrTx/>
              <a:buSzTx/>
              <a:buNone/>
            </a:pPr>
            <a:r>
              <a:rPr lang="en-AU" dirty="0" smtClean="0"/>
              <a:t>Dust </a:t>
            </a:r>
            <a:r>
              <a:rPr lang="en-AU" dirty="0"/>
              <a:t>particles </a:t>
            </a:r>
            <a:r>
              <a:rPr lang="en-AU" dirty="0" smtClean="0"/>
              <a:t>that are </a:t>
            </a:r>
            <a:r>
              <a:rPr lang="en-AU" dirty="0"/>
              <a:t>small enough to penetrate deep into the lungs, are called respirable. </a:t>
            </a:r>
          </a:p>
          <a:p>
            <a:pPr marL="0" indent="0">
              <a:buNone/>
            </a:pPr>
            <a:r>
              <a:rPr lang="en-AU" b="1" dirty="0"/>
              <a:t>Respirable Dust - less than 10 microns in </a:t>
            </a:r>
            <a:r>
              <a:rPr lang="en-AU" b="1" dirty="0" smtClean="0"/>
              <a:t>diameter</a:t>
            </a:r>
          </a:p>
          <a:p>
            <a:pPr marL="0" indent="0">
              <a:buNone/>
            </a:pPr>
            <a:r>
              <a:rPr lang="en-AU" i="1" dirty="0" smtClean="0"/>
              <a:t>Refer to diagram on following page which identifies respirable dust particles less than 10 microns in size as blue coloured particles, which are compared against the size of a human hair.</a:t>
            </a:r>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8</a:t>
            </a:fld>
            <a:endParaRPr lang="en-AU" sz="1400" dirty="0">
              <a:solidFill>
                <a:srgbClr val="1D1D60"/>
              </a:solidFill>
            </a:endParaRPr>
          </a:p>
        </p:txBody>
      </p:sp>
    </p:spTree>
    <p:extLst>
      <p:ext uri="{BB962C8B-B14F-4D97-AF65-F5344CB8AC3E}">
        <p14:creationId xmlns:p14="http://schemas.microsoft.com/office/powerpoint/2010/main" val="340134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Respirable Dust</a:t>
            </a:r>
            <a:r>
              <a:rPr lang="en-US" kern="1200" dirty="0">
                <a:solidFill>
                  <a:srgbClr val="FF8200"/>
                </a:solidFill>
                <a:latin typeface="Arial" panose="020B0604020202020204" pitchFamily="34" charset="0"/>
                <a:cs typeface="Arial" panose="020B0604020202020204" pitchFamily="34" charset="0"/>
              </a:rPr>
              <a:t/>
            </a:r>
            <a:br>
              <a:rPr lang="en-US" kern="1200" dirty="0">
                <a:solidFill>
                  <a:srgbClr val="FF8200"/>
                </a:solidFill>
                <a:latin typeface="Arial" panose="020B0604020202020204" pitchFamily="34" charset="0"/>
                <a:cs typeface="Arial" panose="020B0604020202020204" pitchFamily="34" charset="0"/>
              </a:rPr>
            </a:br>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9</a:t>
            </a:fld>
            <a:endParaRPr lang="en-AU" sz="1400" dirty="0">
              <a:solidFill>
                <a:srgbClr val="1D1D60"/>
              </a:solidFill>
            </a:endParaRPr>
          </a:p>
        </p:txBody>
      </p:sp>
      <p:pic>
        <p:nvPicPr>
          <p:cNvPr id="2050" name="Picture 2" descr="F:\Dust\Dust pictures\RCS dust USA penny.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1340768"/>
            <a:ext cx="7513879"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530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0.xml><?xml version="1.0" encoding="utf-8"?>
<a:theme xmlns:a="http://schemas.openxmlformats.org/drawingml/2006/main" name="9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1.xml><?xml version="1.0" encoding="utf-8"?>
<a:theme xmlns:a="http://schemas.openxmlformats.org/drawingml/2006/main" name="10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2.xml><?xml version="1.0" encoding="utf-8"?>
<a:theme xmlns:a="http://schemas.openxmlformats.org/drawingml/2006/main" name="11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3.xml><?xml version="1.0" encoding="utf-8"?>
<a:theme xmlns:a="http://schemas.openxmlformats.org/drawingml/2006/main" name="12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4.xml><?xml version="1.0" encoding="utf-8"?>
<a:theme xmlns:a="http://schemas.openxmlformats.org/drawingml/2006/main" name="13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5.xml><?xml version="1.0" encoding="utf-8"?>
<a:theme xmlns:a="http://schemas.openxmlformats.org/drawingml/2006/main" name="14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6.xml><?xml version="1.0" encoding="utf-8"?>
<a:theme xmlns:a="http://schemas.openxmlformats.org/drawingml/2006/main" name="15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7.xml><?xml version="1.0" encoding="utf-8"?>
<a:theme xmlns:a="http://schemas.openxmlformats.org/drawingml/2006/main" name="16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8.xml><?xml version="1.0" encoding="utf-8"?>
<a:theme xmlns:a="http://schemas.openxmlformats.org/drawingml/2006/main" name="17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19.xml><?xml version="1.0" encoding="utf-8"?>
<a:theme xmlns:a="http://schemas.openxmlformats.org/drawingml/2006/main" name="18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2.xml><?xml version="1.0" encoding="utf-8"?>
<a:theme xmlns:a="http://schemas.openxmlformats.org/drawingml/2006/main" name="1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4.xml><?xml version="1.0" encoding="utf-8"?>
<a:theme xmlns:a="http://schemas.openxmlformats.org/drawingml/2006/main" name="3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5.xml><?xml version="1.0" encoding="utf-8"?>
<a:theme xmlns:a="http://schemas.openxmlformats.org/drawingml/2006/main" name="4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6.xml><?xml version="1.0" encoding="utf-8"?>
<a:theme xmlns:a="http://schemas.openxmlformats.org/drawingml/2006/main" name="5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7.xml><?xml version="1.0" encoding="utf-8"?>
<a:theme xmlns:a="http://schemas.openxmlformats.org/drawingml/2006/main" name="6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8.xml><?xml version="1.0" encoding="utf-8"?>
<a:theme xmlns:a="http://schemas.openxmlformats.org/drawingml/2006/main" name="7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ppt/theme/theme9.xml><?xml version="1.0" encoding="utf-8"?>
<a:theme xmlns:a="http://schemas.openxmlformats.org/drawingml/2006/main" name="8_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706FEFD-EF6A-44B0-997C-BB362B679E99}" vid="{B85E1F05-F16D-4821-85B6-5A926B88AAE3}"/>
    </a:ext>
  </a:extLst>
</a:theme>
</file>

<file path=docProps/app.xml><?xml version="1.0" encoding="utf-8"?>
<Properties xmlns="http://schemas.openxmlformats.org/officeDocument/2006/extended-properties" xmlns:vt="http://schemas.openxmlformats.org/officeDocument/2006/docPropsVTypes">
  <Template>MQ PowerPoint Template Aug2014</Template>
  <TotalTime>2979</TotalTime>
  <Pages>1</Pages>
  <Words>1831</Words>
  <Application>Microsoft Office PowerPoint</Application>
  <PresentationFormat>On-screen Show (4:3)</PresentationFormat>
  <Paragraphs>211</Paragraphs>
  <Slides>34</Slides>
  <Notes>10</Notes>
  <HiddenSlides>0</HiddenSlides>
  <MMClips>0</MMClips>
  <ScaleCrop>false</ScaleCrop>
  <HeadingPairs>
    <vt:vector size="8" baseType="variant">
      <vt:variant>
        <vt:lpstr>Fonts Used</vt:lpstr>
      </vt:variant>
      <vt:variant>
        <vt:i4>3</vt:i4>
      </vt:variant>
      <vt:variant>
        <vt:lpstr>Theme</vt:lpstr>
      </vt:variant>
      <vt:variant>
        <vt:i4>19</vt:i4>
      </vt:variant>
      <vt:variant>
        <vt:lpstr>Embedded OLE Servers</vt:lpstr>
      </vt:variant>
      <vt:variant>
        <vt:i4>1</vt:i4>
      </vt:variant>
      <vt:variant>
        <vt:lpstr>Slide Titles</vt:lpstr>
      </vt:variant>
      <vt:variant>
        <vt:i4>34</vt:i4>
      </vt:variant>
    </vt:vector>
  </HeadingPairs>
  <TitlesOfParts>
    <vt:vector size="57" baseType="lpstr">
      <vt:lpstr>Arial</vt:lpstr>
      <vt:lpstr>Times New Roman</vt:lpstr>
      <vt:lpstr>Wingdings</vt:lpstr>
      <vt:lpstr>MQ PowerPoint Template Aug2014</vt:lpstr>
      <vt:lpstr>1_MQ PowerPoint Template Aug2014</vt:lpstr>
      <vt:lpstr>2_MQ PowerPoint Template Aug2014</vt:lpstr>
      <vt:lpstr>3_MQ PowerPoint Template Aug2014</vt:lpstr>
      <vt:lpstr>4_MQ PowerPoint Template Aug2014</vt:lpstr>
      <vt:lpstr>5_MQ PowerPoint Template Aug2014</vt:lpstr>
      <vt:lpstr>6_MQ PowerPoint Template Aug2014</vt:lpstr>
      <vt:lpstr>7_MQ PowerPoint Template Aug2014</vt:lpstr>
      <vt:lpstr>8_MQ PowerPoint Template Aug2014</vt:lpstr>
      <vt:lpstr>9_MQ PowerPoint Template Aug2014</vt:lpstr>
      <vt:lpstr>10_MQ PowerPoint Template Aug2014</vt:lpstr>
      <vt:lpstr>11_MQ PowerPoint Template Aug2014</vt:lpstr>
      <vt:lpstr>12_MQ PowerPoint Template Aug2014</vt:lpstr>
      <vt:lpstr>13_MQ PowerPoint Template Aug2014</vt:lpstr>
      <vt:lpstr>14_MQ PowerPoint Template Aug2014</vt:lpstr>
      <vt:lpstr>15_MQ PowerPoint Template Aug2014</vt:lpstr>
      <vt:lpstr>16_MQ PowerPoint Template Aug2014</vt:lpstr>
      <vt:lpstr>17_MQ PowerPoint Template Aug2014</vt:lpstr>
      <vt:lpstr>18_MQ PowerPoint Template Aug2014</vt:lpstr>
      <vt:lpstr>Clip</vt:lpstr>
      <vt:lpstr>PowerPoint Presentation</vt:lpstr>
      <vt:lpstr>           The Mining and Quarrying Occupational Health and Safety Committee</vt:lpstr>
      <vt:lpstr>Disclaimer </vt:lpstr>
      <vt:lpstr>Overview </vt:lpstr>
      <vt:lpstr>Dust Exposure </vt:lpstr>
      <vt:lpstr>Dust Exposure </vt:lpstr>
      <vt:lpstr>Dust Exposure </vt:lpstr>
      <vt:lpstr>Respirable Dust </vt:lpstr>
      <vt:lpstr>Respirable Dust </vt:lpstr>
      <vt:lpstr>Respirable Dust </vt:lpstr>
      <vt:lpstr>Silica </vt:lpstr>
      <vt:lpstr>Crystalline Silica </vt:lpstr>
      <vt:lpstr>How Silica can Effect the Lungs </vt:lpstr>
      <vt:lpstr>How Silica can Effect the Lungs </vt:lpstr>
      <vt:lpstr>How Silica can Effect the Lungs </vt:lpstr>
      <vt:lpstr>Silicosis </vt:lpstr>
      <vt:lpstr>Onset of Silicosis </vt:lpstr>
      <vt:lpstr>Onset of Silicosis </vt:lpstr>
      <vt:lpstr>Onset of Silicosis </vt:lpstr>
      <vt:lpstr>Onset of Silicosis </vt:lpstr>
      <vt:lpstr>Onset of Silicosis </vt:lpstr>
      <vt:lpstr>Contributing Factors </vt:lpstr>
      <vt:lpstr>Dust Management Strategies </vt:lpstr>
      <vt:lpstr>Legislative Requirements </vt:lpstr>
      <vt:lpstr>Hierarchy of Control </vt:lpstr>
      <vt:lpstr>Practical Dust Control Measures </vt:lpstr>
      <vt:lpstr>Practical Dust Control Measures </vt:lpstr>
      <vt:lpstr>Practical Dust Control Measures </vt:lpstr>
      <vt:lpstr>Practical Dust Control Measures </vt:lpstr>
      <vt:lpstr>Practical Dust Control Measures </vt:lpstr>
      <vt:lpstr>Practical Dust Control Measures </vt:lpstr>
      <vt:lpstr>MAQOHSC </vt:lpstr>
      <vt:lpstr>Further Information</vt:lpstr>
      <vt:lpstr>Creative Commons</vt:lpstr>
    </vt:vector>
  </TitlesOfParts>
  <Company>SA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TEMPLATE</dc:subject>
  <dc:creator>Les Allen</dc:creator>
  <cp:keywords>presentation,powerpoint,slide,template</cp:keywords>
  <cp:lastModifiedBy>Pate, Irena (AGD)</cp:lastModifiedBy>
  <cp:revision>123</cp:revision>
  <cp:lastPrinted>2017-03-21T03:12:18Z</cp:lastPrinted>
  <dcterms:created xsi:type="dcterms:W3CDTF">2014-09-15T00:33:37Z</dcterms:created>
  <dcterms:modified xsi:type="dcterms:W3CDTF">2018-12-06T02:22:02Z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