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91" r:id="rId2"/>
    <p:sldMasterId id="2147483705" r:id="rId3"/>
  </p:sldMasterIdLst>
  <p:notesMasterIdLst>
    <p:notesMasterId r:id="rId38"/>
  </p:notesMasterIdLst>
  <p:handoutMasterIdLst>
    <p:handoutMasterId r:id="rId39"/>
  </p:handoutMasterIdLst>
  <p:sldIdLst>
    <p:sldId id="408" r:id="rId4"/>
    <p:sldId id="409" r:id="rId5"/>
    <p:sldId id="410" r:id="rId6"/>
    <p:sldId id="411" r:id="rId7"/>
    <p:sldId id="329" r:id="rId8"/>
    <p:sldId id="331" r:id="rId9"/>
    <p:sldId id="350" r:id="rId10"/>
    <p:sldId id="381" r:id="rId11"/>
    <p:sldId id="382" r:id="rId12"/>
    <p:sldId id="390" r:id="rId13"/>
    <p:sldId id="393" r:id="rId14"/>
    <p:sldId id="349" r:id="rId15"/>
    <p:sldId id="380" r:id="rId16"/>
    <p:sldId id="403" r:id="rId17"/>
    <p:sldId id="347" r:id="rId18"/>
    <p:sldId id="391" r:id="rId19"/>
    <p:sldId id="404" r:id="rId20"/>
    <p:sldId id="405" r:id="rId21"/>
    <p:sldId id="346" r:id="rId22"/>
    <p:sldId id="345" r:id="rId23"/>
    <p:sldId id="392" r:id="rId24"/>
    <p:sldId id="361" r:id="rId25"/>
    <p:sldId id="363" r:id="rId26"/>
    <p:sldId id="379" r:id="rId27"/>
    <p:sldId id="364" r:id="rId28"/>
    <p:sldId id="359" r:id="rId29"/>
    <p:sldId id="360" r:id="rId30"/>
    <p:sldId id="401" r:id="rId31"/>
    <p:sldId id="395" r:id="rId32"/>
    <p:sldId id="398" r:id="rId33"/>
    <p:sldId id="397" r:id="rId34"/>
    <p:sldId id="387" r:id="rId35"/>
    <p:sldId id="385" r:id="rId36"/>
    <p:sldId id="412" r:id="rId37"/>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Millar" initials="HM"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1D1D60"/>
    <a:srgbClr val="FF3300"/>
    <a:srgbClr val="00CC99"/>
    <a:srgbClr val="EDE4B0"/>
    <a:srgbClr val="F1D2A9"/>
    <a:srgbClr val="211A60"/>
    <a:srgbClr val="1D1762"/>
    <a:srgbClr val="4B8516"/>
    <a:srgbClr val="7DC2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8757" autoAdjust="0"/>
  </p:normalViewPr>
  <p:slideViewPr>
    <p:cSldViewPr>
      <p:cViewPr>
        <p:scale>
          <a:sx n="100" d="100"/>
          <a:sy n="100" d="100"/>
        </p:scale>
        <p:origin x="-2388"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148"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7FFA16-94CE-44A5-B67B-1A2078E0F57D}" type="doc">
      <dgm:prSet loTypeId="urn:microsoft.com/office/officeart/2005/8/layout/radial4" loCatId="relationship" qsTypeId="urn:microsoft.com/office/officeart/2005/8/quickstyle/simple5" qsCatId="simple" csTypeId="urn:microsoft.com/office/officeart/2005/8/colors/accent4_2" csCatId="accent4" phldr="1"/>
      <dgm:spPr/>
      <dgm:t>
        <a:bodyPr/>
        <a:lstStyle/>
        <a:p>
          <a:endParaRPr lang="en-AU"/>
        </a:p>
      </dgm:t>
    </dgm:pt>
    <dgm:pt modelId="{FAE3F5E0-3A06-4A51-B4D4-2C50549385D2}">
      <dgm:prSet phldrT="[Text]" custT="1"/>
      <dgm:spPr>
        <a:solidFill>
          <a:srgbClr val="FF9900"/>
        </a:solidFill>
      </dgm:spPr>
      <dgm:t>
        <a:bodyPr/>
        <a:lstStyle/>
        <a:p>
          <a:r>
            <a:rPr lang="en-AU" sz="1200" b="1" dirty="0" smtClean="0">
              <a:solidFill>
                <a:schemeClr val="tx1"/>
              </a:solidFill>
              <a:latin typeface="GillSans"/>
            </a:rPr>
            <a:t>Safety Management System         </a:t>
          </a:r>
          <a:r>
            <a:rPr lang="en-AU" sz="1200" b="1" dirty="0" smtClean="0">
              <a:solidFill>
                <a:schemeClr val="tx1"/>
              </a:solidFill>
              <a:latin typeface="GillSans"/>
            </a:rPr>
            <a:t>Regulation 621</a:t>
          </a:r>
          <a:endParaRPr lang="en-AU" sz="1200" b="1" dirty="0">
            <a:solidFill>
              <a:schemeClr val="tx1"/>
            </a:solidFill>
            <a:latin typeface="GillSans"/>
          </a:endParaRPr>
        </a:p>
      </dgm:t>
    </dgm:pt>
    <dgm:pt modelId="{756F9054-DC27-4635-81A5-4353C8E83B3A}" type="parTrans" cxnId="{484A2AE6-4780-4818-B2EB-AE91008243EA}">
      <dgm:prSet/>
      <dgm:spPr/>
      <dgm:t>
        <a:bodyPr/>
        <a:lstStyle/>
        <a:p>
          <a:endParaRPr lang="en-AU" sz="900">
            <a:latin typeface="GillSans"/>
          </a:endParaRPr>
        </a:p>
      </dgm:t>
    </dgm:pt>
    <dgm:pt modelId="{D69BC581-F8BF-4382-9B99-A275DE187BD3}" type="sibTrans" cxnId="{484A2AE6-4780-4818-B2EB-AE91008243EA}">
      <dgm:prSet/>
      <dgm:spPr/>
      <dgm:t>
        <a:bodyPr/>
        <a:lstStyle/>
        <a:p>
          <a:endParaRPr lang="en-AU" sz="900">
            <a:latin typeface="GillSans"/>
          </a:endParaRPr>
        </a:p>
      </dgm:t>
    </dgm:pt>
    <dgm:pt modelId="{3178E2DF-B713-4584-9F76-6E9CD6FFA78C}">
      <dgm:prSet phldrT="[Text]" custT="1"/>
      <dgm:spPr>
        <a:solidFill>
          <a:schemeClr val="accent1">
            <a:lumMod val="75000"/>
          </a:schemeClr>
        </a:solidFill>
      </dgm:spPr>
      <dgm:t>
        <a:bodyPr/>
        <a:lstStyle/>
        <a:p>
          <a:r>
            <a:rPr lang="en-AU" sz="900" dirty="0" smtClean="0">
              <a:latin typeface="GillSans"/>
            </a:rPr>
            <a:t>Comprehensive &amp; integrated</a:t>
          </a:r>
        </a:p>
      </dgm:t>
    </dgm:pt>
    <dgm:pt modelId="{2861C61B-1855-4C7E-8086-4AF0623AC553}" type="parTrans" cxnId="{FE954BF0-B946-40E0-86F8-F6798EEBF1A2}">
      <dgm:prSet/>
      <dgm:spPr>
        <a:solidFill>
          <a:schemeClr val="accent1">
            <a:lumMod val="60000"/>
            <a:lumOff val="40000"/>
          </a:schemeClr>
        </a:solidFill>
      </dgm:spPr>
      <dgm:t>
        <a:bodyPr/>
        <a:lstStyle/>
        <a:p>
          <a:endParaRPr lang="en-AU" sz="900">
            <a:latin typeface="GillSans"/>
          </a:endParaRPr>
        </a:p>
      </dgm:t>
    </dgm:pt>
    <dgm:pt modelId="{715D6AFC-F3A3-4DAB-9AC0-689D28E964A2}" type="sibTrans" cxnId="{FE954BF0-B946-40E0-86F8-F6798EEBF1A2}">
      <dgm:prSet/>
      <dgm:spPr/>
      <dgm:t>
        <a:bodyPr/>
        <a:lstStyle/>
        <a:p>
          <a:endParaRPr lang="en-AU" sz="900">
            <a:latin typeface="GillSans"/>
          </a:endParaRPr>
        </a:p>
      </dgm:t>
    </dgm:pt>
    <dgm:pt modelId="{6A0D4C01-CE75-4BA6-9423-CBBDF0A431C6}">
      <dgm:prSet phldrT="[Text]" custT="1"/>
      <dgm:spPr>
        <a:solidFill>
          <a:schemeClr val="accent1">
            <a:lumMod val="75000"/>
          </a:schemeClr>
        </a:solidFill>
      </dgm:spPr>
      <dgm:t>
        <a:bodyPr/>
        <a:lstStyle/>
        <a:p>
          <a:r>
            <a:rPr lang="en-AU" sz="900" dirty="0" smtClean="0">
              <a:latin typeface="GillSans"/>
            </a:rPr>
            <a:t>Used as primary means of ensuring health &amp; safety or workers &amp; others</a:t>
          </a:r>
          <a:endParaRPr lang="en-AU" sz="900" dirty="0">
            <a:latin typeface="GillSans"/>
          </a:endParaRPr>
        </a:p>
      </dgm:t>
    </dgm:pt>
    <dgm:pt modelId="{DEE06AD9-A439-4848-AED1-F55D1D39CEBE}" type="parTrans" cxnId="{035B4698-59D0-422C-84E1-2A82DB6C7F94}">
      <dgm:prSet/>
      <dgm:spPr>
        <a:solidFill>
          <a:schemeClr val="accent1">
            <a:lumMod val="60000"/>
            <a:lumOff val="40000"/>
          </a:schemeClr>
        </a:solidFill>
      </dgm:spPr>
      <dgm:t>
        <a:bodyPr/>
        <a:lstStyle/>
        <a:p>
          <a:endParaRPr lang="en-AU" sz="900">
            <a:latin typeface="GillSans"/>
          </a:endParaRPr>
        </a:p>
      </dgm:t>
    </dgm:pt>
    <dgm:pt modelId="{01682DB2-64AB-4E17-9CCE-727A7298EE7E}" type="sibTrans" cxnId="{035B4698-59D0-422C-84E1-2A82DB6C7F94}">
      <dgm:prSet/>
      <dgm:spPr/>
      <dgm:t>
        <a:bodyPr/>
        <a:lstStyle/>
        <a:p>
          <a:endParaRPr lang="en-AU" sz="900">
            <a:latin typeface="GillSans"/>
          </a:endParaRPr>
        </a:p>
      </dgm:t>
    </dgm:pt>
    <dgm:pt modelId="{95039B95-64FD-4604-B6E5-DCAF9470177D}">
      <dgm:prSet phldrT="[Text]" custT="1"/>
      <dgm:spPr>
        <a:solidFill>
          <a:schemeClr val="accent1">
            <a:lumMod val="75000"/>
          </a:schemeClr>
        </a:solidFill>
      </dgm:spPr>
      <dgm:t>
        <a:bodyPr/>
        <a:lstStyle/>
        <a:p>
          <a:pPr>
            <a:lnSpc>
              <a:spcPct val="100000"/>
            </a:lnSpc>
            <a:spcAft>
              <a:spcPts val="0"/>
            </a:spcAft>
          </a:pPr>
          <a:r>
            <a:rPr lang="en-AU" sz="900" dirty="0" smtClean="0">
              <a:solidFill>
                <a:schemeClr val="bg1"/>
              </a:solidFill>
              <a:latin typeface="GillSans"/>
            </a:rPr>
            <a:t>Documented, readily available &amp; </a:t>
          </a:r>
        </a:p>
        <a:p>
          <a:pPr>
            <a:lnSpc>
              <a:spcPct val="90000"/>
            </a:lnSpc>
            <a:spcAft>
              <a:spcPct val="35000"/>
            </a:spcAft>
          </a:pPr>
          <a:r>
            <a:rPr lang="en-AU" sz="900" dirty="0" smtClean="0">
              <a:solidFill>
                <a:schemeClr val="bg1"/>
              </a:solidFill>
              <a:latin typeface="GillSans"/>
            </a:rPr>
            <a:t>understandable</a:t>
          </a:r>
        </a:p>
      </dgm:t>
    </dgm:pt>
    <dgm:pt modelId="{0FC123E4-CB2E-4B34-8F18-DE12A8DE5CC0}" type="parTrans" cxnId="{C16101C6-B325-4C87-8BF8-6AAB8F7F73BA}">
      <dgm:prSet/>
      <dgm:spPr>
        <a:solidFill>
          <a:schemeClr val="accent1">
            <a:lumMod val="60000"/>
            <a:lumOff val="40000"/>
          </a:schemeClr>
        </a:solidFill>
      </dgm:spPr>
      <dgm:t>
        <a:bodyPr/>
        <a:lstStyle/>
        <a:p>
          <a:endParaRPr lang="en-AU" sz="900">
            <a:latin typeface="GillSans"/>
          </a:endParaRPr>
        </a:p>
      </dgm:t>
    </dgm:pt>
    <dgm:pt modelId="{C8C7BADF-28AA-46BF-A4E8-8B0FDD87BF6A}" type="sibTrans" cxnId="{C16101C6-B325-4C87-8BF8-6AAB8F7F73BA}">
      <dgm:prSet/>
      <dgm:spPr/>
      <dgm:t>
        <a:bodyPr/>
        <a:lstStyle/>
        <a:p>
          <a:endParaRPr lang="en-AU" sz="900">
            <a:latin typeface="GillSans"/>
          </a:endParaRPr>
        </a:p>
      </dgm:t>
    </dgm:pt>
    <dgm:pt modelId="{8A71735C-14F0-4210-8BAE-02C321468094}">
      <dgm:prSet phldrT="[Text]" custT="1"/>
      <dgm:spPr>
        <a:solidFill>
          <a:schemeClr val="accent1">
            <a:lumMod val="75000"/>
          </a:schemeClr>
        </a:solidFill>
      </dgm:spPr>
      <dgm:t>
        <a:bodyPr/>
        <a:lstStyle/>
        <a:p>
          <a:r>
            <a:rPr lang="en-AU" sz="900" dirty="0" smtClean="0">
              <a:latin typeface="GillSans"/>
            </a:rPr>
            <a:t>Contents as specified in 622</a:t>
          </a:r>
        </a:p>
      </dgm:t>
    </dgm:pt>
    <dgm:pt modelId="{C03F8565-4A8A-426D-B7D8-658CF1F4FFCA}" type="parTrans" cxnId="{25829114-A7CE-4E73-BB75-B40AD378A5F3}">
      <dgm:prSet/>
      <dgm:spPr>
        <a:solidFill>
          <a:schemeClr val="accent1">
            <a:lumMod val="60000"/>
            <a:lumOff val="40000"/>
          </a:schemeClr>
        </a:solidFill>
      </dgm:spPr>
      <dgm:t>
        <a:bodyPr/>
        <a:lstStyle/>
        <a:p>
          <a:endParaRPr lang="en-AU" sz="900">
            <a:latin typeface="GillSans"/>
          </a:endParaRPr>
        </a:p>
      </dgm:t>
    </dgm:pt>
    <dgm:pt modelId="{8D6EC781-7A21-4C72-96E0-5D290468455A}" type="sibTrans" cxnId="{25829114-A7CE-4E73-BB75-B40AD378A5F3}">
      <dgm:prSet/>
      <dgm:spPr/>
      <dgm:t>
        <a:bodyPr/>
        <a:lstStyle/>
        <a:p>
          <a:endParaRPr lang="en-AU" sz="900">
            <a:latin typeface="GillSans"/>
          </a:endParaRPr>
        </a:p>
      </dgm:t>
    </dgm:pt>
    <dgm:pt modelId="{51B71AFA-6ABC-4340-A08F-46BD38629E08}">
      <dgm:prSet phldrT="[Text]" custT="1"/>
      <dgm:spPr>
        <a:solidFill>
          <a:schemeClr val="accent1">
            <a:lumMod val="75000"/>
          </a:schemeClr>
        </a:solidFill>
      </dgm:spPr>
      <dgm:t>
        <a:bodyPr/>
        <a:lstStyle/>
        <a:p>
          <a:r>
            <a:rPr lang="en-AU" sz="900" dirty="0" smtClean="0">
              <a:latin typeface="GillSans"/>
            </a:rPr>
            <a:t>Maintained to ensure  effectiveness</a:t>
          </a:r>
          <a:endParaRPr lang="en-AU" sz="900" dirty="0">
            <a:latin typeface="GillSans"/>
          </a:endParaRPr>
        </a:p>
      </dgm:t>
    </dgm:pt>
    <dgm:pt modelId="{098DB8A2-2D66-4BCA-89B4-31045BFF9DCB}" type="parTrans" cxnId="{C594F732-4911-45E8-8EB1-B527B25FB543}">
      <dgm:prSet/>
      <dgm:spPr>
        <a:solidFill>
          <a:schemeClr val="accent1">
            <a:lumMod val="60000"/>
            <a:lumOff val="40000"/>
          </a:schemeClr>
        </a:solidFill>
      </dgm:spPr>
      <dgm:t>
        <a:bodyPr/>
        <a:lstStyle/>
        <a:p>
          <a:endParaRPr lang="en-AU" sz="900">
            <a:latin typeface="GillSans"/>
          </a:endParaRPr>
        </a:p>
      </dgm:t>
    </dgm:pt>
    <dgm:pt modelId="{4C0F6131-C0AD-4902-9E25-A65A5493BBE8}" type="sibTrans" cxnId="{C594F732-4911-45E8-8EB1-B527B25FB543}">
      <dgm:prSet/>
      <dgm:spPr/>
      <dgm:t>
        <a:bodyPr/>
        <a:lstStyle/>
        <a:p>
          <a:endParaRPr lang="en-AU" sz="900">
            <a:latin typeface="GillSans"/>
          </a:endParaRPr>
        </a:p>
      </dgm:t>
    </dgm:pt>
    <dgm:pt modelId="{98C668A9-58DC-4288-AFF2-A283C838EA5D}">
      <dgm:prSet phldrT="[Text]" custT="1"/>
      <dgm:spPr>
        <a:solidFill>
          <a:schemeClr val="accent1">
            <a:lumMod val="75000"/>
          </a:schemeClr>
        </a:solidFill>
      </dgm:spPr>
      <dgm:t>
        <a:bodyPr/>
        <a:lstStyle/>
        <a:p>
          <a:r>
            <a:rPr lang="en-AU" sz="900" dirty="0" smtClean="0">
              <a:latin typeface="GillSans"/>
            </a:rPr>
            <a:t>Mine operator must establish &amp; implement an SMS</a:t>
          </a:r>
          <a:endParaRPr lang="en-AU" sz="900" dirty="0">
            <a:latin typeface="GillSans"/>
          </a:endParaRPr>
        </a:p>
      </dgm:t>
    </dgm:pt>
    <dgm:pt modelId="{751A83A6-7B04-4DD7-A727-9937E49CD076}" type="parTrans" cxnId="{E1BBA6E9-D53D-463B-AC93-934450EBFFBA}">
      <dgm:prSet/>
      <dgm:spPr>
        <a:solidFill>
          <a:schemeClr val="accent1">
            <a:lumMod val="60000"/>
            <a:lumOff val="40000"/>
          </a:schemeClr>
        </a:solidFill>
      </dgm:spPr>
      <dgm:t>
        <a:bodyPr/>
        <a:lstStyle/>
        <a:p>
          <a:endParaRPr lang="en-AU" sz="900">
            <a:latin typeface="GillSans"/>
          </a:endParaRPr>
        </a:p>
      </dgm:t>
    </dgm:pt>
    <dgm:pt modelId="{BB09682F-7BE3-4B35-851A-BCEC23CE97A0}" type="sibTrans" cxnId="{E1BBA6E9-D53D-463B-AC93-934450EBFFBA}">
      <dgm:prSet/>
      <dgm:spPr/>
      <dgm:t>
        <a:bodyPr/>
        <a:lstStyle/>
        <a:p>
          <a:endParaRPr lang="en-AU" sz="900">
            <a:latin typeface="GillSans"/>
          </a:endParaRPr>
        </a:p>
      </dgm:t>
    </dgm:pt>
    <dgm:pt modelId="{5D65F2D3-1760-4904-8D2F-3D3EA3A9247F}">
      <dgm:prSet phldrT="[Text]" custT="1"/>
      <dgm:spPr>
        <a:solidFill>
          <a:schemeClr val="accent1">
            <a:lumMod val="75000"/>
          </a:schemeClr>
        </a:solidFill>
      </dgm:spPr>
      <dgm:t>
        <a:bodyPr/>
        <a:lstStyle/>
        <a:p>
          <a:r>
            <a:rPr lang="en-AU" sz="900" dirty="0" smtClean="0">
              <a:latin typeface="GillSans"/>
            </a:rPr>
            <a:t>Reviewed at least every 3 years &amp; sooner to remain effective</a:t>
          </a:r>
          <a:endParaRPr lang="en-AU" sz="900" dirty="0">
            <a:latin typeface="GillSans"/>
          </a:endParaRPr>
        </a:p>
      </dgm:t>
    </dgm:pt>
    <dgm:pt modelId="{0E6DF790-9E23-49D7-B9A1-EB35ABA35DCD}" type="parTrans" cxnId="{91CD19AA-A696-4CED-8178-1E2B6087B4DA}">
      <dgm:prSet/>
      <dgm:spPr>
        <a:solidFill>
          <a:schemeClr val="accent1">
            <a:lumMod val="60000"/>
            <a:lumOff val="40000"/>
          </a:schemeClr>
        </a:solidFill>
      </dgm:spPr>
      <dgm:t>
        <a:bodyPr/>
        <a:lstStyle/>
        <a:p>
          <a:endParaRPr lang="en-AU" sz="900">
            <a:latin typeface="GillSans"/>
          </a:endParaRPr>
        </a:p>
      </dgm:t>
    </dgm:pt>
    <dgm:pt modelId="{32C18073-2DF8-4B0E-9C8C-8F28F87FF4BB}" type="sibTrans" cxnId="{91CD19AA-A696-4CED-8178-1E2B6087B4DA}">
      <dgm:prSet/>
      <dgm:spPr/>
      <dgm:t>
        <a:bodyPr/>
        <a:lstStyle/>
        <a:p>
          <a:endParaRPr lang="en-AU" sz="900">
            <a:latin typeface="GillSans"/>
          </a:endParaRPr>
        </a:p>
      </dgm:t>
    </dgm:pt>
    <dgm:pt modelId="{BCCD39AC-17A4-41E1-AA76-19FB2FBDEE05}">
      <dgm:prSet phldrT="[Text]" custT="1"/>
      <dgm:spPr>
        <a:solidFill>
          <a:schemeClr val="accent1">
            <a:lumMod val="75000"/>
          </a:schemeClr>
        </a:solidFill>
      </dgm:spPr>
      <dgm:t>
        <a:bodyPr/>
        <a:lstStyle/>
        <a:p>
          <a:r>
            <a:rPr lang="en-AU" sz="900" dirty="0" smtClean="0">
              <a:latin typeface="GillSans"/>
            </a:rPr>
            <a:t>Sufficient to refer to a plan/ document if already addressed</a:t>
          </a:r>
          <a:endParaRPr lang="en-AU" sz="900" dirty="0">
            <a:latin typeface="GillSans"/>
          </a:endParaRPr>
        </a:p>
      </dgm:t>
    </dgm:pt>
    <dgm:pt modelId="{7109E43B-2C6A-4F65-851F-B67DF0F7775E}" type="parTrans" cxnId="{D64D62FF-B175-43D9-93AE-96E742AEA91A}">
      <dgm:prSet/>
      <dgm:spPr>
        <a:solidFill>
          <a:schemeClr val="accent1">
            <a:lumMod val="60000"/>
            <a:lumOff val="40000"/>
          </a:schemeClr>
        </a:solidFill>
      </dgm:spPr>
      <dgm:t>
        <a:bodyPr/>
        <a:lstStyle/>
        <a:p>
          <a:endParaRPr lang="en-AU" sz="900">
            <a:latin typeface="GillSans"/>
          </a:endParaRPr>
        </a:p>
      </dgm:t>
    </dgm:pt>
    <dgm:pt modelId="{3EB20D9C-9B03-4B2C-98EA-CB8EF4BDEBA9}" type="sibTrans" cxnId="{D64D62FF-B175-43D9-93AE-96E742AEA91A}">
      <dgm:prSet/>
      <dgm:spPr/>
      <dgm:t>
        <a:bodyPr/>
        <a:lstStyle/>
        <a:p>
          <a:endParaRPr lang="en-AU" sz="900">
            <a:latin typeface="GillSans"/>
          </a:endParaRPr>
        </a:p>
      </dgm:t>
    </dgm:pt>
    <dgm:pt modelId="{0D7CAAF0-2546-41E6-818F-2B41DCEA6E81}">
      <dgm:prSet phldrT="[Text]" custT="1"/>
      <dgm:spPr>
        <a:solidFill>
          <a:schemeClr val="accent1">
            <a:lumMod val="75000"/>
          </a:schemeClr>
        </a:solidFill>
      </dgm:spPr>
      <dgm:t>
        <a:bodyPr/>
        <a:lstStyle/>
        <a:p>
          <a:r>
            <a:rPr lang="en-AU" sz="900" dirty="0" smtClean="0">
              <a:latin typeface="GillSans"/>
            </a:rPr>
            <a:t>Part of overall management system</a:t>
          </a:r>
          <a:endParaRPr lang="en-AU" sz="900" dirty="0">
            <a:latin typeface="GillSans"/>
          </a:endParaRPr>
        </a:p>
      </dgm:t>
    </dgm:pt>
    <dgm:pt modelId="{B73A09BA-0F08-4DC8-92D4-4CF46A816FB7}" type="parTrans" cxnId="{E13AB0EE-AEC3-46E4-882E-4683891374B1}">
      <dgm:prSet/>
      <dgm:spPr>
        <a:solidFill>
          <a:schemeClr val="accent1">
            <a:lumMod val="60000"/>
            <a:lumOff val="40000"/>
          </a:schemeClr>
        </a:solidFill>
      </dgm:spPr>
      <dgm:t>
        <a:bodyPr/>
        <a:lstStyle/>
        <a:p>
          <a:endParaRPr lang="en-AU" sz="900">
            <a:latin typeface="GillSans"/>
          </a:endParaRPr>
        </a:p>
      </dgm:t>
    </dgm:pt>
    <dgm:pt modelId="{B8290755-66F3-47B4-A6C1-A8E4F7ED8586}" type="sibTrans" cxnId="{E13AB0EE-AEC3-46E4-882E-4683891374B1}">
      <dgm:prSet/>
      <dgm:spPr/>
      <dgm:t>
        <a:bodyPr/>
        <a:lstStyle/>
        <a:p>
          <a:endParaRPr lang="en-AU" sz="900">
            <a:latin typeface="GillSans"/>
          </a:endParaRPr>
        </a:p>
      </dgm:t>
    </dgm:pt>
    <dgm:pt modelId="{09486234-4F31-4571-93D3-1EA681B1E1DD}">
      <dgm:prSet phldrT="[Text]" custT="1"/>
      <dgm:spPr>
        <a:solidFill>
          <a:schemeClr val="accent1">
            <a:lumMod val="75000"/>
          </a:schemeClr>
        </a:solidFill>
      </dgm:spPr>
      <dgm:t>
        <a:bodyPr/>
        <a:lstStyle/>
        <a:p>
          <a:r>
            <a:rPr lang="en-AU" sz="900" dirty="0" smtClean="0">
              <a:latin typeface="GillSans"/>
            </a:rPr>
            <a:t>Appropriate to nature &amp; complexity of the mine </a:t>
          </a:r>
        </a:p>
      </dgm:t>
    </dgm:pt>
    <dgm:pt modelId="{60335AF2-D222-409B-AE23-0566DDF19288}" type="parTrans" cxnId="{93B80BB4-BBA3-4653-BAD8-3B9057251A78}">
      <dgm:prSet/>
      <dgm:spPr>
        <a:solidFill>
          <a:schemeClr val="accent1">
            <a:lumMod val="60000"/>
            <a:lumOff val="40000"/>
          </a:schemeClr>
        </a:solidFill>
      </dgm:spPr>
      <dgm:t>
        <a:bodyPr/>
        <a:lstStyle/>
        <a:p>
          <a:endParaRPr lang="en-AU" sz="900">
            <a:latin typeface="GillSans"/>
          </a:endParaRPr>
        </a:p>
      </dgm:t>
    </dgm:pt>
    <dgm:pt modelId="{89A2516A-DB1F-4B62-8417-F9F88817BC0F}" type="sibTrans" cxnId="{93B80BB4-BBA3-4653-BAD8-3B9057251A78}">
      <dgm:prSet/>
      <dgm:spPr/>
      <dgm:t>
        <a:bodyPr/>
        <a:lstStyle/>
        <a:p>
          <a:endParaRPr lang="en-AU" sz="900">
            <a:latin typeface="GillSans"/>
          </a:endParaRPr>
        </a:p>
      </dgm:t>
    </dgm:pt>
    <dgm:pt modelId="{42C9E36D-1F00-4D4B-89E4-D399C6BC1D70}" type="pres">
      <dgm:prSet presAssocID="{8F7FFA16-94CE-44A5-B67B-1A2078E0F57D}" presName="cycle" presStyleCnt="0">
        <dgm:presLayoutVars>
          <dgm:chMax val="1"/>
          <dgm:dir/>
          <dgm:animLvl val="ctr"/>
          <dgm:resizeHandles val="exact"/>
        </dgm:presLayoutVars>
      </dgm:prSet>
      <dgm:spPr/>
      <dgm:t>
        <a:bodyPr/>
        <a:lstStyle/>
        <a:p>
          <a:endParaRPr lang="en-AU"/>
        </a:p>
      </dgm:t>
    </dgm:pt>
    <dgm:pt modelId="{B9164D02-718D-45FA-8728-C3067EFB4E31}" type="pres">
      <dgm:prSet presAssocID="{FAE3F5E0-3A06-4A51-B4D4-2C50549385D2}" presName="centerShape" presStyleLbl="node0" presStyleIdx="0" presStyleCnt="1" custScaleX="115872" custScaleY="95922"/>
      <dgm:spPr/>
      <dgm:t>
        <a:bodyPr/>
        <a:lstStyle/>
        <a:p>
          <a:endParaRPr lang="en-AU"/>
        </a:p>
      </dgm:t>
    </dgm:pt>
    <dgm:pt modelId="{EAE249E8-3759-4045-B3C7-6A0ADC0F47FF}" type="pres">
      <dgm:prSet presAssocID="{751A83A6-7B04-4DD7-A727-9937E49CD076}" presName="parTrans" presStyleLbl="bgSibTrans2D1" presStyleIdx="0" presStyleCnt="10"/>
      <dgm:spPr/>
      <dgm:t>
        <a:bodyPr/>
        <a:lstStyle/>
        <a:p>
          <a:endParaRPr lang="en-AU"/>
        </a:p>
      </dgm:t>
    </dgm:pt>
    <dgm:pt modelId="{021D3771-312B-4A24-B3BF-55C33B53B576}" type="pres">
      <dgm:prSet presAssocID="{98C668A9-58DC-4288-AFF2-A283C838EA5D}" presName="node" presStyleLbl="node1" presStyleIdx="0" presStyleCnt="10" custScaleX="126913" custRadScaleRad="96735">
        <dgm:presLayoutVars>
          <dgm:bulletEnabled val="1"/>
        </dgm:presLayoutVars>
      </dgm:prSet>
      <dgm:spPr/>
      <dgm:t>
        <a:bodyPr/>
        <a:lstStyle/>
        <a:p>
          <a:endParaRPr lang="en-AU"/>
        </a:p>
      </dgm:t>
    </dgm:pt>
    <dgm:pt modelId="{572EFB26-E3CB-4AFD-A8F4-F481C377DB0D}" type="pres">
      <dgm:prSet presAssocID="{2861C61B-1855-4C7E-8086-4AF0623AC553}" presName="parTrans" presStyleLbl="bgSibTrans2D1" presStyleIdx="1" presStyleCnt="10"/>
      <dgm:spPr/>
      <dgm:t>
        <a:bodyPr/>
        <a:lstStyle/>
        <a:p>
          <a:endParaRPr lang="en-AU"/>
        </a:p>
      </dgm:t>
    </dgm:pt>
    <dgm:pt modelId="{E5A28E2A-4CD8-4C0C-9879-7C51BE5C9F1F}" type="pres">
      <dgm:prSet presAssocID="{3178E2DF-B713-4584-9F76-6E9CD6FFA78C}" presName="node" presStyleLbl="node1" presStyleIdx="1" presStyleCnt="10" custScaleX="129743" custRadScaleRad="94147" custRadScaleInc="-8619">
        <dgm:presLayoutVars>
          <dgm:bulletEnabled val="1"/>
        </dgm:presLayoutVars>
      </dgm:prSet>
      <dgm:spPr/>
      <dgm:t>
        <a:bodyPr/>
        <a:lstStyle/>
        <a:p>
          <a:endParaRPr lang="en-AU"/>
        </a:p>
      </dgm:t>
    </dgm:pt>
    <dgm:pt modelId="{7D24AFC7-66F1-408B-838D-1B36DE923B15}" type="pres">
      <dgm:prSet presAssocID="{60335AF2-D222-409B-AE23-0566DDF19288}" presName="parTrans" presStyleLbl="bgSibTrans2D1" presStyleIdx="2" presStyleCnt="10"/>
      <dgm:spPr/>
      <dgm:t>
        <a:bodyPr/>
        <a:lstStyle/>
        <a:p>
          <a:endParaRPr lang="en-AU"/>
        </a:p>
      </dgm:t>
    </dgm:pt>
    <dgm:pt modelId="{3F1DE3CE-B5D3-4EC5-81FE-6C683E164757}" type="pres">
      <dgm:prSet presAssocID="{09486234-4F31-4571-93D3-1EA681B1E1DD}" presName="node" presStyleLbl="node1" presStyleIdx="2" presStyleCnt="10" custScaleX="120787" custRadScaleRad="96918" custRadScaleInc="-17170">
        <dgm:presLayoutVars>
          <dgm:bulletEnabled val="1"/>
        </dgm:presLayoutVars>
      </dgm:prSet>
      <dgm:spPr/>
      <dgm:t>
        <a:bodyPr/>
        <a:lstStyle/>
        <a:p>
          <a:endParaRPr lang="en-AU"/>
        </a:p>
      </dgm:t>
    </dgm:pt>
    <dgm:pt modelId="{1A3D933E-F349-4231-9DFF-B162C66113C6}" type="pres">
      <dgm:prSet presAssocID="{B73A09BA-0F08-4DC8-92D4-4CF46A816FB7}" presName="parTrans" presStyleLbl="bgSibTrans2D1" presStyleIdx="3" presStyleCnt="10"/>
      <dgm:spPr/>
      <dgm:t>
        <a:bodyPr/>
        <a:lstStyle/>
        <a:p>
          <a:endParaRPr lang="en-AU"/>
        </a:p>
      </dgm:t>
    </dgm:pt>
    <dgm:pt modelId="{752162E7-F4C1-4BE7-B4F2-030CCB4B51B5}" type="pres">
      <dgm:prSet presAssocID="{0D7CAAF0-2546-41E6-818F-2B41DCEA6E81}" presName="node" presStyleLbl="node1" presStyleIdx="3" presStyleCnt="10" custScaleX="125637" custRadScaleRad="103347" custRadScaleInc="-17067">
        <dgm:presLayoutVars>
          <dgm:bulletEnabled val="1"/>
        </dgm:presLayoutVars>
      </dgm:prSet>
      <dgm:spPr/>
      <dgm:t>
        <a:bodyPr/>
        <a:lstStyle/>
        <a:p>
          <a:endParaRPr lang="en-AU"/>
        </a:p>
      </dgm:t>
    </dgm:pt>
    <dgm:pt modelId="{475E3FC4-36D8-48E7-8F8E-5C7DC95F2CD6}" type="pres">
      <dgm:prSet presAssocID="{DEE06AD9-A439-4848-AED1-F55D1D39CEBE}" presName="parTrans" presStyleLbl="bgSibTrans2D1" presStyleIdx="4" presStyleCnt="10"/>
      <dgm:spPr/>
      <dgm:t>
        <a:bodyPr/>
        <a:lstStyle/>
        <a:p>
          <a:endParaRPr lang="en-AU"/>
        </a:p>
      </dgm:t>
    </dgm:pt>
    <dgm:pt modelId="{D0440BB1-9473-42C5-908F-27325A4EEC36}" type="pres">
      <dgm:prSet presAssocID="{6A0D4C01-CE75-4BA6-9423-CBBDF0A431C6}" presName="node" presStyleLbl="node1" presStyleIdx="4" presStyleCnt="10" custScaleX="120447" custRadScaleRad="102968" custRadScaleInc="-9265">
        <dgm:presLayoutVars>
          <dgm:bulletEnabled val="1"/>
        </dgm:presLayoutVars>
      </dgm:prSet>
      <dgm:spPr/>
      <dgm:t>
        <a:bodyPr/>
        <a:lstStyle/>
        <a:p>
          <a:endParaRPr lang="en-AU"/>
        </a:p>
      </dgm:t>
    </dgm:pt>
    <dgm:pt modelId="{D3E79DDE-8B5F-44CE-B0DE-12554425C0B7}" type="pres">
      <dgm:prSet presAssocID="{0FC123E4-CB2E-4B34-8F18-DE12A8DE5CC0}" presName="parTrans" presStyleLbl="bgSibTrans2D1" presStyleIdx="5" presStyleCnt="10"/>
      <dgm:spPr/>
      <dgm:t>
        <a:bodyPr/>
        <a:lstStyle/>
        <a:p>
          <a:endParaRPr lang="en-AU"/>
        </a:p>
      </dgm:t>
    </dgm:pt>
    <dgm:pt modelId="{AC2F888F-E617-4E9B-B1F0-B04633454C2A}" type="pres">
      <dgm:prSet presAssocID="{95039B95-64FD-4604-B6E5-DCAF9470177D}" presName="node" presStyleLbl="node1" presStyleIdx="5" presStyleCnt="10" custScaleX="122103" custRadScaleRad="102482" custRadScaleInc="1487">
        <dgm:presLayoutVars>
          <dgm:bulletEnabled val="1"/>
        </dgm:presLayoutVars>
      </dgm:prSet>
      <dgm:spPr/>
      <dgm:t>
        <a:bodyPr/>
        <a:lstStyle/>
        <a:p>
          <a:endParaRPr lang="en-AU"/>
        </a:p>
      </dgm:t>
    </dgm:pt>
    <dgm:pt modelId="{F2D9E134-026B-4E4A-9365-6335B940BAA1}" type="pres">
      <dgm:prSet presAssocID="{C03F8565-4A8A-426D-B7D8-658CF1F4FFCA}" presName="parTrans" presStyleLbl="bgSibTrans2D1" presStyleIdx="6" presStyleCnt="10"/>
      <dgm:spPr/>
      <dgm:t>
        <a:bodyPr/>
        <a:lstStyle/>
        <a:p>
          <a:endParaRPr lang="en-AU"/>
        </a:p>
      </dgm:t>
    </dgm:pt>
    <dgm:pt modelId="{76EF8EC8-B60A-49A9-A75E-54BE20A83658}" type="pres">
      <dgm:prSet presAssocID="{8A71735C-14F0-4210-8BAE-02C321468094}" presName="node" presStyleLbl="node1" presStyleIdx="6" presStyleCnt="10" custScaleX="120913" custRadScaleRad="101979" custRadScaleInc="10409">
        <dgm:presLayoutVars>
          <dgm:bulletEnabled val="1"/>
        </dgm:presLayoutVars>
      </dgm:prSet>
      <dgm:spPr/>
      <dgm:t>
        <a:bodyPr/>
        <a:lstStyle/>
        <a:p>
          <a:endParaRPr lang="en-AU"/>
        </a:p>
      </dgm:t>
    </dgm:pt>
    <dgm:pt modelId="{49A44EA2-DD64-4C3A-8F7A-AF0BA3549770}" type="pres">
      <dgm:prSet presAssocID="{098DB8A2-2D66-4BCA-89B4-31045BFF9DCB}" presName="parTrans" presStyleLbl="bgSibTrans2D1" presStyleIdx="7" presStyleCnt="10"/>
      <dgm:spPr/>
      <dgm:t>
        <a:bodyPr/>
        <a:lstStyle/>
        <a:p>
          <a:endParaRPr lang="en-AU"/>
        </a:p>
      </dgm:t>
    </dgm:pt>
    <dgm:pt modelId="{EF2798DC-6591-4567-B75F-142DBD452EC8}" type="pres">
      <dgm:prSet presAssocID="{51B71AFA-6ABC-4340-A08F-46BD38629E08}" presName="node" presStyleLbl="node1" presStyleIdx="7" presStyleCnt="10" custScaleX="129519" custRadScaleRad="93159" custRadScaleInc="7408">
        <dgm:presLayoutVars>
          <dgm:bulletEnabled val="1"/>
        </dgm:presLayoutVars>
      </dgm:prSet>
      <dgm:spPr/>
      <dgm:t>
        <a:bodyPr/>
        <a:lstStyle/>
        <a:p>
          <a:endParaRPr lang="en-AU"/>
        </a:p>
      </dgm:t>
    </dgm:pt>
    <dgm:pt modelId="{241C0C1A-7C01-420B-8784-BB90E935087D}" type="pres">
      <dgm:prSet presAssocID="{0E6DF790-9E23-49D7-B9A1-EB35ABA35DCD}" presName="parTrans" presStyleLbl="bgSibTrans2D1" presStyleIdx="8" presStyleCnt="10"/>
      <dgm:spPr/>
      <dgm:t>
        <a:bodyPr/>
        <a:lstStyle/>
        <a:p>
          <a:endParaRPr lang="en-AU"/>
        </a:p>
      </dgm:t>
    </dgm:pt>
    <dgm:pt modelId="{7126C38A-CE1C-4EEF-8EC9-F9C0D76D7461}" type="pres">
      <dgm:prSet presAssocID="{5D65F2D3-1760-4904-8D2F-3D3EA3A9247F}" presName="node" presStyleLbl="node1" presStyleIdx="8" presStyleCnt="10" custScaleX="137554" custScaleY="101409" custRadScaleRad="95693" custRadScaleInc="9824">
        <dgm:presLayoutVars>
          <dgm:bulletEnabled val="1"/>
        </dgm:presLayoutVars>
      </dgm:prSet>
      <dgm:spPr/>
      <dgm:t>
        <a:bodyPr/>
        <a:lstStyle/>
        <a:p>
          <a:endParaRPr lang="en-AU"/>
        </a:p>
      </dgm:t>
    </dgm:pt>
    <dgm:pt modelId="{A2525F23-48E0-4384-B213-A9D6BD11C3CA}" type="pres">
      <dgm:prSet presAssocID="{7109E43B-2C6A-4F65-851F-B67DF0F7775E}" presName="parTrans" presStyleLbl="bgSibTrans2D1" presStyleIdx="9" presStyleCnt="10"/>
      <dgm:spPr/>
      <dgm:t>
        <a:bodyPr/>
        <a:lstStyle/>
        <a:p>
          <a:endParaRPr lang="en-AU"/>
        </a:p>
      </dgm:t>
    </dgm:pt>
    <dgm:pt modelId="{A8693E93-00D2-48C4-A99C-DCFF95C8F157}" type="pres">
      <dgm:prSet presAssocID="{BCCD39AC-17A4-41E1-AA76-19FB2FBDEE05}" presName="node" presStyleLbl="node1" presStyleIdx="9" presStyleCnt="10" custScaleX="125273" custRadScaleRad="97048">
        <dgm:presLayoutVars>
          <dgm:bulletEnabled val="1"/>
        </dgm:presLayoutVars>
      </dgm:prSet>
      <dgm:spPr/>
      <dgm:t>
        <a:bodyPr/>
        <a:lstStyle/>
        <a:p>
          <a:endParaRPr lang="en-AU"/>
        </a:p>
      </dgm:t>
    </dgm:pt>
  </dgm:ptLst>
  <dgm:cxnLst>
    <dgm:cxn modelId="{D64D62FF-B175-43D9-93AE-96E742AEA91A}" srcId="{FAE3F5E0-3A06-4A51-B4D4-2C50549385D2}" destId="{BCCD39AC-17A4-41E1-AA76-19FB2FBDEE05}" srcOrd="9" destOrd="0" parTransId="{7109E43B-2C6A-4F65-851F-B67DF0F7775E}" sibTransId="{3EB20D9C-9B03-4B2C-98EA-CB8EF4BDEBA9}"/>
    <dgm:cxn modelId="{7F65E6C2-B630-405C-B557-2D47395AF4BE}" type="presOf" srcId="{7109E43B-2C6A-4F65-851F-B67DF0F7775E}" destId="{A2525F23-48E0-4384-B213-A9D6BD11C3CA}" srcOrd="0" destOrd="0" presId="urn:microsoft.com/office/officeart/2005/8/layout/radial4"/>
    <dgm:cxn modelId="{93B80BB4-BBA3-4653-BAD8-3B9057251A78}" srcId="{FAE3F5E0-3A06-4A51-B4D4-2C50549385D2}" destId="{09486234-4F31-4571-93D3-1EA681B1E1DD}" srcOrd="2" destOrd="0" parTransId="{60335AF2-D222-409B-AE23-0566DDF19288}" sibTransId="{89A2516A-DB1F-4B62-8417-F9F88817BC0F}"/>
    <dgm:cxn modelId="{C16101C6-B325-4C87-8BF8-6AAB8F7F73BA}" srcId="{FAE3F5E0-3A06-4A51-B4D4-2C50549385D2}" destId="{95039B95-64FD-4604-B6E5-DCAF9470177D}" srcOrd="5" destOrd="0" parTransId="{0FC123E4-CB2E-4B34-8F18-DE12A8DE5CC0}" sibTransId="{C8C7BADF-28AA-46BF-A4E8-8B0FDD87BF6A}"/>
    <dgm:cxn modelId="{2295073D-ABB5-423C-BC40-216487DA8C06}" type="presOf" srcId="{2861C61B-1855-4C7E-8086-4AF0623AC553}" destId="{572EFB26-E3CB-4AFD-A8F4-F481C377DB0D}" srcOrd="0" destOrd="0" presId="urn:microsoft.com/office/officeart/2005/8/layout/radial4"/>
    <dgm:cxn modelId="{E13AB0EE-AEC3-46E4-882E-4683891374B1}" srcId="{FAE3F5E0-3A06-4A51-B4D4-2C50549385D2}" destId="{0D7CAAF0-2546-41E6-818F-2B41DCEA6E81}" srcOrd="3" destOrd="0" parTransId="{B73A09BA-0F08-4DC8-92D4-4CF46A816FB7}" sibTransId="{B8290755-66F3-47B4-A6C1-A8E4F7ED8586}"/>
    <dgm:cxn modelId="{99C322F2-6DC8-44BE-8AD7-6E9662243547}" type="presOf" srcId="{B73A09BA-0F08-4DC8-92D4-4CF46A816FB7}" destId="{1A3D933E-F349-4231-9DFF-B162C66113C6}" srcOrd="0" destOrd="0" presId="urn:microsoft.com/office/officeart/2005/8/layout/radial4"/>
    <dgm:cxn modelId="{3F8FE124-DB5A-4055-AE35-1A04C4E07DBE}" type="presOf" srcId="{51B71AFA-6ABC-4340-A08F-46BD38629E08}" destId="{EF2798DC-6591-4567-B75F-142DBD452EC8}" srcOrd="0" destOrd="0" presId="urn:microsoft.com/office/officeart/2005/8/layout/radial4"/>
    <dgm:cxn modelId="{8F7D429E-65E8-41E4-BD6C-1282E33BF4E7}" type="presOf" srcId="{DEE06AD9-A439-4848-AED1-F55D1D39CEBE}" destId="{475E3FC4-36D8-48E7-8F8E-5C7DC95F2CD6}" srcOrd="0" destOrd="0" presId="urn:microsoft.com/office/officeart/2005/8/layout/radial4"/>
    <dgm:cxn modelId="{04DF9828-9CFE-4E7D-BCA4-C31D21FB1EB2}" type="presOf" srcId="{8F7FFA16-94CE-44A5-B67B-1A2078E0F57D}" destId="{42C9E36D-1F00-4D4B-89E4-D399C6BC1D70}" srcOrd="0" destOrd="0" presId="urn:microsoft.com/office/officeart/2005/8/layout/radial4"/>
    <dgm:cxn modelId="{76C2A082-754F-4B3E-B0F5-C35ACF479964}" type="presOf" srcId="{BCCD39AC-17A4-41E1-AA76-19FB2FBDEE05}" destId="{A8693E93-00D2-48C4-A99C-DCFF95C8F157}" srcOrd="0" destOrd="0" presId="urn:microsoft.com/office/officeart/2005/8/layout/radial4"/>
    <dgm:cxn modelId="{3606218E-C85C-4631-A4FA-BD84309D4981}" type="presOf" srcId="{8A71735C-14F0-4210-8BAE-02C321468094}" destId="{76EF8EC8-B60A-49A9-A75E-54BE20A83658}" srcOrd="0" destOrd="0" presId="urn:microsoft.com/office/officeart/2005/8/layout/radial4"/>
    <dgm:cxn modelId="{1892BF8D-8FDE-44E6-BE83-BD10BF1CA1AF}" type="presOf" srcId="{C03F8565-4A8A-426D-B7D8-658CF1F4FFCA}" destId="{F2D9E134-026B-4E4A-9365-6335B940BAA1}" srcOrd="0" destOrd="0" presId="urn:microsoft.com/office/officeart/2005/8/layout/radial4"/>
    <dgm:cxn modelId="{C594F732-4911-45E8-8EB1-B527B25FB543}" srcId="{FAE3F5E0-3A06-4A51-B4D4-2C50549385D2}" destId="{51B71AFA-6ABC-4340-A08F-46BD38629E08}" srcOrd="7" destOrd="0" parTransId="{098DB8A2-2D66-4BCA-89B4-31045BFF9DCB}" sibTransId="{4C0F6131-C0AD-4902-9E25-A65A5493BBE8}"/>
    <dgm:cxn modelId="{19CAC204-A98C-4919-BF16-97294D9CE57A}" type="presOf" srcId="{0D7CAAF0-2546-41E6-818F-2B41DCEA6E81}" destId="{752162E7-F4C1-4BE7-B4F2-030CCB4B51B5}" srcOrd="0" destOrd="0" presId="urn:microsoft.com/office/officeart/2005/8/layout/radial4"/>
    <dgm:cxn modelId="{E1BBA6E9-D53D-463B-AC93-934450EBFFBA}" srcId="{FAE3F5E0-3A06-4A51-B4D4-2C50549385D2}" destId="{98C668A9-58DC-4288-AFF2-A283C838EA5D}" srcOrd="0" destOrd="0" parTransId="{751A83A6-7B04-4DD7-A727-9937E49CD076}" sibTransId="{BB09682F-7BE3-4B35-851A-BCEC23CE97A0}"/>
    <dgm:cxn modelId="{08C0A08F-EEFC-4B0E-ACAF-1ABBCAFEA14A}" type="presOf" srcId="{FAE3F5E0-3A06-4A51-B4D4-2C50549385D2}" destId="{B9164D02-718D-45FA-8728-C3067EFB4E31}" srcOrd="0" destOrd="0" presId="urn:microsoft.com/office/officeart/2005/8/layout/radial4"/>
    <dgm:cxn modelId="{737BFE2B-C468-4CBF-958D-CB4141AD895E}" type="presOf" srcId="{098DB8A2-2D66-4BCA-89B4-31045BFF9DCB}" destId="{49A44EA2-DD64-4C3A-8F7A-AF0BA3549770}" srcOrd="0" destOrd="0" presId="urn:microsoft.com/office/officeart/2005/8/layout/radial4"/>
    <dgm:cxn modelId="{8E7EDA58-069A-4823-B844-44D06111FC89}" type="presOf" srcId="{09486234-4F31-4571-93D3-1EA681B1E1DD}" destId="{3F1DE3CE-B5D3-4EC5-81FE-6C683E164757}" srcOrd="0" destOrd="0" presId="urn:microsoft.com/office/officeart/2005/8/layout/radial4"/>
    <dgm:cxn modelId="{FE954BF0-B946-40E0-86F8-F6798EEBF1A2}" srcId="{FAE3F5E0-3A06-4A51-B4D4-2C50549385D2}" destId="{3178E2DF-B713-4584-9F76-6E9CD6FFA78C}" srcOrd="1" destOrd="0" parTransId="{2861C61B-1855-4C7E-8086-4AF0623AC553}" sibTransId="{715D6AFC-F3A3-4DAB-9AC0-689D28E964A2}"/>
    <dgm:cxn modelId="{06BE25A0-F727-4CEB-A203-BC767DD01E91}" type="presOf" srcId="{95039B95-64FD-4604-B6E5-DCAF9470177D}" destId="{AC2F888F-E617-4E9B-B1F0-B04633454C2A}" srcOrd="0" destOrd="0" presId="urn:microsoft.com/office/officeart/2005/8/layout/radial4"/>
    <dgm:cxn modelId="{484A2AE6-4780-4818-B2EB-AE91008243EA}" srcId="{8F7FFA16-94CE-44A5-B67B-1A2078E0F57D}" destId="{FAE3F5E0-3A06-4A51-B4D4-2C50549385D2}" srcOrd="0" destOrd="0" parTransId="{756F9054-DC27-4635-81A5-4353C8E83B3A}" sibTransId="{D69BC581-F8BF-4382-9B99-A275DE187BD3}"/>
    <dgm:cxn modelId="{91CD19AA-A696-4CED-8178-1E2B6087B4DA}" srcId="{FAE3F5E0-3A06-4A51-B4D4-2C50549385D2}" destId="{5D65F2D3-1760-4904-8D2F-3D3EA3A9247F}" srcOrd="8" destOrd="0" parTransId="{0E6DF790-9E23-49D7-B9A1-EB35ABA35DCD}" sibTransId="{32C18073-2DF8-4B0E-9C8C-8F28F87FF4BB}"/>
    <dgm:cxn modelId="{413F1B29-1EFF-4102-9C4C-0260BA53B940}" type="presOf" srcId="{98C668A9-58DC-4288-AFF2-A283C838EA5D}" destId="{021D3771-312B-4A24-B3BF-55C33B53B576}" srcOrd="0" destOrd="0" presId="urn:microsoft.com/office/officeart/2005/8/layout/radial4"/>
    <dgm:cxn modelId="{125F5D78-575C-484E-9412-03094CCF7B7E}" type="presOf" srcId="{60335AF2-D222-409B-AE23-0566DDF19288}" destId="{7D24AFC7-66F1-408B-838D-1B36DE923B15}" srcOrd="0" destOrd="0" presId="urn:microsoft.com/office/officeart/2005/8/layout/radial4"/>
    <dgm:cxn modelId="{231CFA28-94DE-472C-98B2-15DAC759C9DA}" type="presOf" srcId="{0E6DF790-9E23-49D7-B9A1-EB35ABA35DCD}" destId="{241C0C1A-7C01-420B-8784-BB90E935087D}" srcOrd="0" destOrd="0" presId="urn:microsoft.com/office/officeart/2005/8/layout/radial4"/>
    <dgm:cxn modelId="{60B9DF68-FA8D-4FCD-8523-4EAE67C8B499}" type="presOf" srcId="{751A83A6-7B04-4DD7-A727-9937E49CD076}" destId="{EAE249E8-3759-4045-B3C7-6A0ADC0F47FF}" srcOrd="0" destOrd="0" presId="urn:microsoft.com/office/officeart/2005/8/layout/radial4"/>
    <dgm:cxn modelId="{25829114-A7CE-4E73-BB75-B40AD378A5F3}" srcId="{FAE3F5E0-3A06-4A51-B4D4-2C50549385D2}" destId="{8A71735C-14F0-4210-8BAE-02C321468094}" srcOrd="6" destOrd="0" parTransId="{C03F8565-4A8A-426D-B7D8-658CF1F4FFCA}" sibTransId="{8D6EC781-7A21-4C72-96E0-5D290468455A}"/>
    <dgm:cxn modelId="{035B4698-59D0-422C-84E1-2A82DB6C7F94}" srcId="{FAE3F5E0-3A06-4A51-B4D4-2C50549385D2}" destId="{6A0D4C01-CE75-4BA6-9423-CBBDF0A431C6}" srcOrd="4" destOrd="0" parTransId="{DEE06AD9-A439-4848-AED1-F55D1D39CEBE}" sibTransId="{01682DB2-64AB-4E17-9CCE-727A7298EE7E}"/>
    <dgm:cxn modelId="{B5140C87-573C-413D-B2C3-809FB2728920}" type="presOf" srcId="{5D65F2D3-1760-4904-8D2F-3D3EA3A9247F}" destId="{7126C38A-CE1C-4EEF-8EC9-F9C0D76D7461}" srcOrd="0" destOrd="0" presId="urn:microsoft.com/office/officeart/2005/8/layout/radial4"/>
    <dgm:cxn modelId="{D9679B20-F6C0-40D2-90D2-0EEA18A2234C}" type="presOf" srcId="{0FC123E4-CB2E-4B34-8F18-DE12A8DE5CC0}" destId="{D3E79DDE-8B5F-44CE-B0DE-12554425C0B7}" srcOrd="0" destOrd="0" presId="urn:microsoft.com/office/officeart/2005/8/layout/radial4"/>
    <dgm:cxn modelId="{28E16DC5-CDA9-4657-8655-C53532E09070}" type="presOf" srcId="{6A0D4C01-CE75-4BA6-9423-CBBDF0A431C6}" destId="{D0440BB1-9473-42C5-908F-27325A4EEC36}" srcOrd="0" destOrd="0" presId="urn:microsoft.com/office/officeart/2005/8/layout/radial4"/>
    <dgm:cxn modelId="{D6706294-7A93-43A8-8166-9147DE9B0977}" type="presOf" srcId="{3178E2DF-B713-4584-9F76-6E9CD6FFA78C}" destId="{E5A28E2A-4CD8-4C0C-9879-7C51BE5C9F1F}" srcOrd="0" destOrd="0" presId="urn:microsoft.com/office/officeart/2005/8/layout/radial4"/>
    <dgm:cxn modelId="{E1F3901B-F517-4822-B35C-DD52BDFACCB7}" type="presParOf" srcId="{42C9E36D-1F00-4D4B-89E4-D399C6BC1D70}" destId="{B9164D02-718D-45FA-8728-C3067EFB4E31}" srcOrd="0" destOrd="0" presId="urn:microsoft.com/office/officeart/2005/8/layout/radial4"/>
    <dgm:cxn modelId="{A29872F9-DB0E-4BE3-881A-D63244C7AF8E}" type="presParOf" srcId="{42C9E36D-1F00-4D4B-89E4-D399C6BC1D70}" destId="{EAE249E8-3759-4045-B3C7-6A0ADC0F47FF}" srcOrd="1" destOrd="0" presId="urn:microsoft.com/office/officeart/2005/8/layout/radial4"/>
    <dgm:cxn modelId="{9E2C4508-E607-49F9-98F6-37DA05B024B8}" type="presParOf" srcId="{42C9E36D-1F00-4D4B-89E4-D399C6BC1D70}" destId="{021D3771-312B-4A24-B3BF-55C33B53B576}" srcOrd="2" destOrd="0" presId="urn:microsoft.com/office/officeart/2005/8/layout/radial4"/>
    <dgm:cxn modelId="{4E785B3D-FD11-4375-B242-EFBB29526C2F}" type="presParOf" srcId="{42C9E36D-1F00-4D4B-89E4-D399C6BC1D70}" destId="{572EFB26-E3CB-4AFD-A8F4-F481C377DB0D}" srcOrd="3" destOrd="0" presId="urn:microsoft.com/office/officeart/2005/8/layout/radial4"/>
    <dgm:cxn modelId="{45392484-E060-43CA-9E55-66779BF1D5D7}" type="presParOf" srcId="{42C9E36D-1F00-4D4B-89E4-D399C6BC1D70}" destId="{E5A28E2A-4CD8-4C0C-9879-7C51BE5C9F1F}" srcOrd="4" destOrd="0" presId="urn:microsoft.com/office/officeart/2005/8/layout/radial4"/>
    <dgm:cxn modelId="{9A0B0E13-0C21-47D0-B0BF-08F43A477CF3}" type="presParOf" srcId="{42C9E36D-1F00-4D4B-89E4-D399C6BC1D70}" destId="{7D24AFC7-66F1-408B-838D-1B36DE923B15}" srcOrd="5" destOrd="0" presId="urn:microsoft.com/office/officeart/2005/8/layout/radial4"/>
    <dgm:cxn modelId="{17D457EB-40A2-4E12-9982-365EC3DC2D4D}" type="presParOf" srcId="{42C9E36D-1F00-4D4B-89E4-D399C6BC1D70}" destId="{3F1DE3CE-B5D3-4EC5-81FE-6C683E164757}" srcOrd="6" destOrd="0" presId="urn:microsoft.com/office/officeart/2005/8/layout/radial4"/>
    <dgm:cxn modelId="{6F903853-6885-438E-8519-B1DD0A8EFEF8}" type="presParOf" srcId="{42C9E36D-1F00-4D4B-89E4-D399C6BC1D70}" destId="{1A3D933E-F349-4231-9DFF-B162C66113C6}" srcOrd="7" destOrd="0" presId="urn:microsoft.com/office/officeart/2005/8/layout/radial4"/>
    <dgm:cxn modelId="{2F223D9B-EAC7-49F2-B6AF-CF0700F90635}" type="presParOf" srcId="{42C9E36D-1F00-4D4B-89E4-D399C6BC1D70}" destId="{752162E7-F4C1-4BE7-B4F2-030CCB4B51B5}" srcOrd="8" destOrd="0" presId="urn:microsoft.com/office/officeart/2005/8/layout/radial4"/>
    <dgm:cxn modelId="{2236C701-E67F-4C85-B99A-335150A50076}" type="presParOf" srcId="{42C9E36D-1F00-4D4B-89E4-D399C6BC1D70}" destId="{475E3FC4-36D8-48E7-8F8E-5C7DC95F2CD6}" srcOrd="9" destOrd="0" presId="urn:microsoft.com/office/officeart/2005/8/layout/radial4"/>
    <dgm:cxn modelId="{D42AFB54-3D0E-43D4-B43A-9884910E2227}" type="presParOf" srcId="{42C9E36D-1F00-4D4B-89E4-D399C6BC1D70}" destId="{D0440BB1-9473-42C5-908F-27325A4EEC36}" srcOrd="10" destOrd="0" presId="urn:microsoft.com/office/officeart/2005/8/layout/radial4"/>
    <dgm:cxn modelId="{24BC2DE0-5365-4C5F-AF8B-6E390F68EBCD}" type="presParOf" srcId="{42C9E36D-1F00-4D4B-89E4-D399C6BC1D70}" destId="{D3E79DDE-8B5F-44CE-B0DE-12554425C0B7}" srcOrd="11" destOrd="0" presId="urn:microsoft.com/office/officeart/2005/8/layout/radial4"/>
    <dgm:cxn modelId="{58288D30-9746-47CB-9F3D-42C241010941}" type="presParOf" srcId="{42C9E36D-1F00-4D4B-89E4-D399C6BC1D70}" destId="{AC2F888F-E617-4E9B-B1F0-B04633454C2A}" srcOrd="12" destOrd="0" presId="urn:microsoft.com/office/officeart/2005/8/layout/radial4"/>
    <dgm:cxn modelId="{A0300C53-C3F5-4AFF-8D1D-F553AB86B566}" type="presParOf" srcId="{42C9E36D-1F00-4D4B-89E4-D399C6BC1D70}" destId="{F2D9E134-026B-4E4A-9365-6335B940BAA1}" srcOrd="13" destOrd="0" presId="urn:microsoft.com/office/officeart/2005/8/layout/radial4"/>
    <dgm:cxn modelId="{C75DF933-609B-4B8F-8556-206533565798}" type="presParOf" srcId="{42C9E36D-1F00-4D4B-89E4-D399C6BC1D70}" destId="{76EF8EC8-B60A-49A9-A75E-54BE20A83658}" srcOrd="14" destOrd="0" presId="urn:microsoft.com/office/officeart/2005/8/layout/radial4"/>
    <dgm:cxn modelId="{349A561B-A0A4-4466-9E9A-D8A4803233EB}" type="presParOf" srcId="{42C9E36D-1F00-4D4B-89E4-D399C6BC1D70}" destId="{49A44EA2-DD64-4C3A-8F7A-AF0BA3549770}" srcOrd="15" destOrd="0" presId="urn:microsoft.com/office/officeart/2005/8/layout/radial4"/>
    <dgm:cxn modelId="{4F816AE9-BA7F-4A95-B6C5-62277F16DC2D}" type="presParOf" srcId="{42C9E36D-1F00-4D4B-89E4-D399C6BC1D70}" destId="{EF2798DC-6591-4567-B75F-142DBD452EC8}" srcOrd="16" destOrd="0" presId="urn:microsoft.com/office/officeart/2005/8/layout/radial4"/>
    <dgm:cxn modelId="{035D8802-89B7-4794-ADC0-40D4066051A7}" type="presParOf" srcId="{42C9E36D-1F00-4D4B-89E4-D399C6BC1D70}" destId="{241C0C1A-7C01-420B-8784-BB90E935087D}" srcOrd="17" destOrd="0" presId="urn:microsoft.com/office/officeart/2005/8/layout/radial4"/>
    <dgm:cxn modelId="{6D17291F-CBDC-45E2-B7EE-D71E37775E16}" type="presParOf" srcId="{42C9E36D-1F00-4D4B-89E4-D399C6BC1D70}" destId="{7126C38A-CE1C-4EEF-8EC9-F9C0D76D7461}" srcOrd="18" destOrd="0" presId="urn:microsoft.com/office/officeart/2005/8/layout/radial4"/>
    <dgm:cxn modelId="{3123FA4E-D209-49FC-B63F-F4B006A00D04}" type="presParOf" srcId="{42C9E36D-1F00-4D4B-89E4-D399C6BC1D70}" destId="{A2525F23-48E0-4384-B213-A9D6BD11C3CA}" srcOrd="19" destOrd="0" presId="urn:microsoft.com/office/officeart/2005/8/layout/radial4"/>
    <dgm:cxn modelId="{3BC9D941-4BFA-4184-9817-E1A25D94D1D0}" type="presParOf" srcId="{42C9E36D-1F00-4D4B-89E4-D399C6BC1D70}" destId="{A8693E93-00D2-48C4-A99C-DCFF95C8F157}" srcOrd="2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FFA16-94CE-44A5-B67B-1A2078E0F57D}" type="doc">
      <dgm:prSet loTypeId="urn:microsoft.com/office/officeart/2005/8/layout/radial4" loCatId="relationship" qsTypeId="urn:microsoft.com/office/officeart/2005/8/quickstyle/simple5" qsCatId="simple" csTypeId="urn:microsoft.com/office/officeart/2005/8/colors/accent6_2" csCatId="accent6" phldr="1"/>
      <dgm:spPr/>
      <dgm:t>
        <a:bodyPr/>
        <a:lstStyle/>
        <a:p>
          <a:endParaRPr lang="en-AU"/>
        </a:p>
      </dgm:t>
    </dgm:pt>
    <dgm:pt modelId="{FAE3F5E0-3A06-4A51-B4D4-2C50549385D2}">
      <dgm:prSet phldrT="[Text]" custT="1"/>
      <dgm:spPr>
        <a:xfrm>
          <a:off x="3903921" y="4202770"/>
          <a:ext cx="1482464" cy="1482464"/>
        </a:xfrm>
        <a:solidFill>
          <a:schemeClr val="accent2"/>
        </a:solidFill>
        <a:ln>
          <a:solidFill>
            <a:schemeClr val="accent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sz="1200" b="1" dirty="0" smtClean="0">
              <a:solidFill>
                <a:schemeClr val="tx1"/>
              </a:solidFill>
              <a:latin typeface="GillSans"/>
              <a:ea typeface="+mn-ea"/>
              <a:cs typeface="+mn-cs"/>
            </a:rPr>
            <a:t>Safety Management System</a:t>
          </a:r>
        </a:p>
        <a:p>
          <a:r>
            <a:rPr lang="en-AU" sz="1200" b="1" dirty="0" smtClean="0">
              <a:solidFill>
                <a:schemeClr val="tx1"/>
              </a:solidFill>
              <a:latin typeface="GillSans"/>
              <a:ea typeface="+mn-ea"/>
              <a:cs typeface="+mn-cs"/>
            </a:rPr>
            <a:t>Regulation 622 </a:t>
          </a:r>
          <a:endParaRPr lang="en-AU" sz="1200" b="1" dirty="0">
            <a:solidFill>
              <a:schemeClr val="tx1"/>
            </a:solidFill>
            <a:latin typeface="GillSans"/>
            <a:ea typeface="+mn-ea"/>
            <a:cs typeface="+mn-cs"/>
          </a:endParaRPr>
        </a:p>
      </dgm:t>
    </dgm:pt>
    <dgm:pt modelId="{756F9054-DC27-4635-81A5-4353C8E83B3A}" type="parTrans" cxnId="{484A2AE6-4780-4818-B2EB-AE91008243EA}">
      <dgm:prSet/>
      <dgm:spPr/>
      <dgm:t>
        <a:bodyPr/>
        <a:lstStyle/>
        <a:p>
          <a:endParaRPr lang="en-AU"/>
        </a:p>
      </dgm:t>
    </dgm:pt>
    <dgm:pt modelId="{D69BC581-F8BF-4382-9B99-A275DE187BD3}" type="sibTrans" cxnId="{484A2AE6-4780-4818-B2EB-AE91008243EA}">
      <dgm:prSet/>
      <dgm:spPr/>
      <dgm:t>
        <a:bodyPr/>
        <a:lstStyle/>
        <a:p>
          <a:endParaRPr lang="en-AU"/>
        </a:p>
      </dgm:t>
    </dgm:pt>
    <dgm:pt modelId="{6A0D4C01-CE75-4BA6-9423-CBBDF0A431C6}">
      <dgm:prSet phldrT="[Text]"/>
      <dgm:spPr>
        <a:xfrm>
          <a:off x="819985" y="2126740"/>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Emergency Plan</a:t>
          </a:r>
          <a:endParaRPr lang="en-AU" dirty="0">
            <a:solidFill>
              <a:srgbClr val="FFFFFF"/>
            </a:solidFill>
            <a:latin typeface="GillSans"/>
            <a:ea typeface="+mn-ea"/>
            <a:cs typeface="+mn-cs"/>
          </a:endParaRPr>
        </a:p>
      </dgm:t>
    </dgm:pt>
    <dgm:pt modelId="{DEE06AD9-A439-4848-AED1-F55D1D39CEBE}" type="parTrans" cxnId="{035B4698-59D0-422C-84E1-2A82DB6C7F94}">
      <dgm:prSet/>
      <dgm:spPr>
        <a:xfrm rot="12960000">
          <a:off x="1036943" y="3259744"/>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01682DB2-64AB-4E17-9CCE-727A7298EE7E}" type="sibTrans" cxnId="{035B4698-59D0-422C-84E1-2A82DB6C7F94}">
      <dgm:prSet/>
      <dgm:spPr/>
      <dgm:t>
        <a:bodyPr/>
        <a:lstStyle/>
        <a:p>
          <a:endParaRPr lang="en-AU"/>
        </a:p>
      </dgm:t>
    </dgm:pt>
    <dgm:pt modelId="{95039B95-64FD-4604-B6E5-DCAF9470177D}">
      <dgm:prSet phldrT="[Text]"/>
      <dgm:spPr>
        <a:xfrm>
          <a:off x="2863394" y="642116"/>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Ventilation Control Plan &amp; Ventilation Plan</a:t>
          </a:r>
        </a:p>
      </dgm:t>
    </dgm:pt>
    <dgm:pt modelId="{0FC123E4-CB2E-4B34-8F18-DE12A8DE5CC0}" type="parTrans" cxnId="{C16101C6-B325-4C87-8BF8-6AAB8F7F73BA}">
      <dgm:prSet/>
      <dgm:spPr>
        <a:xfrm rot="15120000">
          <a:off x="2289958" y="2349375"/>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C8C7BADF-28AA-46BF-A4E8-8B0FDD87BF6A}" type="sibTrans" cxnId="{C16101C6-B325-4C87-8BF8-6AAB8F7F73BA}">
      <dgm:prSet/>
      <dgm:spPr/>
      <dgm:t>
        <a:bodyPr/>
        <a:lstStyle/>
        <a:p>
          <a:endParaRPr lang="en-AU"/>
        </a:p>
      </dgm:t>
    </dgm:pt>
    <dgm:pt modelId="{0BE744EE-DDF0-42C0-82FC-42849B2E12D1}">
      <dgm:prSet phldrT="[Text]"/>
      <dgm:spPr>
        <a:xfrm>
          <a:off x="5389187" y="642116"/>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Specific Control Measures</a:t>
          </a:r>
          <a:endParaRPr lang="en-AU" dirty="0">
            <a:solidFill>
              <a:srgbClr val="FFFFFF"/>
            </a:solidFill>
            <a:latin typeface="GillSans"/>
            <a:ea typeface="+mn-ea"/>
            <a:cs typeface="+mn-cs"/>
          </a:endParaRPr>
        </a:p>
      </dgm:t>
    </dgm:pt>
    <dgm:pt modelId="{C058F472-37A1-48F9-A065-8DAD6B160549}" type="parTrans" cxnId="{E6565D90-2074-4B52-94F4-0374763A4EDB}">
      <dgm:prSet/>
      <dgm:spPr>
        <a:xfrm rot="17280000">
          <a:off x="3838769" y="2349375"/>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C551AD01-92B8-4A34-9DDB-120995F6D308}" type="sibTrans" cxnId="{E6565D90-2074-4B52-94F4-0374763A4EDB}">
      <dgm:prSet/>
      <dgm:spPr/>
      <dgm:t>
        <a:bodyPr/>
        <a:lstStyle/>
        <a:p>
          <a:endParaRPr lang="en-AU"/>
        </a:p>
      </dgm:t>
    </dgm:pt>
    <dgm:pt modelId="{8A71735C-14F0-4210-8BAE-02C321468094}">
      <dgm:prSet phldrT="[Text]"/>
      <dgm:spPr>
        <a:xfrm>
          <a:off x="4126291" y="442093"/>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Principal Mining Hazard Management Plans</a:t>
          </a:r>
        </a:p>
      </dgm:t>
    </dgm:pt>
    <dgm:pt modelId="{C03F8565-4A8A-426D-B7D8-658CF1F4FFCA}" type="parTrans" cxnId="{25829114-A7CE-4E73-BB75-B40AD378A5F3}">
      <dgm:prSet/>
      <dgm:spPr>
        <a:xfrm rot="16200000">
          <a:off x="3064364" y="2226721"/>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8D6EC781-7A21-4C72-96E0-5D290468455A}" type="sibTrans" cxnId="{25829114-A7CE-4E73-BB75-B40AD378A5F3}">
      <dgm:prSet/>
      <dgm:spPr/>
      <dgm:t>
        <a:bodyPr/>
        <a:lstStyle/>
        <a:p>
          <a:endParaRPr lang="en-AU"/>
        </a:p>
      </dgm:t>
    </dgm:pt>
    <dgm:pt modelId="{51B71AFA-6ABC-4340-A08F-46BD38629E08}">
      <dgm:prSet phldrT="[Text]"/>
      <dgm:spPr>
        <a:xfrm>
          <a:off x="6528463" y="1222606"/>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Withdrawal situations</a:t>
          </a:r>
          <a:endParaRPr lang="en-AU" dirty="0">
            <a:solidFill>
              <a:srgbClr val="FFFFFF"/>
            </a:solidFill>
            <a:latin typeface="GillSans"/>
            <a:ea typeface="+mn-ea"/>
            <a:cs typeface="+mn-cs"/>
          </a:endParaRPr>
        </a:p>
      </dgm:t>
    </dgm:pt>
    <dgm:pt modelId="{098DB8A2-2D66-4BCA-89B4-31045BFF9DCB}" type="parTrans" cxnId="{C594F732-4911-45E8-8EB1-B527B25FB543}">
      <dgm:prSet/>
      <dgm:spPr>
        <a:xfrm rot="18360000">
          <a:off x="4537371" y="2705330"/>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4C0F6131-C0AD-4902-9E25-A65A5493BBE8}" type="sibTrans" cxnId="{C594F732-4911-45E8-8EB1-B527B25FB543}">
      <dgm:prSet/>
      <dgm:spPr/>
      <dgm:t>
        <a:bodyPr/>
        <a:lstStyle/>
        <a:p>
          <a:endParaRPr lang="en-AU"/>
        </a:p>
      </dgm:t>
    </dgm:pt>
    <dgm:pt modelId="{76DFA37E-6B8E-4D8F-9F09-6ED497FF7052}">
      <dgm:prSet phldrT="[Text]"/>
      <dgm:spPr>
        <a:xfrm>
          <a:off x="-33811" y="4528912"/>
          <a:ext cx="1184293"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Health &amp; Safety Policy</a:t>
          </a:r>
          <a:endParaRPr lang="en-AU" dirty="0">
            <a:solidFill>
              <a:srgbClr val="FFFFFF"/>
            </a:solidFill>
            <a:latin typeface="GillSans"/>
            <a:ea typeface="+mn-ea"/>
            <a:cs typeface="+mn-cs"/>
          </a:endParaRPr>
        </a:p>
      </dgm:t>
    </dgm:pt>
    <dgm:pt modelId="{E566301B-30E7-4013-8D52-12B8813D4D53}" type="parTrans" cxnId="{071F9AB6-2DD8-4DCA-AEC6-743519EFAC47}">
      <dgm:prSet/>
      <dgm:spPr>
        <a:xfrm rot="10800000">
          <a:off x="558334" y="4732751"/>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68899055-FE83-4CFF-B694-F78C2A3DDAA6}" type="sibTrans" cxnId="{071F9AB6-2DD8-4DCA-AEC6-743519EFAC47}">
      <dgm:prSet/>
      <dgm:spPr/>
      <dgm:t>
        <a:bodyPr/>
        <a:lstStyle/>
        <a:p>
          <a:endParaRPr lang="en-AU"/>
        </a:p>
      </dgm:t>
    </dgm:pt>
    <dgm:pt modelId="{331CFAE3-3337-4838-AA2F-BE0B12C3FBE2}">
      <dgm:prSet phldrT="[Text]"/>
      <dgm:spPr>
        <a:xfrm>
          <a:off x="1724119" y="1222606"/>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Mine Survey Plan</a:t>
          </a:r>
          <a:endParaRPr lang="en-AU" dirty="0">
            <a:solidFill>
              <a:srgbClr val="FFFFFF"/>
            </a:solidFill>
            <a:latin typeface="GillSans"/>
            <a:ea typeface="+mn-ea"/>
            <a:cs typeface="+mn-cs"/>
          </a:endParaRPr>
        </a:p>
      </dgm:t>
    </dgm:pt>
    <dgm:pt modelId="{25355A5D-E556-46A7-961E-3B8426B11915}" type="parTrans" cxnId="{E0B2B31B-2080-4D04-82CC-BB6B8EB65FEF}">
      <dgm:prSet/>
      <dgm:spPr>
        <a:xfrm rot="14040000">
          <a:off x="1591357" y="2705330"/>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1BB82182-A3BE-4336-8279-97855AFDAD3D}" type="sibTrans" cxnId="{E0B2B31B-2080-4D04-82CC-BB6B8EB65FEF}">
      <dgm:prSet/>
      <dgm:spPr/>
      <dgm:t>
        <a:bodyPr/>
        <a:lstStyle/>
        <a:p>
          <a:endParaRPr lang="en-AU"/>
        </a:p>
      </dgm:t>
    </dgm:pt>
    <dgm:pt modelId="{DCB6BE06-FAB9-48CF-9D59-ABB4A6C635EB}">
      <dgm:prSet phldrT="[Text]"/>
      <dgm:spPr>
        <a:xfrm>
          <a:off x="239495" y="3266015"/>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Risk Management</a:t>
          </a:r>
          <a:endParaRPr lang="en-AU" dirty="0">
            <a:solidFill>
              <a:srgbClr val="FFFFFF"/>
            </a:solidFill>
            <a:latin typeface="GillSans"/>
            <a:ea typeface="+mn-ea"/>
            <a:cs typeface="+mn-cs"/>
          </a:endParaRPr>
        </a:p>
      </dgm:t>
    </dgm:pt>
    <dgm:pt modelId="{5627D6B8-DBE1-40E4-99A6-0EAB9A0710D2}" type="parTrans" cxnId="{E4C19CDA-0052-4DFE-98D5-D2307DC5DECC}">
      <dgm:prSet/>
      <dgm:spPr>
        <a:xfrm rot="11880000">
          <a:off x="680988" y="3958345"/>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79A9A545-8C35-47F3-9227-ED805A1B8AC3}" type="sibTrans" cxnId="{E4C19CDA-0052-4DFE-98D5-D2307DC5DECC}">
      <dgm:prSet/>
      <dgm:spPr/>
      <dgm:t>
        <a:bodyPr/>
        <a:lstStyle/>
        <a:p>
          <a:endParaRPr lang="en-AU"/>
        </a:p>
      </dgm:t>
    </dgm:pt>
    <dgm:pt modelId="{BECC2C60-979F-4534-9246-1109443D0116}">
      <dgm:prSet phldrT="[Text]"/>
      <dgm:spPr>
        <a:xfrm>
          <a:off x="7432597" y="2126740"/>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Notifications</a:t>
          </a:r>
          <a:endParaRPr lang="en-AU" dirty="0">
            <a:solidFill>
              <a:srgbClr val="FFFFFF"/>
            </a:solidFill>
            <a:latin typeface="GillSans"/>
            <a:ea typeface="+mn-ea"/>
            <a:cs typeface="+mn-cs"/>
          </a:endParaRPr>
        </a:p>
      </dgm:t>
    </dgm:pt>
    <dgm:pt modelId="{DAD253C8-955A-4D33-B896-4894787F7CF5}" type="parTrans" cxnId="{D5130047-9778-4FED-87A9-7D6A003C58B0}">
      <dgm:prSet/>
      <dgm:spPr>
        <a:xfrm rot="19440000">
          <a:off x="5091784" y="3259744"/>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9F436D2B-C644-4252-9694-B084637797DA}" type="sibTrans" cxnId="{D5130047-9778-4FED-87A9-7D6A003C58B0}">
      <dgm:prSet/>
      <dgm:spPr/>
      <dgm:t>
        <a:bodyPr/>
        <a:lstStyle/>
        <a:p>
          <a:endParaRPr lang="en-AU"/>
        </a:p>
      </dgm:t>
    </dgm:pt>
    <dgm:pt modelId="{15473030-D7A3-4172-9379-2627C22E36CF}">
      <dgm:prSet phldrT="[Text]"/>
      <dgm:spPr>
        <a:xfrm>
          <a:off x="8013087" y="3266015"/>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Worker &amp; Contractor Management</a:t>
          </a:r>
          <a:endParaRPr lang="en-AU" dirty="0">
            <a:solidFill>
              <a:srgbClr val="FFFFFF"/>
            </a:solidFill>
            <a:latin typeface="GillSans"/>
            <a:ea typeface="+mn-ea"/>
            <a:cs typeface="+mn-cs"/>
          </a:endParaRPr>
        </a:p>
      </dgm:t>
    </dgm:pt>
    <dgm:pt modelId="{136641DF-EFD3-4FBB-BCF1-88FA2AD4F4E2}" type="parTrans" cxnId="{B00C744A-C54E-4230-B318-CA7CBB535098}">
      <dgm:prSet/>
      <dgm:spPr>
        <a:xfrm rot="20520000">
          <a:off x="5447739" y="3958345"/>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5919B36C-AF6C-4D29-B838-933995E06525}" type="sibTrans" cxnId="{B00C744A-C54E-4230-B318-CA7CBB535098}">
      <dgm:prSet/>
      <dgm:spPr/>
      <dgm:t>
        <a:bodyPr/>
        <a:lstStyle/>
        <a:p>
          <a:endParaRPr lang="en-AU"/>
        </a:p>
      </dgm:t>
    </dgm:pt>
    <dgm:pt modelId="{3FE7EF89-8056-42EE-A835-041ACA008CDE}">
      <dgm:prSet phldrT="[Text]"/>
      <dgm:spPr>
        <a:xfrm>
          <a:off x="8213110" y="4528912"/>
          <a:ext cx="1037725" cy="830180"/>
        </a:xfr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en-AU" dirty="0" smtClean="0">
              <a:solidFill>
                <a:srgbClr val="FFFFFF"/>
              </a:solidFill>
              <a:latin typeface="GillSans"/>
              <a:ea typeface="+mn-ea"/>
              <a:cs typeface="+mn-cs"/>
            </a:rPr>
            <a:t>Performance Standards &amp; Audit</a:t>
          </a:r>
          <a:endParaRPr lang="en-AU" dirty="0">
            <a:solidFill>
              <a:srgbClr val="FFFFFF"/>
            </a:solidFill>
            <a:latin typeface="GillSans"/>
            <a:ea typeface="+mn-ea"/>
            <a:cs typeface="+mn-cs"/>
          </a:endParaRPr>
        </a:p>
      </dgm:t>
    </dgm:pt>
    <dgm:pt modelId="{0D4D7D0D-7900-463E-9798-3A8B90DA3508}" type="parTrans" cxnId="{9C8D1F50-86EF-412B-BFA3-318F98452583}">
      <dgm:prSet/>
      <dgm:spPr>
        <a:xfrm>
          <a:off x="5570393" y="4732751"/>
          <a:ext cx="3161579" cy="422502"/>
        </a:xfr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endParaRPr lang="en-AU"/>
        </a:p>
      </dgm:t>
    </dgm:pt>
    <dgm:pt modelId="{E2A5FFDC-5996-4F5F-84C7-82DE5EC663CA}" type="sibTrans" cxnId="{9C8D1F50-86EF-412B-BFA3-318F98452583}">
      <dgm:prSet/>
      <dgm:spPr/>
      <dgm:t>
        <a:bodyPr/>
        <a:lstStyle/>
        <a:p>
          <a:endParaRPr lang="en-AU"/>
        </a:p>
      </dgm:t>
    </dgm:pt>
    <dgm:pt modelId="{42C9E36D-1F00-4D4B-89E4-D399C6BC1D70}" type="pres">
      <dgm:prSet presAssocID="{8F7FFA16-94CE-44A5-B67B-1A2078E0F57D}" presName="cycle" presStyleCnt="0">
        <dgm:presLayoutVars>
          <dgm:chMax val="1"/>
          <dgm:dir/>
          <dgm:animLvl val="ctr"/>
          <dgm:resizeHandles val="exact"/>
        </dgm:presLayoutVars>
      </dgm:prSet>
      <dgm:spPr/>
      <dgm:t>
        <a:bodyPr/>
        <a:lstStyle/>
        <a:p>
          <a:endParaRPr lang="en-AU"/>
        </a:p>
      </dgm:t>
    </dgm:pt>
    <dgm:pt modelId="{B9164D02-718D-45FA-8728-C3067EFB4E31}" type="pres">
      <dgm:prSet presAssocID="{FAE3F5E0-3A06-4A51-B4D4-2C50549385D2}" presName="centerShape" presStyleLbl="node0" presStyleIdx="0" presStyleCnt="1" custScaleX="117065"/>
      <dgm:spPr>
        <a:prstGeom prst="ellipse">
          <a:avLst/>
        </a:prstGeom>
      </dgm:spPr>
      <dgm:t>
        <a:bodyPr/>
        <a:lstStyle/>
        <a:p>
          <a:endParaRPr lang="en-AU"/>
        </a:p>
      </dgm:t>
    </dgm:pt>
    <dgm:pt modelId="{E7A80937-D575-4DBC-8957-1D6A1D359BDD}" type="pres">
      <dgm:prSet presAssocID="{E566301B-30E7-4013-8D52-12B8813D4D53}" presName="parTrans" presStyleLbl="bgSibTrans2D1" presStyleIdx="0" presStyleCnt="11"/>
      <dgm:spPr>
        <a:prstGeom prst="leftArrow">
          <a:avLst>
            <a:gd name="adj1" fmla="val 60000"/>
            <a:gd name="adj2" fmla="val 50000"/>
          </a:avLst>
        </a:prstGeom>
      </dgm:spPr>
      <dgm:t>
        <a:bodyPr/>
        <a:lstStyle/>
        <a:p>
          <a:endParaRPr lang="en-AU"/>
        </a:p>
      </dgm:t>
    </dgm:pt>
    <dgm:pt modelId="{4ADC315E-C114-46E9-B61A-43D7890AEC34}" type="pres">
      <dgm:prSet presAssocID="{76DFA37E-6B8E-4D8F-9F09-6ED497FF7052}" presName="node" presStyleLbl="node1" presStyleIdx="0" presStyleCnt="11" custScaleX="114124">
        <dgm:presLayoutVars>
          <dgm:bulletEnabled val="1"/>
        </dgm:presLayoutVars>
      </dgm:prSet>
      <dgm:spPr>
        <a:prstGeom prst="roundRect">
          <a:avLst>
            <a:gd name="adj" fmla="val 10000"/>
          </a:avLst>
        </a:prstGeom>
      </dgm:spPr>
      <dgm:t>
        <a:bodyPr/>
        <a:lstStyle/>
        <a:p>
          <a:endParaRPr lang="en-AU"/>
        </a:p>
      </dgm:t>
    </dgm:pt>
    <dgm:pt modelId="{2AD130DF-F81E-4AC9-9BAE-B826EA7E8438}" type="pres">
      <dgm:prSet presAssocID="{5627D6B8-DBE1-40E4-99A6-0EAB9A0710D2}" presName="parTrans" presStyleLbl="bgSibTrans2D1" presStyleIdx="1" presStyleCnt="11"/>
      <dgm:spPr>
        <a:prstGeom prst="leftArrow">
          <a:avLst>
            <a:gd name="adj1" fmla="val 60000"/>
            <a:gd name="adj2" fmla="val 50000"/>
          </a:avLst>
        </a:prstGeom>
      </dgm:spPr>
      <dgm:t>
        <a:bodyPr/>
        <a:lstStyle/>
        <a:p>
          <a:endParaRPr lang="en-AU"/>
        </a:p>
      </dgm:t>
    </dgm:pt>
    <dgm:pt modelId="{C30D7943-3DA0-4E15-A904-F77F0BE6EBF2}" type="pres">
      <dgm:prSet presAssocID="{DCB6BE06-FAB9-48CF-9D59-ABB4A6C635EB}" presName="node" presStyleLbl="node1" presStyleIdx="1" presStyleCnt="11">
        <dgm:presLayoutVars>
          <dgm:bulletEnabled val="1"/>
        </dgm:presLayoutVars>
      </dgm:prSet>
      <dgm:spPr>
        <a:prstGeom prst="roundRect">
          <a:avLst>
            <a:gd name="adj" fmla="val 10000"/>
          </a:avLst>
        </a:prstGeom>
      </dgm:spPr>
      <dgm:t>
        <a:bodyPr/>
        <a:lstStyle/>
        <a:p>
          <a:endParaRPr lang="en-AU"/>
        </a:p>
      </dgm:t>
    </dgm:pt>
    <dgm:pt modelId="{475E3FC4-36D8-48E7-8F8E-5C7DC95F2CD6}" type="pres">
      <dgm:prSet presAssocID="{DEE06AD9-A439-4848-AED1-F55D1D39CEBE}" presName="parTrans" presStyleLbl="bgSibTrans2D1" presStyleIdx="2" presStyleCnt="11"/>
      <dgm:spPr>
        <a:prstGeom prst="leftArrow">
          <a:avLst>
            <a:gd name="adj1" fmla="val 60000"/>
            <a:gd name="adj2" fmla="val 50000"/>
          </a:avLst>
        </a:prstGeom>
      </dgm:spPr>
      <dgm:t>
        <a:bodyPr/>
        <a:lstStyle/>
        <a:p>
          <a:endParaRPr lang="en-AU"/>
        </a:p>
      </dgm:t>
    </dgm:pt>
    <dgm:pt modelId="{D0440BB1-9473-42C5-908F-27325A4EEC36}" type="pres">
      <dgm:prSet presAssocID="{6A0D4C01-CE75-4BA6-9423-CBBDF0A431C6}" presName="node" presStyleLbl="node1" presStyleIdx="2" presStyleCnt="11">
        <dgm:presLayoutVars>
          <dgm:bulletEnabled val="1"/>
        </dgm:presLayoutVars>
      </dgm:prSet>
      <dgm:spPr>
        <a:prstGeom prst="roundRect">
          <a:avLst>
            <a:gd name="adj" fmla="val 10000"/>
          </a:avLst>
        </a:prstGeom>
      </dgm:spPr>
      <dgm:t>
        <a:bodyPr/>
        <a:lstStyle/>
        <a:p>
          <a:endParaRPr lang="en-AU"/>
        </a:p>
      </dgm:t>
    </dgm:pt>
    <dgm:pt modelId="{059FC2D9-AAEA-4E15-8539-A197A0E8939A}" type="pres">
      <dgm:prSet presAssocID="{25355A5D-E556-46A7-961E-3B8426B11915}" presName="parTrans" presStyleLbl="bgSibTrans2D1" presStyleIdx="3" presStyleCnt="11"/>
      <dgm:spPr>
        <a:prstGeom prst="leftArrow">
          <a:avLst>
            <a:gd name="adj1" fmla="val 60000"/>
            <a:gd name="adj2" fmla="val 50000"/>
          </a:avLst>
        </a:prstGeom>
      </dgm:spPr>
      <dgm:t>
        <a:bodyPr/>
        <a:lstStyle/>
        <a:p>
          <a:endParaRPr lang="en-AU"/>
        </a:p>
      </dgm:t>
    </dgm:pt>
    <dgm:pt modelId="{0CC65241-0BDC-48BF-A790-8103C15CEC03}" type="pres">
      <dgm:prSet presAssocID="{331CFAE3-3337-4838-AA2F-BE0B12C3FBE2}" presName="node" presStyleLbl="node1" presStyleIdx="3" presStyleCnt="11">
        <dgm:presLayoutVars>
          <dgm:bulletEnabled val="1"/>
        </dgm:presLayoutVars>
      </dgm:prSet>
      <dgm:spPr>
        <a:prstGeom prst="roundRect">
          <a:avLst>
            <a:gd name="adj" fmla="val 10000"/>
          </a:avLst>
        </a:prstGeom>
      </dgm:spPr>
      <dgm:t>
        <a:bodyPr/>
        <a:lstStyle/>
        <a:p>
          <a:endParaRPr lang="en-AU"/>
        </a:p>
      </dgm:t>
    </dgm:pt>
    <dgm:pt modelId="{D3E79DDE-8B5F-44CE-B0DE-12554425C0B7}" type="pres">
      <dgm:prSet presAssocID="{0FC123E4-CB2E-4B34-8F18-DE12A8DE5CC0}" presName="parTrans" presStyleLbl="bgSibTrans2D1" presStyleIdx="4" presStyleCnt="11"/>
      <dgm:spPr>
        <a:prstGeom prst="leftArrow">
          <a:avLst>
            <a:gd name="adj1" fmla="val 60000"/>
            <a:gd name="adj2" fmla="val 50000"/>
          </a:avLst>
        </a:prstGeom>
      </dgm:spPr>
      <dgm:t>
        <a:bodyPr/>
        <a:lstStyle/>
        <a:p>
          <a:endParaRPr lang="en-AU"/>
        </a:p>
      </dgm:t>
    </dgm:pt>
    <dgm:pt modelId="{AC2F888F-E617-4E9B-B1F0-B04633454C2A}" type="pres">
      <dgm:prSet presAssocID="{95039B95-64FD-4604-B6E5-DCAF9470177D}" presName="node" presStyleLbl="node1" presStyleIdx="4" presStyleCnt="11">
        <dgm:presLayoutVars>
          <dgm:bulletEnabled val="1"/>
        </dgm:presLayoutVars>
      </dgm:prSet>
      <dgm:spPr>
        <a:prstGeom prst="roundRect">
          <a:avLst>
            <a:gd name="adj" fmla="val 10000"/>
          </a:avLst>
        </a:prstGeom>
      </dgm:spPr>
      <dgm:t>
        <a:bodyPr/>
        <a:lstStyle/>
        <a:p>
          <a:endParaRPr lang="en-AU"/>
        </a:p>
      </dgm:t>
    </dgm:pt>
    <dgm:pt modelId="{F2D9E134-026B-4E4A-9365-6335B940BAA1}" type="pres">
      <dgm:prSet presAssocID="{C03F8565-4A8A-426D-B7D8-658CF1F4FFCA}" presName="parTrans" presStyleLbl="bgSibTrans2D1" presStyleIdx="5" presStyleCnt="11"/>
      <dgm:spPr>
        <a:prstGeom prst="leftArrow">
          <a:avLst>
            <a:gd name="adj1" fmla="val 60000"/>
            <a:gd name="adj2" fmla="val 50000"/>
          </a:avLst>
        </a:prstGeom>
      </dgm:spPr>
      <dgm:t>
        <a:bodyPr/>
        <a:lstStyle/>
        <a:p>
          <a:endParaRPr lang="en-AU"/>
        </a:p>
      </dgm:t>
    </dgm:pt>
    <dgm:pt modelId="{76EF8EC8-B60A-49A9-A75E-54BE20A83658}" type="pres">
      <dgm:prSet presAssocID="{8A71735C-14F0-4210-8BAE-02C321468094}" presName="node" presStyleLbl="node1" presStyleIdx="5" presStyleCnt="11">
        <dgm:presLayoutVars>
          <dgm:bulletEnabled val="1"/>
        </dgm:presLayoutVars>
      </dgm:prSet>
      <dgm:spPr>
        <a:prstGeom prst="roundRect">
          <a:avLst>
            <a:gd name="adj" fmla="val 10000"/>
          </a:avLst>
        </a:prstGeom>
      </dgm:spPr>
      <dgm:t>
        <a:bodyPr/>
        <a:lstStyle/>
        <a:p>
          <a:endParaRPr lang="en-AU"/>
        </a:p>
      </dgm:t>
    </dgm:pt>
    <dgm:pt modelId="{9D4FC836-DDB4-49EF-BBF4-5DF2519ED176}" type="pres">
      <dgm:prSet presAssocID="{C058F472-37A1-48F9-A065-8DAD6B160549}" presName="parTrans" presStyleLbl="bgSibTrans2D1" presStyleIdx="6" presStyleCnt="11"/>
      <dgm:spPr>
        <a:prstGeom prst="leftArrow">
          <a:avLst>
            <a:gd name="adj1" fmla="val 60000"/>
            <a:gd name="adj2" fmla="val 50000"/>
          </a:avLst>
        </a:prstGeom>
      </dgm:spPr>
      <dgm:t>
        <a:bodyPr/>
        <a:lstStyle/>
        <a:p>
          <a:endParaRPr lang="en-AU"/>
        </a:p>
      </dgm:t>
    </dgm:pt>
    <dgm:pt modelId="{DB59C361-CF42-4F14-8024-B798E6A1C0ED}" type="pres">
      <dgm:prSet presAssocID="{0BE744EE-DDF0-42C0-82FC-42849B2E12D1}" presName="node" presStyleLbl="node1" presStyleIdx="6" presStyleCnt="11">
        <dgm:presLayoutVars>
          <dgm:bulletEnabled val="1"/>
        </dgm:presLayoutVars>
      </dgm:prSet>
      <dgm:spPr>
        <a:prstGeom prst="roundRect">
          <a:avLst>
            <a:gd name="adj" fmla="val 10000"/>
          </a:avLst>
        </a:prstGeom>
      </dgm:spPr>
      <dgm:t>
        <a:bodyPr/>
        <a:lstStyle/>
        <a:p>
          <a:endParaRPr lang="en-AU"/>
        </a:p>
      </dgm:t>
    </dgm:pt>
    <dgm:pt modelId="{49A44EA2-DD64-4C3A-8F7A-AF0BA3549770}" type="pres">
      <dgm:prSet presAssocID="{098DB8A2-2D66-4BCA-89B4-31045BFF9DCB}" presName="parTrans" presStyleLbl="bgSibTrans2D1" presStyleIdx="7" presStyleCnt="11" custLinFactNeighborX="-1211" custLinFactNeighborY="9897"/>
      <dgm:spPr>
        <a:prstGeom prst="leftArrow">
          <a:avLst>
            <a:gd name="adj1" fmla="val 60000"/>
            <a:gd name="adj2" fmla="val 50000"/>
          </a:avLst>
        </a:prstGeom>
      </dgm:spPr>
      <dgm:t>
        <a:bodyPr/>
        <a:lstStyle/>
        <a:p>
          <a:endParaRPr lang="en-AU"/>
        </a:p>
      </dgm:t>
    </dgm:pt>
    <dgm:pt modelId="{EF2798DC-6591-4567-B75F-142DBD452EC8}" type="pres">
      <dgm:prSet presAssocID="{51B71AFA-6ABC-4340-A08F-46BD38629E08}" presName="node" presStyleLbl="node1" presStyleIdx="7" presStyleCnt="11">
        <dgm:presLayoutVars>
          <dgm:bulletEnabled val="1"/>
        </dgm:presLayoutVars>
      </dgm:prSet>
      <dgm:spPr>
        <a:prstGeom prst="roundRect">
          <a:avLst>
            <a:gd name="adj" fmla="val 10000"/>
          </a:avLst>
        </a:prstGeom>
      </dgm:spPr>
      <dgm:t>
        <a:bodyPr/>
        <a:lstStyle/>
        <a:p>
          <a:endParaRPr lang="en-AU"/>
        </a:p>
      </dgm:t>
    </dgm:pt>
    <dgm:pt modelId="{99E537DE-06DF-4AA2-B9A2-4A26C120E170}" type="pres">
      <dgm:prSet presAssocID="{DAD253C8-955A-4D33-B896-4894787F7CF5}" presName="parTrans" presStyleLbl="bgSibTrans2D1" presStyleIdx="8" presStyleCnt="11"/>
      <dgm:spPr>
        <a:prstGeom prst="leftArrow">
          <a:avLst>
            <a:gd name="adj1" fmla="val 60000"/>
            <a:gd name="adj2" fmla="val 50000"/>
          </a:avLst>
        </a:prstGeom>
      </dgm:spPr>
      <dgm:t>
        <a:bodyPr/>
        <a:lstStyle/>
        <a:p>
          <a:endParaRPr lang="en-AU"/>
        </a:p>
      </dgm:t>
    </dgm:pt>
    <dgm:pt modelId="{EDE2F0DD-0015-4563-8B02-0C0D25876FC5}" type="pres">
      <dgm:prSet presAssocID="{BECC2C60-979F-4534-9246-1109443D0116}" presName="node" presStyleLbl="node1" presStyleIdx="8" presStyleCnt="11">
        <dgm:presLayoutVars>
          <dgm:bulletEnabled val="1"/>
        </dgm:presLayoutVars>
      </dgm:prSet>
      <dgm:spPr>
        <a:prstGeom prst="roundRect">
          <a:avLst>
            <a:gd name="adj" fmla="val 10000"/>
          </a:avLst>
        </a:prstGeom>
      </dgm:spPr>
      <dgm:t>
        <a:bodyPr/>
        <a:lstStyle/>
        <a:p>
          <a:endParaRPr lang="en-AU"/>
        </a:p>
      </dgm:t>
    </dgm:pt>
    <dgm:pt modelId="{5653B607-DA4A-49C2-9CF9-57CA8DA94979}" type="pres">
      <dgm:prSet presAssocID="{136641DF-EFD3-4FBB-BCF1-88FA2AD4F4E2}" presName="parTrans" presStyleLbl="bgSibTrans2D1" presStyleIdx="9" presStyleCnt="11"/>
      <dgm:spPr>
        <a:prstGeom prst="leftArrow">
          <a:avLst>
            <a:gd name="adj1" fmla="val 60000"/>
            <a:gd name="adj2" fmla="val 50000"/>
          </a:avLst>
        </a:prstGeom>
      </dgm:spPr>
      <dgm:t>
        <a:bodyPr/>
        <a:lstStyle/>
        <a:p>
          <a:endParaRPr lang="en-AU"/>
        </a:p>
      </dgm:t>
    </dgm:pt>
    <dgm:pt modelId="{5410B617-3793-4136-937C-9B1D6DAB62AD}" type="pres">
      <dgm:prSet presAssocID="{15473030-D7A3-4172-9379-2627C22E36CF}" presName="node" presStyleLbl="node1" presStyleIdx="9" presStyleCnt="11">
        <dgm:presLayoutVars>
          <dgm:bulletEnabled val="1"/>
        </dgm:presLayoutVars>
      </dgm:prSet>
      <dgm:spPr>
        <a:prstGeom prst="roundRect">
          <a:avLst>
            <a:gd name="adj" fmla="val 10000"/>
          </a:avLst>
        </a:prstGeom>
      </dgm:spPr>
      <dgm:t>
        <a:bodyPr/>
        <a:lstStyle/>
        <a:p>
          <a:endParaRPr lang="en-AU"/>
        </a:p>
      </dgm:t>
    </dgm:pt>
    <dgm:pt modelId="{60081883-1A45-4E0C-BC60-408D5B7F833F}" type="pres">
      <dgm:prSet presAssocID="{0D4D7D0D-7900-463E-9798-3A8B90DA3508}" presName="parTrans" presStyleLbl="bgSibTrans2D1" presStyleIdx="10" presStyleCnt="11"/>
      <dgm:spPr>
        <a:prstGeom prst="leftArrow">
          <a:avLst>
            <a:gd name="adj1" fmla="val 60000"/>
            <a:gd name="adj2" fmla="val 50000"/>
          </a:avLst>
        </a:prstGeom>
      </dgm:spPr>
      <dgm:t>
        <a:bodyPr/>
        <a:lstStyle/>
        <a:p>
          <a:endParaRPr lang="en-AU"/>
        </a:p>
      </dgm:t>
    </dgm:pt>
    <dgm:pt modelId="{C45304D3-5A42-41D3-A50F-B52F6A9CBD15}" type="pres">
      <dgm:prSet presAssocID="{3FE7EF89-8056-42EE-A835-041ACA008CDE}" presName="node" presStyleLbl="node1" presStyleIdx="10" presStyleCnt="11">
        <dgm:presLayoutVars>
          <dgm:bulletEnabled val="1"/>
        </dgm:presLayoutVars>
      </dgm:prSet>
      <dgm:spPr>
        <a:prstGeom prst="roundRect">
          <a:avLst>
            <a:gd name="adj" fmla="val 10000"/>
          </a:avLst>
        </a:prstGeom>
      </dgm:spPr>
      <dgm:t>
        <a:bodyPr/>
        <a:lstStyle/>
        <a:p>
          <a:endParaRPr lang="en-AU"/>
        </a:p>
      </dgm:t>
    </dgm:pt>
  </dgm:ptLst>
  <dgm:cxnLst>
    <dgm:cxn modelId="{0BD28459-FB57-4DFF-BE24-78B0195908D7}" type="presOf" srcId="{76DFA37E-6B8E-4D8F-9F09-6ED497FF7052}" destId="{4ADC315E-C114-46E9-B61A-43D7890AEC34}" srcOrd="0" destOrd="0" presId="urn:microsoft.com/office/officeart/2005/8/layout/radial4"/>
    <dgm:cxn modelId="{A375521B-0A60-4950-B59A-66C17407628A}" type="presOf" srcId="{136641DF-EFD3-4FBB-BCF1-88FA2AD4F4E2}" destId="{5653B607-DA4A-49C2-9CF9-57CA8DA94979}" srcOrd="0" destOrd="0" presId="urn:microsoft.com/office/officeart/2005/8/layout/radial4"/>
    <dgm:cxn modelId="{DA4D7046-B074-4D70-A081-0AF1032E71DD}" type="presOf" srcId="{098DB8A2-2D66-4BCA-89B4-31045BFF9DCB}" destId="{49A44EA2-DD64-4C3A-8F7A-AF0BA3549770}" srcOrd="0" destOrd="0" presId="urn:microsoft.com/office/officeart/2005/8/layout/radial4"/>
    <dgm:cxn modelId="{03C787B4-A7E7-4374-A0D9-B0E648E16BF2}" type="presOf" srcId="{DEE06AD9-A439-4848-AED1-F55D1D39CEBE}" destId="{475E3FC4-36D8-48E7-8F8E-5C7DC95F2CD6}" srcOrd="0" destOrd="0" presId="urn:microsoft.com/office/officeart/2005/8/layout/radial4"/>
    <dgm:cxn modelId="{C16101C6-B325-4C87-8BF8-6AAB8F7F73BA}" srcId="{FAE3F5E0-3A06-4A51-B4D4-2C50549385D2}" destId="{95039B95-64FD-4604-B6E5-DCAF9470177D}" srcOrd="4" destOrd="0" parTransId="{0FC123E4-CB2E-4B34-8F18-DE12A8DE5CC0}" sibTransId="{C8C7BADF-28AA-46BF-A4E8-8B0FDD87BF6A}"/>
    <dgm:cxn modelId="{9F812212-AEFD-420C-8D21-492A28262C78}" type="presOf" srcId="{3FE7EF89-8056-42EE-A835-041ACA008CDE}" destId="{C45304D3-5A42-41D3-A50F-B52F6A9CBD15}" srcOrd="0" destOrd="0" presId="urn:microsoft.com/office/officeart/2005/8/layout/radial4"/>
    <dgm:cxn modelId="{0B947F4B-3851-403B-9A5F-6B391D53B343}" type="presOf" srcId="{6A0D4C01-CE75-4BA6-9423-CBBDF0A431C6}" destId="{D0440BB1-9473-42C5-908F-27325A4EEC36}" srcOrd="0" destOrd="0" presId="urn:microsoft.com/office/officeart/2005/8/layout/radial4"/>
    <dgm:cxn modelId="{284AD949-0318-47A9-958E-A5E12BC393E2}" type="presOf" srcId="{C03F8565-4A8A-426D-B7D8-658CF1F4FFCA}" destId="{F2D9E134-026B-4E4A-9365-6335B940BAA1}" srcOrd="0" destOrd="0" presId="urn:microsoft.com/office/officeart/2005/8/layout/radial4"/>
    <dgm:cxn modelId="{E0B2B31B-2080-4D04-82CC-BB6B8EB65FEF}" srcId="{FAE3F5E0-3A06-4A51-B4D4-2C50549385D2}" destId="{331CFAE3-3337-4838-AA2F-BE0B12C3FBE2}" srcOrd="3" destOrd="0" parTransId="{25355A5D-E556-46A7-961E-3B8426B11915}" sibTransId="{1BB82182-A3BE-4336-8279-97855AFDAD3D}"/>
    <dgm:cxn modelId="{9C8D1F50-86EF-412B-BFA3-318F98452583}" srcId="{FAE3F5E0-3A06-4A51-B4D4-2C50549385D2}" destId="{3FE7EF89-8056-42EE-A835-041ACA008CDE}" srcOrd="10" destOrd="0" parTransId="{0D4D7D0D-7900-463E-9798-3A8B90DA3508}" sibTransId="{E2A5FFDC-5996-4F5F-84C7-82DE5EC663CA}"/>
    <dgm:cxn modelId="{4469CC3D-E1EC-4B7C-B5A8-A23CBEF198C2}" type="presOf" srcId="{5627D6B8-DBE1-40E4-99A6-0EAB9A0710D2}" destId="{2AD130DF-F81E-4AC9-9BAE-B826EA7E8438}" srcOrd="0" destOrd="0" presId="urn:microsoft.com/office/officeart/2005/8/layout/radial4"/>
    <dgm:cxn modelId="{638DCC48-767A-4156-8F1B-3AB1D8C28DEC}" type="presOf" srcId="{15473030-D7A3-4172-9379-2627C22E36CF}" destId="{5410B617-3793-4136-937C-9B1D6DAB62AD}" srcOrd="0" destOrd="0" presId="urn:microsoft.com/office/officeart/2005/8/layout/radial4"/>
    <dgm:cxn modelId="{C594F732-4911-45E8-8EB1-B527B25FB543}" srcId="{FAE3F5E0-3A06-4A51-B4D4-2C50549385D2}" destId="{51B71AFA-6ABC-4340-A08F-46BD38629E08}" srcOrd="7" destOrd="0" parTransId="{098DB8A2-2D66-4BCA-89B4-31045BFF9DCB}" sibTransId="{4C0F6131-C0AD-4902-9E25-A65A5493BBE8}"/>
    <dgm:cxn modelId="{48B4C462-CA3D-478A-BD2F-C13BF8D173E2}" type="presOf" srcId="{95039B95-64FD-4604-B6E5-DCAF9470177D}" destId="{AC2F888F-E617-4E9B-B1F0-B04633454C2A}" srcOrd="0" destOrd="0" presId="urn:microsoft.com/office/officeart/2005/8/layout/radial4"/>
    <dgm:cxn modelId="{575A951D-A70A-4131-B290-FEB2D1B3F219}" type="presOf" srcId="{25355A5D-E556-46A7-961E-3B8426B11915}" destId="{059FC2D9-AAEA-4E15-8539-A197A0E8939A}" srcOrd="0" destOrd="0" presId="urn:microsoft.com/office/officeart/2005/8/layout/radial4"/>
    <dgm:cxn modelId="{52F610F9-1BFA-481F-9BB7-FFF175B0FD9E}" type="presOf" srcId="{BECC2C60-979F-4534-9246-1109443D0116}" destId="{EDE2F0DD-0015-4563-8B02-0C0D25876FC5}" srcOrd="0" destOrd="0" presId="urn:microsoft.com/office/officeart/2005/8/layout/radial4"/>
    <dgm:cxn modelId="{B00C744A-C54E-4230-B318-CA7CBB535098}" srcId="{FAE3F5E0-3A06-4A51-B4D4-2C50549385D2}" destId="{15473030-D7A3-4172-9379-2627C22E36CF}" srcOrd="9" destOrd="0" parTransId="{136641DF-EFD3-4FBB-BCF1-88FA2AD4F4E2}" sibTransId="{5919B36C-AF6C-4D29-B838-933995E06525}"/>
    <dgm:cxn modelId="{A48A58FA-57B5-4B38-898B-91D3E637A90B}" type="presOf" srcId="{51B71AFA-6ABC-4340-A08F-46BD38629E08}" destId="{EF2798DC-6591-4567-B75F-142DBD452EC8}" srcOrd="0" destOrd="0" presId="urn:microsoft.com/office/officeart/2005/8/layout/radial4"/>
    <dgm:cxn modelId="{484A2AE6-4780-4818-B2EB-AE91008243EA}" srcId="{8F7FFA16-94CE-44A5-B67B-1A2078E0F57D}" destId="{FAE3F5E0-3A06-4A51-B4D4-2C50549385D2}" srcOrd="0" destOrd="0" parTransId="{756F9054-DC27-4635-81A5-4353C8E83B3A}" sibTransId="{D69BC581-F8BF-4382-9B99-A275DE187BD3}"/>
    <dgm:cxn modelId="{150642E9-6A4D-42EF-8281-850B4D2AF4CD}" type="presOf" srcId="{0BE744EE-DDF0-42C0-82FC-42849B2E12D1}" destId="{DB59C361-CF42-4F14-8024-B798E6A1C0ED}" srcOrd="0" destOrd="0" presId="urn:microsoft.com/office/officeart/2005/8/layout/radial4"/>
    <dgm:cxn modelId="{C4883B05-E322-49DA-B52A-893B61D1BC86}" type="presOf" srcId="{0D4D7D0D-7900-463E-9798-3A8B90DA3508}" destId="{60081883-1A45-4E0C-BC60-408D5B7F833F}" srcOrd="0" destOrd="0" presId="urn:microsoft.com/office/officeart/2005/8/layout/radial4"/>
    <dgm:cxn modelId="{2DD1A5A1-BFA2-4DCF-B5DC-62A1E5204527}" type="presOf" srcId="{DCB6BE06-FAB9-48CF-9D59-ABB4A6C635EB}" destId="{C30D7943-3DA0-4E15-A904-F77F0BE6EBF2}" srcOrd="0" destOrd="0" presId="urn:microsoft.com/office/officeart/2005/8/layout/radial4"/>
    <dgm:cxn modelId="{866B0CFB-9928-410D-8B99-FBD6E990B279}" type="presOf" srcId="{8A71735C-14F0-4210-8BAE-02C321468094}" destId="{76EF8EC8-B60A-49A9-A75E-54BE20A83658}" srcOrd="0" destOrd="0" presId="urn:microsoft.com/office/officeart/2005/8/layout/radial4"/>
    <dgm:cxn modelId="{D5130047-9778-4FED-87A9-7D6A003C58B0}" srcId="{FAE3F5E0-3A06-4A51-B4D4-2C50549385D2}" destId="{BECC2C60-979F-4534-9246-1109443D0116}" srcOrd="8" destOrd="0" parTransId="{DAD253C8-955A-4D33-B896-4894787F7CF5}" sibTransId="{9F436D2B-C644-4252-9694-B084637797DA}"/>
    <dgm:cxn modelId="{E8683273-E855-44C0-90B0-6213C8748188}" type="presOf" srcId="{C058F472-37A1-48F9-A065-8DAD6B160549}" destId="{9D4FC836-DDB4-49EF-BBF4-5DF2519ED176}" srcOrd="0" destOrd="0" presId="urn:microsoft.com/office/officeart/2005/8/layout/radial4"/>
    <dgm:cxn modelId="{25829114-A7CE-4E73-BB75-B40AD378A5F3}" srcId="{FAE3F5E0-3A06-4A51-B4D4-2C50549385D2}" destId="{8A71735C-14F0-4210-8BAE-02C321468094}" srcOrd="5" destOrd="0" parTransId="{C03F8565-4A8A-426D-B7D8-658CF1F4FFCA}" sibTransId="{8D6EC781-7A21-4C72-96E0-5D290468455A}"/>
    <dgm:cxn modelId="{035B4698-59D0-422C-84E1-2A82DB6C7F94}" srcId="{FAE3F5E0-3A06-4A51-B4D4-2C50549385D2}" destId="{6A0D4C01-CE75-4BA6-9423-CBBDF0A431C6}" srcOrd="2" destOrd="0" parTransId="{DEE06AD9-A439-4848-AED1-F55D1D39CEBE}" sibTransId="{01682DB2-64AB-4E17-9CCE-727A7298EE7E}"/>
    <dgm:cxn modelId="{67C68301-907B-4A24-B40E-80CC13390E97}" type="presOf" srcId="{8F7FFA16-94CE-44A5-B67B-1A2078E0F57D}" destId="{42C9E36D-1F00-4D4B-89E4-D399C6BC1D70}" srcOrd="0" destOrd="0" presId="urn:microsoft.com/office/officeart/2005/8/layout/radial4"/>
    <dgm:cxn modelId="{071F9AB6-2DD8-4DCA-AEC6-743519EFAC47}" srcId="{FAE3F5E0-3A06-4A51-B4D4-2C50549385D2}" destId="{76DFA37E-6B8E-4D8F-9F09-6ED497FF7052}" srcOrd="0" destOrd="0" parTransId="{E566301B-30E7-4013-8D52-12B8813D4D53}" sibTransId="{68899055-FE83-4CFF-B694-F78C2A3DDAA6}"/>
    <dgm:cxn modelId="{D7386D84-409B-4A8F-9434-594AD09075C1}" type="presOf" srcId="{331CFAE3-3337-4838-AA2F-BE0B12C3FBE2}" destId="{0CC65241-0BDC-48BF-A790-8103C15CEC03}" srcOrd="0" destOrd="0" presId="urn:microsoft.com/office/officeart/2005/8/layout/radial4"/>
    <dgm:cxn modelId="{E6565D90-2074-4B52-94F4-0374763A4EDB}" srcId="{FAE3F5E0-3A06-4A51-B4D4-2C50549385D2}" destId="{0BE744EE-DDF0-42C0-82FC-42849B2E12D1}" srcOrd="6" destOrd="0" parTransId="{C058F472-37A1-48F9-A065-8DAD6B160549}" sibTransId="{C551AD01-92B8-4A34-9DDB-120995F6D308}"/>
    <dgm:cxn modelId="{7FD1A5F1-FF8C-4A7C-94DA-E9F459B87FA0}" type="presOf" srcId="{DAD253C8-955A-4D33-B896-4894787F7CF5}" destId="{99E537DE-06DF-4AA2-B9A2-4A26C120E170}" srcOrd="0" destOrd="0" presId="urn:microsoft.com/office/officeart/2005/8/layout/radial4"/>
    <dgm:cxn modelId="{384CEF0E-687C-46DF-A43C-4CA2924BEB6E}" type="presOf" srcId="{E566301B-30E7-4013-8D52-12B8813D4D53}" destId="{E7A80937-D575-4DBC-8957-1D6A1D359BDD}" srcOrd="0" destOrd="0" presId="urn:microsoft.com/office/officeart/2005/8/layout/radial4"/>
    <dgm:cxn modelId="{E4C19CDA-0052-4DFE-98D5-D2307DC5DECC}" srcId="{FAE3F5E0-3A06-4A51-B4D4-2C50549385D2}" destId="{DCB6BE06-FAB9-48CF-9D59-ABB4A6C635EB}" srcOrd="1" destOrd="0" parTransId="{5627D6B8-DBE1-40E4-99A6-0EAB9A0710D2}" sibTransId="{79A9A545-8C35-47F3-9227-ED805A1B8AC3}"/>
    <dgm:cxn modelId="{E412B36E-F655-4F29-8C1D-B807F2E72E16}" type="presOf" srcId="{0FC123E4-CB2E-4B34-8F18-DE12A8DE5CC0}" destId="{D3E79DDE-8B5F-44CE-B0DE-12554425C0B7}" srcOrd="0" destOrd="0" presId="urn:microsoft.com/office/officeart/2005/8/layout/radial4"/>
    <dgm:cxn modelId="{CF6F43BA-48AA-4921-AACA-2D2C47847354}" type="presOf" srcId="{FAE3F5E0-3A06-4A51-B4D4-2C50549385D2}" destId="{B9164D02-718D-45FA-8728-C3067EFB4E31}" srcOrd="0" destOrd="0" presId="urn:microsoft.com/office/officeart/2005/8/layout/radial4"/>
    <dgm:cxn modelId="{57FB78F4-24D1-4669-901D-36EFF3B74ED2}" type="presParOf" srcId="{42C9E36D-1F00-4D4B-89E4-D399C6BC1D70}" destId="{B9164D02-718D-45FA-8728-C3067EFB4E31}" srcOrd="0" destOrd="0" presId="urn:microsoft.com/office/officeart/2005/8/layout/radial4"/>
    <dgm:cxn modelId="{B04E0936-2EC3-4976-A163-84432BD4A07C}" type="presParOf" srcId="{42C9E36D-1F00-4D4B-89E4-D399C6BC1D70}" destId="{E7A80937-D575-4DBC-8957-1D6A1D359BDD}" srcOrd="1" destOrd="0" presId="urn:microsoft.com/office/officeart/2005/8/layout/radial4"/>
    <dgm:cxn modelId="{A380DC3E-42DB-43F0-A040-F1930B2900D5}" type="presParOf" srcId="{42C9E36D-1F00-4D4B-89E4-D399C6BC1D70}" destId="{4ADC315E-C114-46E9-B61A-43D7890AEC34}" srcOrd="2" destOrd="0" presId="urn:microsoft.com/office/officeart/2005/8/layout/radial4"/>
    <dgm:cxn modelId="{058889E3-242C-4E07-A2CA-E753419EB4D4}" type="presParOf" srcId="{42C9E36D-1F00-4D4B-89E4-D399C6BC1D70}" destId="{2AD130DF-F81E-4AC9-9BAE-B826EA7E8438}" srcOrd="3" destOrd="0" presId="urn:microsoft.com/office/officeart/2005/8/layout/radial4"/>
    <dgm:cxn modelId="{33EEE05D-F1A6-444A-9DE7-387E651BD3BF}" type="presParOf" srcId="{42C9E36D-1F00-4D4B-89E4-D399C6BC1D70}" destId="{C30D7943-3DA0-4E15-A904-F77F0BE6EBF2}" srcOrd="4" destOrd="0" presId="urn:microsoft.com/office/officeart/2005/8/layout/radial4"/>
    <dgm:cxn modelId="{1A76DDB9-5006-42FD-BEC9-2BD94DAEEDF1}" type="presParOf" srcId="{42C9E36D-1F00-4D4B-89E4-D399C6BC1D70}" destId="{475E3FC4-36D8-48E7-8F8E-5C7DC95F2CD6}" srcOrd="5" destOrd="0" presId="urn:microsoft.com/office/officeart/2005/8/layout/radial4"/>
    <dgm:cxn modelId="{CD8D4960-BC93-4FE3-A3A3-BB1E3A60955B}" type="presParOf" srcId="{42C9E36D-1F00-4D4B-89E4-D399C6BC1D70}" destId="{D0440BB1-9473-42C5-908F-27325A4EEC36}" srcOrd="6" destOrd="0" presId="urn:microsoft.com/office/officeart/2005/8/layout/radial4"/>
    <dgm:cxn modelId="{8922A202-61A2-41AF-84B2-229411A03A92}" type="presParOf" srcId="{42C9E36D-1F00-4D4B-89E4-D399C6BC1D70}" destId="{059FC2D9-AAEA-4E15-8539-A197A0E8939A}" srcOrd="7" destOrd="0" presId="urn:microsoft.com/office/officeart/2005/8/layout/radial4"/>
    <dgm:cxn modelId="{A7B93388-3EBD-46D3-81A4-5750F225D898}" type="presParOf" srcId="{42C9E36D-1F00-4D4B-89E4-D399C6BC1D70}" destId="{0CC65241-0BDC-48BF-A790-8103C15CEC03}" srcOrd="8" destOrd="0" presId="urn:microsoft.com/office/officeart/2005/8/layout/radial4"/>
    <dgm:cxn modelId="{CBC004BD-617C-449C-9FDF-242579AE4051}" type="presParOf" srcId="{42C9E36D-1F00-4D4B-89E4-D399C6BC1D70}" destId="{D3E79DDE-8B5F-44CE-B0DE-12554425C0B7}" srcOrd="9" destOrd="0" presId="urn:microsoft.com/office/officeart/2005/8/layout/radial4"/>
    <dgm:cxn modelId="{62DE3F11-99A3-43A9-A6EC-B10A984C8E57}" type="presParOf" srcId="{42C9E36D-1F00-4D4B-89E4-D399C6BC1D70}" destId="{AC2F888F-E617-4E9B-B1F0-B04633454C2A}" srcOrd="10" destOrd="0" presId="urn:microsoft.com/office/officeart/2005/8/layout/radial4"/>
    <dgm:cxn modelId="{A8FFC9B5-E105-453A-8E9B-FF2F05F1A2E2}" type="presParOf" srcId="{42C9E36D-1F00-4D4B-89E4-D399C6BC1D70}" destId="{F2D9E134-026B-4E4A-9365-6335B940BAA1}" srcOrd="11" destOrd="0" presId="urn:microsoft.com/office/officeart/2005/8/layout/radial4"/>
    <dgm:cxn modelId="{9457A9C5-6FA4-4116-AEBA-F7BE349BC3BA}" type="presParOf" srcId="{42C9E36D-1F00-4D4B-89E4-D399C6BC1D70}" destId="{76EF8EC8-B60A-49A9-A75E-54BE20A83658}" srcOrd="12" destOrd="0" presId="urn:microsoft.com/office/officeart/2005/8/layout/radial4"/>
    <dgm:cxn modelId="{74C8057A-1242-462F-A369-AE0CCF4F5C1E}" type="presParOf" srcId="{42C9E36D-1F00-4D4B-89E4-D399C6BC1D70}" destId="{9D4FC836-DDB4-49EF-BBF4-5DF2519ED176}" srcOrd="13" destOrd="0" presId="urn:microsoft.com/office/officeart/2005/8/layout/radial4"/>
    <dgm:cxn modelId="{EF4EE4BC-0538-46A7-B940-24AC9DECFAD0}" type="presParOf" srcId="{42C9E36D-1F00-4D4B-89E4-D399C6BC1D70}" destId="{DB59C361-CF42-4F14-8024-B798E6A1C0ED}" srcOrd="14" destOrd="0" presId="urn:microsoft.com/office/officeart/2005/8/layout/radial4"/>
    <dgm:cxn modelId="{87411A5F-9435-4049-8B1D-4BC9549714E4}" type="presParOf" srcId="{42C9E36D-1F00-4D4B-89E4-D399C6BC1D70}" destId="{49A44EA2-DD64-4C3A-8F7A-AF0BA3549770}" srcOrd="15" destOrd="0" presId="urn:microsoft.com/office/officeart/2005/8/layout/radial4"/>
    <dgm:cxn modelId="{0A73BB00-1597-4207-BDD7-28EF0E8E3C0A}" type="presParOf" srcId="{42C9E36D-1F00-4D4B-89E4-D399C6BC1D70}" destId="{EF2798DC-6591-4567-B75F-142DBD452EC8}" srcOrd="16" destOrd="0" presId="urn:microsoft.com/office/officeart/2005/8/layout/radial4"/>
    <dgm:cxn modelId="{0DE0596A-F9A9-4036-979D-12AEF8CAE92F}" type="presParOf" srcId="{42C9E36D-1F00-4D4B-89E4-D399C6BC1D70}" destId="{99E537DE-06DF-4AA2-B9A2-4A26C120E170}" srcOrd="17" destOrd="0" presId="urn:microsoft.com/office/officeart/2005/8/layout/radial4"/>
    <dgm:cxn modelId="{298CF0F6-A19B-4624-8293-102D84FEC9CA}" type="presParOf" srcId="{42C9E36D-1F00-4D4B-89E4-D399C6BC1D70}" destId="{EDE2F0DD-0015-4563-8B02-0C0D25876FC5}" srcOrd="18" destOrd="0" presId="urn:microsoft.com/office/officeart/2005/8/layout/radial4"/>
    <dgm:cxn modelId="{A01ACDFC-5680-41C3-AC18-0758D8903EF8}" type="presParOf" srcId="{42C9E36D-1F00-4D4B-89E4-D399C6BC1D70}" destId="{5653B607-DA4A-49C2-9CF9-57CA8DA94979}" srcOrd="19" destOrd="0" presId="urn:microsoft.com/office/officeart/2005/8/layout/radial4"/>
    <dgm:cxn modelId="{C8522DFA-256E-459C-8F07-8C749D46010F}" type="presParOf" srcId="{42C9E36D-1F00-4D4B-89E4-D399C6BC1D70}" destId="{5410B617-3793-4136-937C-9B1D6DAB62AD}" srcOrd="20" destOrd="0" presId="urn:microsoft.com/office/officeart/2005/8/layout/radial4"/>
    <dgm:cxn modelId="{808B087F-29A2-46FD-9326-9057A6B5A4C5}" type="presParOf" srcId="{42C9E36D-1F00-4D4B-89E4-D399C6BC1D70}" destId="{60081883-1A45-4E0C-BC60-408D5B7F833F}" srcOrd="21" destOrd="0" presId="urn:microsoft.com/office/officeart/2005/8/layout/radial4"/>
    <dgm:cxn modelId="{F42C1378-6D8E-4A7C-8F2E-DDB8AE19EC25}" type="presParOf" srcId="{42C9E36D-1F00-4D4B-89E4-D399C6BC1D70}" destId="{C45304D3-5A42-41D3-A50F-B52F6A9CBD15}" srcOrd="2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64D02-718D-45FA-8728-C3067EFB4E31}">
      <dsp:nvSpPr>
        <dsp:cNvPr id="0" name=""/>
        <dsp:cNvSpPr/>
      </dsp:nvSpPr>
      <dsp:spPr>
        <a:xfrm>
          <a:off x="3099404" y="3661970"/>
          <a:ext cx="1441177" cy="1193045"/>
        </a:xfrm>
        <a:prstGeom prst="ellipse">
          <a:avLst/>
        </a:prstGeom>
        <a:solidFill>
          <a:srgbClr val="FF99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AU" sz="1200" b="1" kern="1200" dirty="0" smtClean="0">
              <a:solidFill>
                <a:schemeClr val="tx1"/>
              </a:solidFill>
              <a:latin typeface="GillSans"/>
            </a:rPr>
            <a:t>Safety Management System         </a:t>
          </a:r>
          <a:r>
            <a:rPr lang="en-AU" sz="1200" b="1" kern="1200" dirty="0" smtClean="0">
              <a:solidFill>
                <a:schemeClr val="tx1"/>
              </a:solidFill>
              <a:latin typeface="GillSans"/>
            </a:rPr>
            <a:t>Regulation 621</a:t>
          </a:r>
          <a:endParaRPr lang="en-AU" sz="1200" b="1" kern="1200" dirty="0">
            <a:solidFill>
              <a:schemeClr val="tx1"/>
            </a:solidFill>
            <a:latin typeface="GillSans"/>
          </a:endParaRPr>
        </a:p>
      </dsp:txBody>
      <dsp:txXfrm>
        <a:off x="3310459" y="3836687"/>
        <a:ext cx="1019067" cy="843611"/>
      </dsp:txXfrm>
    </dsp:sp>
    <dsp:sp modelId="{EAE249E8-3759-4045-B3C7-6A0ADC0F47FF}">
      <dsp:nvSpPr>
        <dsp:cNvPr id="0" name=""/>
        <dsp:cNvSpPr/>
      </dsp:nvSpPr>
      <dsp:spPr>
        <a:xfrm rot="10800000">
          <a:off x="552491" y="4081257"/>
          <a:ext cx="2406833"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21D3771-312B-4A24-B3BF-55C33B53B576}">
      <dsp:nvSpPr>
        <dsp:cNvPr id="0" name=""/>
        <dsp:cNvSpPr/>
      </dsp:nvSpPr>
      <dsp:spPr>
        <a:xfrm>
          <a:off x="15" y="3910239"/>
          <a:ext cx="1104951" cy="696509"/>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latin typeface="GillSans"/>
            </a:rPr>
            <a:t>Mine operator must establish &amp; implement an SMS</a:t>
          </a:r>
          <a:endParaRPr lang="en-AU" sz="900" kern="1200" dirty="0">
            <a:latin typeface="GillSans"/>
          </a:endParaRPr>
        </a:p>
      </dsp:txBody>
      <dsp:txXfrm>
        <a:off x="20415" y="3930639"/>
        <a:ext cx="1064151" cy="655709"/>
      </dsp:txXfrm>
    </dsp:sp>
    <dsp:sp modelId="{572EFB26-E3CB-4AFD-A8F4-F481C377DB0D}">
      <dsp:nvSpPr>
        <dsp:cNvPr id="0" name=""/>
        <dsp:cNvSpPr/>
      </dsp:nvSpPr>
      <dsp:spPr>
        <a:xfrm rot="11906915">
          <a:off x="743227" y="3445057"/>
          <a:ext cx="2339361"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5A28E2A-4CD8-4C0C-9879-7C51BE5C9F1F}">
      <dsp:nvSpPr>
        <dsp:cNvPr id="0" name=""/>
        <dsp:cNvSpPr/>
      </dsp:nvSpPr>
      <dsp:spPr>
        <a:xfrm>
          <a:off x="238544" y="2903890"/>
          <a:ext cx="1129590" cy="696509"/>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latin typeface="GillSans"/>
            </a:rPr>
            <a:t>Comprehensive &amp; integrated</a:t>
          </a:r>
        </a:p>
      </dsp:txBody>
      <dsp:txXfrm>
        <a:off x="258944" y="2924290"/>
        <a:ext cx="1088790" cy="655709"/>
      </dsp:txXfrm>
    </dsp:sp>
    <dsp:sp modelId="{7D24AFC7-66F1-408B-838D-1B36DE923B15}">
      <dsp:nvSpPr>
        <dsp:cNvPr id="0" name=""/>
        <dsp:cNvSpPr/>
      </dsp:nvSpPr>
      <dsp:spPr>
        <a:xfrm rot="13014564">
          <a:off x="955601" y="2854792"/>
          <a:ext cx="2462905"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F1DE3CE-B5D3-4EC5-81FE-6C683E164757}">
      <dsp:nvSpPr>
        <dsp:cNvPr id="0" name=""/>
        <dsp:cNvSpPr/>
      </dsp:nvSpPr>
      <dsp:spPr>
        <a:xfrm>
          <a:off x="676593" y="1944223"/>
          <a:ext cx="1051615" cy="696509"/>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latin typeface="GillSans"/>
            </a:rPr>
            <a:t>Appropriate to nature &amp; complexity of the mine </a:t>
          </a:r>
        </a:p>
      </dsp:txBody>
      <dsp:txXfrm>
        <a:off x="696993" y="1964623"/>
        <a:ext cx="1010815" cy="655709"/>
      </dsp:txXfrm>
    </dsp:sp>
    <dsp:sp modelId="{1A3D933E-F349-4231-9DFF-B162C66113C6}">
      <dsp:nvSpPr>
        <dsp:cNvPr id="0" name=""/>
        <dsp:cNvSpPr/>
      </dsp:nvSpPr>
      <dsp:spPr>
        <a:xfrm rot="14215676">
          <a:off x="1300227" y="2290072"/>
          <a:ext cx="2706703"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52162E7-F4C1-4BE7-B4F2-030CCB4B51B5}">
      <dsp:nvSpPr>
        <dsp:cNvPr id="0" name=""/>
        <dsp:cNvSpPr/>
      </dsp:nvSpPr>
      <dsp:spPr>
        <a:xfrm>
          <a:off x="1368143" y="984966"/>
          <a:ext cx="1093841" cy="696509"/>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latin typeface="GillSans"/>
            </a:rPr>
            <a:t>Part of overall management system</a:t>
          </a:r>
          <a:endParaRPr lang="en-AU" sz="900" kern="1200" dirty="0">
            <a:latin typeface="GillSans"/>
          </a:endParaRPr>
        </a:p>
      </dsp:txBody>
      <dsp:txXfrm>
        <a:off x="1388543" y="1005366"/>
        <a:ext cx="1053041" cy="655709"/>
      </dsp:txXfrm>
    </dsp:sp>
    <dsp:sp modelId="{475E3FC4-36D8-48E7-8F8E-5C7DC95F2CD6}">
      <dsp:nvSpPr>
        <dsp:cNvPr id="0" name=""/>
        <dsp:cNvSpPr/>
      </dsp:nvSpPr>
      <dsp:spPr>
        <a:xfrm rot="15499938">
          <a:off x="2031902" y="2006674"/>
          <a:ext cx="2719370"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0440BB1-9473-42C5-908F-27325A4EEC36}">
      <dsp:nvSpPr>
        <dsp:cNvPr id="0" name=""/>
        <dsp:cNvSpPr/>
      </dsp:nvSpPr>
      <dsp:spPr>
        <a:xfrm>
          <a:off x="2592283" y="504066"/>
          <a:ext cx="1048655" cy="696509"/>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latin typeface="GillSans"/>
            </a:rPr>
            <a:t>Used as primary means of ensuring health &amp; safety or workers &amp; others</a:t>
          </a:r>
          <a:endParaRPr lang="en-AU" sz="900" kern="1200" dirty="0">
            <a:latin typeface="GillSans"/>
          </a:endParaRPr>
        </a:p>
      </dsp:txBody>
      <dsp:txXfrm>
        <a:off x="2612683" y="524466"/>
        <a:ext cx="1007855" cy="655709"/>
      </dsp:txXfrm>
    </dsp:sp>
    <dsp:sp modelId="{D3E79DDE-8B5F-44CE-B0DE-12554425C0B7}">
      <dsp:nvSpPr>
        <dsp:cNvPr id="0" name=""/>
        <dsp:cNvSpPr/>
      </dsp:nvSpPr>
      <dsp:spPr>
        <a:xfrm rot="16816060">
          <a:off x="2843626" y="2005752"/>
          <a:ext cx="2704680"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C2F888F-E617-4E9B-B1F0-B04633454C2A}">
      <dsp:nvSpPr>
        <dsp:cNvPr id="0" name=""/>
        <dsp:cNvSpPr/>
      </dsp:nvSpPr>
      <dsp:spPr>
        <a:xfrm>
          <a:off x="3905480" y="504050"/>
          <a:ext cx="1063073" cy="696509"/>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100000"/>
            </a:lnSpc>
            <a:spcBef>
              <a:spcPct val="0"/>
            </a:spcBef>
            <a:spcAft>
              <a:spcPts val="0"/>
            </a:spcAft>
          </a:pPr>
          <a:r>
            <a:rPr lang="en-AU" sz="900" kern="1200" dirty="0" smtClean="0">
              <a:solidFill>
                <a:schemeClr val="bg1"/>
              </a:solidFill>
              <a:latin typeface="GillSans"/>
            </a:rPr>
            <a:t>Documented, readily available &amp; </a:t>
          </a:r>
        </a:p>
        <a:p>
          <a:pPr lvl="0" algn="ctr" defTabSz="400050">
            <a:lnSpc>
              <a:spcPct val="90000"/>
            </a:lnSpc>
            <a:spcBef>
              <a:spcPct val="0"/>
            </a:spcBef>
            <a:spcAft>
              <a:spcPct val="35000"/>
            </a:spcAft>
          </a:pPr>
          <a:r>
            <a:rPr lang="en-AU" sz="900" kern="1200" dirty="0" smtClean="0">
              <a:solidFill>
                <a:schemeClr val="bg1"/>
              </a:solidFill>
              <a:latin typeface="GillSans"/>
            </a:rPr>
            <a:t>understandable</a:t>
          </a:r>
        </a:p>
      </dsp:txBody>
      <dsp:txXfrm>
        <a:off x="3925880" y="524450"/>
        <a:ext cx="1022273" cy="655709"/>
      </dsp:txXfrm>
    </dsp:sp>
    <dsp:sp modelId="{F2D9E134-026B-4E4A-9365-6335B940BAA1}">
      <dsp:nvSpPr>
        <dsp:cNvPr id="0" name=""/>
        <dsp:cNvSpPr/>
      </dsp:nvSpPr>
      <dsp:spPr>
        <a:xfrm rot="18112417">
          <a:off x="3602819" y="2287591"/>
          <a:ext cx="2664974"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6EF8EC8-B60A-49A9-A75E-54BE20A83658}">
      <dsp:nvSpPr>
        <dsp:cNvPr id="0" name=""/>
        <dsp:cNvSpPr/>
      </dsp:nvSpPr>
      <dsp:spPr>
        <a:xfrm>
          <a:off x="5112566" y="985005"/>
          <a:ext cx="1052712" cy="696509"/>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latin typeface="GillSans"/>
            </a:rPr>
            <a:t>Contents as specified in 622</a:t>
          </a:r>
        </a:p>
      </dsp:txBody>
      <dsp:txXfrm>
        <a:off x="5132966" y="1005405"/>
        <a:ext cx="1011912" cy="655709"/>
      </dsp:txXfrm>
    </dsp:sp>
    <dsp:sp modelId="{49A44EA2-DD64-4C3A-8F7A-AF0BA3549770}">
      <dsp:nvSpPr>
        <dsp:cNvPr id="0" name=""/>
        <dsp:cNvSpPr/>
      </dsp:nvSpPr>
      <dsp:spPr>
        <a:xfrm rot="19280006">
          <a:off x="4187546" y="2848286"/>
          <a:ext cx="2346575"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F2798DC-6591-4567-B75F-142DBD452EC8}">
      <dsp:nvSpPr>
        <dsp:cNvPr id="0" name=""/>
        <dsp:cNvSpPr/>
      </dsp:nvSpPr>
      <dsp:spPr>
        <a:xfrm>
          <a:off x="5713111" y="1944213"/>
          <a:ext cx="1127639" cy="696509"/>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latin typeface="GillSans"/>
            </a:rPr>
            <a:t>Maintained to ensure  effectiveness</a:t>
          </a:r>
          <a:endParaRPr lang="en-AU" sz="900" kern="1200" dirty="0">
            <a:latin typeface="GillSans"/>
          </a:endParaRPr>
        </a:p>
      </dsp:txBody>
      <dsp:txXfrm>
        <a:off x="5733511" y="1964613"/>
        <a:ext cx="1086839" cy="655709"/>
      </dsp:txXfrm>
    </dsp:sp>
    <dsp:sp modelId="{241C0C1A-7C01-420B-8784-BB90E935087D}">
      <dsp:nvSpPr>
        <dsp:cNvPr id="0" name=""/>
        <dsp:cNvSpPr/>
      </dsp:nvSpPr>
      <dsp:spPr>
        <a:xfrm rot="20506099">
          <a:off x="4561604" y="3443611"/>
          <a:ext cx="2388379"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126C38A-CE1C-4EEF-8EC9-F9C0D76D7461}">
      <dsp:nvSpPr>
        <dsp:cNvPr id="0" name=""/>
        <dsp:cNvSpPr/>
      </dsp:nvSpPr>
      <dsp:spPr>
        <a:xfrm>
          <a:off x="6291237" y="2894072"/>
          <a:ext cx="1197595" cy="706323"/>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latin typeface="GillSans"/>
            </a:rPr>
            <a:t>Reviewed at least every 3 years &amp; sooner to remain effective</a:t>
          </a:r>
          <a:endParaRPr lang="en-AU" sz="900" kern="1200" dirty="0">
            <a:latin typeface="GillSans"/>
          </a:endParaRPr>
        </a:p>
      </dsp:txBody>
      <dsp:txXfrm>
        <a:off x="6311924" y="2914759"/>
        <a:ext cx="1156221" cy="664949"/>
      </dsp:txXfrm>
    </dsp:sp>
    <dsp:sp modelId="{A2525F23-48E0-4384-B213-A9D6BD11C3CA}">
      <dsp:nvSpPr>
        <dsp:cNvPr id="0" name=""/>
        <dsp:cNvSpPr/>
      </dsp:nvSpPr>
      <dsp:spPr>
        <a:xfrm>
          <a:off x="4681243" y="4081257"/>
          <a:ext cx="2416824" cy="354473"/>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8693E93-00D2-48C4-A99C-DCFF95C8F157}">
      <dsp:nvSpPr>
        <dsp:cNvPr id="0" name=""/>
        <dsp:cNvSpPr/>
      </dsp:nvSpPr>
      <dsp:spPr>
        <a:xfrm>
          <a:off x="6552731" y="3910239"/>
          <a:ext cx="1090672" cy="696509"/>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latin typeface="GillSans"/>
            </a:rPr>
            <a:t>Sufficient to refer to a plan/ document if already addressed</a:t>
          </a:r>
          <a:endParaRPr lang="en-AU" sz="900" kern="1200" dirty="0">
            <a:latin typeface="GillSans"/>
          </a:endParaRPr>
        </a:p>
      </dsp:txBody>
      <dsp:txXfrm>
        <a:off x="6573131" y="3930639"/>
        <a:ext cx="1049872" cy="6557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64D02-718D-45FA-8728-C3067EFB4E31}">
      <dsp:nvSpPr>
        <dsp:cNvPr id="0" name=""/>
        <dsp:cNvSpPr/>
      </dsp:nvSpPr>
      <dsp:spPr>
        <a:xfrm>
          <a:off x="3100289" y="3252970"/>
          <a:ext cx="1424351" cy="1216718"/>
        </a:xfrm>
        <a:prstGeom prst="ellipse">
          <a:avLst/>
        </a:prstGeom>
        <a:solidFill>
          <a:schemeClr val="accent2"/>
        </a:solidFill>
        <a:ln>
          <a:solidFill>
            <a:schemeClr val="accent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AU" sz="1200" b="1" kern="1200" dirty="0" smtClean="0">
              <a:solidFill>
                <a:schemeClr val="tx1"/>
              </a:solidFill>
              <a:latin typeface="GillSans"/>
              <a:ea typeface="+mn-ea"/>
              <a:cs typeface="+mn-cs"/>
            </a:rPr>
            <a:t>Safety Management System</a:t>
          </a:r>
        </a:p>
        <a:p>
          <a:pPr lvl="0" algn="ctr" defTabSz="533400">
            <a:lnSpc>
              <a:spcPct val="90000"/>
            </a:lnSpc>
            <a:spcBef>
              <a:spcPct val="0"/>
            </a:spcBef>
            <a:spcAft>
              <a:spcPct val="35000"/>
            </a:spcAft>
          </a:pPr>
          <a:r>
            <a:rPr lang="en-AU" sz="1200" b="1" kern="1200" dirty="0" smtClean="0">
              <a:solidFill>
                <a:schemeClr val="tx1"/>
              </a:solidFill>
              <a:latin typeface="GillSans"/>
              <a:ea typeface="+mn-ea"/>
              <a:cs typeface="+mn-cs"/>
            </a:rPr>
            <a:t>Regulation 622 </a:t>
          </a:r>
          <a:endParaRPr lang="en-AU" sz="1200" b="1" kern="1200" dirty="0">
            <a:solidFill>
              <a:schemeClr val="tx1"/>
            </a:solidFill>
            <a:latin typeface="GillSans"/>
            <a:ea typeface="+mn-ea"/>
            <a:cs typeface="+mn-cs"/>
          </a:endParaRPr>
        </a:p>
      </dsp:txBody>
      <dsp:txXfrm>
        <a:off x="3308880" y="3431154"/>
        <a:ext cx="1007169" cy="860350"/>
      </dsp:txXfrm>
    </dsp:sp>
    <dsp:sp modelId="{E7A80937-D575-4DBC-8957-1D6A1D359BDD}">
      <dsp:nvSpPr>
        <dsp:cNvPr id="0" name=""/>
        <dsp:cNvSpPr/>
      </dsp:nvSpPr>
      <dsp:spPr>
        <a:xfrm rot="10800000">
          <a:off x="458248" y="3687947"/>
          <a:ext cx="2496729"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ADC315E-C114-46E9-B61A-43D7890AEC34}">
      <dsp:nvSpPr>
        <dsp:cNvPr id="0" name=""/>
        <dsp:cNvSpPr/>
      </dsp:nvSpPr>
      <dsp:spPr>
        <a:xfrm>
          <a:off x="-27750" y="3520648"/>
          <a:ext cx="971997"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Health &amp; Safety Policy</a:t>
          </a:r>
          <a:endParaRPr lang="en-AU" sz="900" kern="1200" dirty="0">
            <a:solidFill>
              <a:srgbClr val="FFFFFF"/>
            </a:solidFill>
            <a:latin typeface="GillSans"/>
            <a:ea typeface="+mn-ea"/>
            <a:cs typeface="+mn-cs"/>
          </a:endParaRPr>
        </a:p>
      </dsp:txBody>
      <dsp:txXfrm>
        <a:off x="-7794" y="3540604"/>
        <a:ext cx="932085" cy="641450"/>
      </dsp:txXfrm>
    </dsp:sp>
    <dsp:sp modelId="{2AD130DF-F81E-4AC9-9BAE-B826EA7E8438}">
      <dsp:nvSpPr>
        <dsp:cNvPr id="0" name=""/>
        <dsp:cNvSpPr/>
      </dsp:nvSpPr>
      <dsp:spPr>
        <a:xfrm rot="11880000">
          <a:off x="561032" y="3038994"/>
          <a:ext cx="2508325"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30D7943-3DA0-4E15-A904-F77F0BE6EBF2}">
      <dsp:nvSpPr>
        <dsp:cNvPr id="0" name=""/>
        <dsp:cNvSpPr/>
      </dsp:nvSpPr>
      <dsp:spPr>
        <a:xfrm>
          <a:off x="196563" y="2484138"/>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Risk Management</a:t>
          </a:r>
          <a:endParaRPr lang="en-AU" sz="900" kern="1200" dirty="0">
            <a:solidFill>
              <a:srgbClr val="FFFFFF"/>
            </a:solidFill>
            <a:latin typeface="GillSans"/>
            <a:ea typeface="+mn-ea"/>
            <a:cs typeface="+mn-cs"/>
          </a:endParaRPr>
        </a:p>
      </dsp:txBody>
      <dsp:txXfrm>
        <a:off x="216519" y="2504094"/>
        <a:ext cx="811791" cy="641450"/>
      </dsp:txXfrm>
    </dsp:sp>
    <dsp:sp modelId="{475E3FC4-36D8-48E7-8F8E-5C7DC95F2CD6}">
      <dsp:nvSpPr>
        <dsp:cNvPr id="0" name=""/>
        <dsp:cNvSpPr/>
      </dsp:nvSpPr>
      <dsp:spPr>
        <a:xfrm rot="12960000">
          <a:off x="856674" y="2461716"/>
          <a:ext cx="2536057"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0440BB1-9473-42C5-908F-27325A4EEC36}">
      <dsp:nvSpPr>
        <dsp:cNvPr id="0" name=""/>
        <dsp:cNvSpPr/>
      </dsp:nvSpPr>
      <dsp:spPr>
        <a:xfrm>
          <a:off x="672995" y="1549088"/>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Emergency Plan</a:t>
          </a:r>
          <a:endParaRPr lang="en-AU" sz="900" kern="1200" dirty="0">
            <a:solidFill>
              <a:srgbClr val="FFFFFF"/>
            </a:solidFill>
            <a:latin typeface="GillSans"/>
            <a:ea typeface="+mn-ea"/>
            <a:cs typeface="+mn-cs"/>
          </a:endParaRPr>
        </a:p>
      </dsp:txBody>
      <dsp:txXfrm>
        <a:off x="692951" y="1569044"/>
        <a:ext cx="811791" cy="641450"/>
      </dsp:txXfrm>
    </dsp:sp>
    <dsp:sp modelId="{059FC2D9-AAEA-4E15-8539-A197A0E8939A}">
      <dsp:nvSpPr>
        <dsp:cNvPr id="0" name=""/>
        <dsp:cNvSpPr/>
      </dsp:nvSpPr>
      <dsp:spPr>
        <a:xfrm rot="14040000">
          <a:off x="1312044" y="2012278"/>
          <a:ext cx="2565952"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CC65241-0BDC-48BF-A790-8103C15CEC03}">
      <dsp:nvSpPr>
        <dsp:cNvPr id="0" name=""/>
        <dsp:cNvSpPr/>
      </dsp:nvSpPr>
      <dsp:spPr>
        <a:xfrm>
          <a:off x="1415054" y="807029"/>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Mine Survey Plan</a:t>
          </a:r>
          <a:endParaRPr lang="en-AU" sz="900" kern="1200" dirty="0">
            <a:solidFill>
              <a:srgbClr val="FFFFFF"/>
            </a:solidFill>
            <a:latin typeface="GillSans"/>
            <a:ea typeface="+mn-ea"/>
            <a:cs typeface="+mn-cs"/>
          </a:endParaRPr>
        </a:p>
      </dsp:txBody>
      <dsp:txXfrm>
        <a:off x="1435010" y="826985"/>
        <a:ext cx="811791" cy="641450"/>
      </dsp:txXfrm>
    </dsp:sp>
    <dsp:sp modelId="{D3E79DDE-8B5F-44CE-B0DE-12554425C0B7}">
      <dsp:nvSpPr>
        <dsp:cNvPr id="0" name=""/>
        <dsp:cNvSpPr/>
      </dsp:nvSpPr>
      <dsp:spPr>
        <a:xfrm rot="15120000">
          <a:off x="1882075" y="1728216"/>
          <a:ext cx="2587269"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C2F888F-E617-4E9B-B1F0-B04633454C2A}">
      <dsp:nvSpPr>
        <dsp:cNvPr id="0" name=""/>
        <dsp:cNvSpPr/>
      </dsp:nvSpPr>
      <dsp:spPr>
        <a:xfrm>
          <a:off x="2350103" y="330598"/>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Ventilation Control Plan &amp; Ventilation Plan</a:t>
          </a:r>
        </a:p>
      </dsp:txBody>
      <dsp:txXfrm>
        <a:off x="2370059" y="350554"/>
        <a:ext cx="811791" cy="641450"/>
      </dsp:txXfrm>
    </dsp:sp>
    <dsp:sp modelId="{F2D9E134-026B-4E4A-9365-6335B940BAA1}">
      <dsp:nvSpPr>
        <dsp:cNvPr id="0" name=""/>
        <dsp:cNvSpPr/>
      </dsp:nvSpPr>
      <dsp:spPr>
        <a:xfrm rot="16200000">
          <a:off x="2515047" y="1631147"/>
          <a:ext cx="2594836"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6EF8EC8-B60A-49A9-A75E-54BE20A83658}">
      <dsp:nvSpPr>
        <dsp:cNvPr id="0" name=""/>
        <dsp:cNvSpPr/>
      </dsp:nvSpPr>
      <dsp:spPr>
        <a:xfrm>
          <a:off x="3386614" y="166430"/>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Principal Mining Hazard Management Plans</a:t>
          </a:r>
        </a:p>
      </dsp:txBody>
      <dsp:txXfrm>
        <a:off x="3406570" y="186386"/>
        <a:ext cx="811791" cy="641450"/>
      </dsp:txXfrm>
    </dsp:sp>
    <dsp:sp modelId="{9D4FC836-DDB4-49EF-BBF4-5DF2519ED176}">
      <dsp:nvSpPr>
        <dsp:cNvPr id="0" name=""/>
        <dsp:cNvSpPr/>
      </dsp:nvSpPr>
      <dsp:spPr>
        <a:xfrm rot="17280000">
          <a:off x="3155585" y="1728216"/>
          <a:ext cx="2587269"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B59C361-CF42-4F14-8024-B798E6A1C0ED}">
      <dsp:nvSpPr>
        <dsp:cNvPr id="0" name=""/>
        <dsp:cNvSpPr/>
      </dsp:nvSpPr>
      <dsp:spPr>
        <a:xfrm>
          <a:off x="4423124" y="330598"/>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Specific Control Measures</a:t>
          </a:r>
          <a:endParaRPr lang="en-AU" sz="900" kern="1200" dirty="0">
            <a:solidFill>
              <a:srgbClr val="FFFFFF"/>
            </a:solidFill>
            <a:latin typeface="GillSans"/>
            <a:ea typeface="+mn-ea"/>
            <a:cs typeface="+mn-cs"/>
          </a:endParaRPr>
        </a:p>
      </dsp:txBody>
      <dsp:txXfrm>
        <a:off x="4443080" y="350554"/>
        <a:ext cx="811791" cy="641450"/>
      </dsp:txXfrm>
    </dsp:sp>
    <dsp:sp modelId="{49A44EA2-DD64-4C3A-8F7A-AF0BA3549770}">
      <dsp:nvSpPr>
        <dsp:cNvPr id="0" name=""/>
        <dsp:cNvSpPr/>
      </dsp:nvSpPr>
      <dsp:spPr>
        <a:xfrm rot="18360000">
          <a:off x="3715860" y="2046597"/>
          <a:ext cx="2565952"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F2798DC-6591-4567-B75F-142DBD452EC8}">
      <dsp:nvSpPr>
        <dsp:cNvPr id="0" name=""/>
        <dsp:cNvSpPr/>
      </dsp:nvSpPr>
      <dsp:spPr>
        <a:xfrm>
          <a:off x="5358173" y="807029"/>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Withdrawal situations</a:t>
          </a:r>
          <a:endParaRPr lang="en-AU" sz="900" kern="1200" dirty="0">
            <a:solidFill>
              <a:srgbClr val="FFFFFF"/>
            </a:solidFill>
            <a:latin typeface="GillSans"/>
            <a:ea typeface="+mn-ea"/>
            <a:cs typeface="+mn-cs"/>
          </a:endParaRPr>
        </a:p>
      </dsp:txBody>
      <dsp:txXfrm>
        <a:off x="5378129" y="826985"/>
        <a:ext cx="811791" cy="641450"/>
      </dsp:txXfrm>
    </dsp:sp>
    <dsp:sp modelId="{99E537DE-06DF-4AA2-B9A2-4A26C120E170}">
      <dsp:nvSpPr>
        <dsp:cNvPr id="0" name=""/>
        <dsp:cNvSpPr/>
      </dsp:nvSpPr>
      <dsp:spPr>
        <a:xfrm rot="19440000">
          <a:off x="4232199" y="2461716"/>
          <a:ext cx="2536057"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DE2F0DD-0015-4563-8B02-0C0D25876FC5}">
      <dsp:nvSpPr>
        <dsp:cNvPr id="0" name=""/>
        <dsp:cNvSpPr/>
      </dsp:nvSpPr>
      <dsp:spPr>
        <a:xfrm>
          <a:off x="6100233" y="1549088"/>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Notifications</a:t>
          </a:r>
          <a:endParaRPr lang="en-AU" sz="900" kern="1200" dirty="0">
            <a:solidFill>
              <a:srgbClr val="FFFFFF"/>
            </a:solidFill>
            <a:latin typeface="GillSans"/>
            <a:ea typeface="+mn-ea"/>
            <a:cs typeface="+mn-cs"/>
          </a:endParaRPr>
        </a:p>
      </dsp:txBody>
      <dsp:txXfrm>
        <a:off x="6120189" y="1569044"/>
        <a:ext cx="811791" cy="641450"/>
      </dsp:txXfrm>
    </dsp:sp>
    <dsp:sp modelId="{5653B607-DA4A-49C2-9CF9-57CA8DA94979}">
      <dsp:nvSpPr>
        <dsp:cNvPr id="0" name=""/>
        <dsp:cNvSpPr/>
      </dsp:nvSpPr>
      <dsp:spPr>
        <a:xfrm rot="20520000">
          <a:off x="4555573" y="3038994"/>
          <a:ext cx="2508325"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410B617-3793-4136-937C-9B1D6DAB62AD}">
      <dsp:nvSpPr>
        <dsp:cNvPr id="0" name=""/>
        <dsp:cNvSpPr/>
      </dsp:nvSpPr>
      <dsp:spPr>
        <a:xfrm>
          <a:off x="6576664" y="2484138"/>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Worker &amp; Contractor Management</a:t>
          </a:r>
          <a:endParaRPr lang="en-AU" sz="900" kern="1200" dirty="0">
            <a:solidFill>
              <a:srgbClr val="FFFFFF"/>
            </a:solidFill>
            <a:latin typeface="GillSans"/>
            <a:ea typeface="+mn-ea"/>
            <a:cs typeface="+mn-cs"/>
          </a:endParaRPr>
        </a:p>
      </dsp:txBody>
      <dsp:txXfrm>
        <a:off x="6596620" y="2504094"/>
        <a:ext cx="811791" cy="641450"/>
      </dsp:txXfrm>
    </dsp:sp>
    <dsp:sp modelId="{60081883-1A45-4E0C-BC60-408D5B7F833F}">
      <dsp:nvSpPr>
        <dsp:cNvPr id="0" name=""/>
        <dsp:cNvSpPr/>
      </dsp:nvSpPr>
      <dsp:spPr>
        <a:xfrm>
          <a:off x="4669953" y="3687947"/>
          <a:ext cx="2496729" cy="346764"/>
        </a:xfrm>
        <a:prstGeom prst="leftArrow">
          <a:avLst>
            <a:gd name="adj1" fmla="val 60000"/>
            <a:gd name="adj2" fmla="val 5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45304D3-5A42-41D3-A50F-B52F6A9CBD15}">
      <dsp:nvSpPr>
        <dsp:cNvPr id="0" name=""/>
        <dsp:cNvSpPr/>
      </dsp:nvSpPr>
      <dsp:spPr>
        <a:xfrm>
          <a:off x="6740831" y="3520648"/>
          <a:ext cx="851703" cy="681362"/>
        </a:xfrm>
        <a:prstGeom prst="roundRect">
          <a:avLst>
            <a:gd name="adj" fmla="val 10000"/>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AU" sz="900" kern="1200" dirty="0" smtClean="0">
              <a:solidFill>
                <a:srgbClr val="FFFFFF"/>
              </a:solidFill>
              <a:latin typeface="GillSans"/>
              <a:ea typeface="+mn-ea"/>
              <a:cs typeface="+mn-cs"/>
            </a:rPr>
            <a:t>Performance Standards &amp; Audit</a:t>
          </a:r>
          <a:endParaRPr lang="en-AU" sz="900" kern="1200" dirty="0">
            <a:solidFill>
              <a:srgbClr val="FFFFFF"/>
            </a:solidFill>
            <a:latin typeface="GillSans"/>
            <a:ea typeface="+mn-ea"/>
            <a:cs typeface="+mn-cs"/>
          </a:endParaRPr>
        </a:p>
      </dsp:txBody>
      <dsp:txXfrm>
        <a:off x="6760787" y="3540604"/>
        <a:ext cx="811791" cy="64145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198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993" y="4729621"/>
            <a:ext cx="4983689" cy="4489562"/>
          </a:xfrm>
          <a:prstGeom prst="rect">
            <a:avLst/>
          </a:prstGeom>
          <a:noFill/>
          <a:ln w="12700">
            <a:noFill/>
            <a:miter lim="800000"/>
            <a:headEnd/>
            <a:tailEnd/>
          </a:ln>
          <a:effectLst/>
        </p:spPr>
        <p:txBody>
          <a:bodyPr vert="horz" wrap="square" lIns="90651" tIns="44530" rIns="90651" bIns="4453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21507" name="Rectangle 3"/>
          <p:cNvSpPr>
            <a:spLocks noGrp="1" noRot="1" noChangeAspect="1" noChangeArrowheads="1" noTextEdit="1"/>
          </p:cNvSpPr>
          <p:nvPr>
            <p:ph type="sldImg" idx="2"/>
          </p:nvPr>
        </p:nvSpPr>
        <p:spPr bwMode="auto">
          <a:xfrm>
            <a:off x="1087438" y="868363"/>
            <a:ext cx="4624387" cy="346868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404480406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304876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r>
              <a:rPr lang="en-AU" baseline="0" dirty="0" smtClean="0"/>
              <a:t>Check to ensure is defined in WHS Act, look a referencing Corporations Act.</a:t>
            </a: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r>
              <a:rPr lang="en-AU" baseline="0" dirty="0" smtClean="0"/>
              <a:t>Check to ensure is defined in WHS Act, look a referencing Corporations Act.</a:t>
            </a: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itchFamily="34" charset="0"/>
              <a:buNone/>
            </a:pPr>
            <a:endParaRPr lang="en-US" baseline="0" dirty="0" smtClean="0"/>
          </a:p>
        </p:txBody>
      </p:sp>
    </p:spTree>
    <p:extLst>
      <p:ext uri="{BB962C8B-B14F-4D97-AF65-F5344CB8AC3E}">
        <p14:creationId xmlns:p14="http://schemas.microsoft.com/office/powerpoint/2010/main" val="1660550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smtClean="0"/>
              <a:t>Click icon to add clip art</a:t>
            </a:r>
            <a:endParaRPr lang="en-US" noProof="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smtClean="0"/>
              <a:t>Click icon to add clip art</a:t>
            </a:r>
            <a:endParaRPr lang="en-US" noProof="0"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14483626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284893944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1863356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176662633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93097624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13750208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87806370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177550754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218424939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368408333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115761136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smtClean="0"/>
              <a:t>Click icon to add clip art</a:t>
            </a:r>
            <a:endParaRPr lang="en-US" noProof="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solidFill>
                  <a:srgbClr val="FFFFFF"/>
                </a:solidFill>
              </a:rPr>
              <a:pPr>
                <a:defRPr/>
              </a:pPr>
              <a:t>‹#›</a:t>
            </a:fld>
            <a:endParaRPr lang="en-AU" sz="1400">
              <a:solidFill>
                <a:srgbClr val="1D1D60"/>
              </a:solidFill>
            </a:endParaRPr>
          </a:p>
        </p:txBody>
      </p:sp>
    </p:spTree>
    <p:extLst>
      <p:ext uri="{BB962C8B-B14F-4D97-AF65-F5344CB8AC3E}">
        <p14:creationId xmlns:p14="http://schemas.microsoft.com/office/powerpoint/2010/main" val="8241134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smtClean="0"/>
              <a:t>Click icon to add clip art</a:t>
            </a:r>
            <a:endParaRPr lang="en-US" noProof="0" dirty="0"/>
          </a:p>
        </p:txBody>
      </p:sp>
    </p:spTree>
    <p:extLst>
      <p:ext uri="{BB962C8B-B14F-4D97-AF65-F5344CB8AC3E}">
        <p14:creationId xmlns:p14="http://schemas.microsoft.com/office/powerpoint/2010/main" val="102321672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963144"/>
            <a:ext cx="8136904" cy="834008"/>
          </a:xfrm>
        </p:spPr>
        <p:txBody>
          <a:bodyPr/>
          <a:lstStyle>
            <a:lvl1pPr algn="ct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4797152"/>
            <a:ext cx="6400800" cy="936104"/>
          </a:xfrm>
        </p:spPr>
        <p:txBody>
          <a:bodyPr/>
          <a:lstStyle>
            <a:lvl1pPr marL="0" indent="0" algn="ctr">
              <a:buNone/>
              <a:defRPr sz="1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90421634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1835696" y="1700808"/>
            <a:ext cx="6851104" cy="4776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Rectangle 8"/>
          <p:cNvSpPr>
            <a:spLocks noGrp="1" noChangeArrowheads="1"/>
          </p:cNvSpPr>
          <p:nvPr>
            <p:ph type="sldNum" sz="quarter" idx="10"/>
          </p:nvPr>
        </p:nvSpPr>
        <p:spPr>
          <a:ln/>
        </p:spPr>
        <p:txBody>
          <a:bodyPr/>
          <a:lstStyle>
            <a:lvl1pPr>
              <a:defRPr/>
            </a:lvl1pPr>
          </a:lstStyle>
          <a:p>
            <a:pPr>
              <a:defRPr/>
            </a:pPr>
            <a:fld id="{65DB8DF4-6AFD-4037-92D2-C390D3177D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43800261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9356147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3429000"/>
            <a:ext cx="7772400" cy="1224136"/>
          </a:xfrm>
        </p:spPr>
        <p:txBody>
          <a:bodyPr anchor="t"/>
          <a:lstStyle>
            <a:lvl1pPr algn="ctr">
              <a:defRPr sz="2800" b="1" cap="all">
                <a:solidFill>
                  <a:schemeClr val="bg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708920"/>
            <a:ext cx="7772400" cy="720080"/>
          </a:xfrm>
        </p:spPr>
        <p:txBody>
          <a:bodyPr anchor="b"/>
          <a:lstStyle>
            <a:lvl1pPr marL="0" indent="0" algn="ctr">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D77E7946-FE86-4AB1-8AD9-406CFF652FB3}"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412129316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13722079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386276853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413092192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84858923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AU" noProof="0" dirty="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37145381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239225888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533400"/>
            <a:ext cx="1695450"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905000" y="533400"/>
            <a:ext cx="49339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8"/>
          <p:cNvSpPr>
            <a:spLocks noGrp="1" noChangeArrowheads="1"/>
          </p:cNvSpPr>
          <p:nvPr>
            <p:ph type="sldNum" sz="quarter" idx="10"/>
          </p:nvPr>
        </p:nvSpPr>
        <p:spPr>
          <a:ln/>
        </p:spPr>
        <p:txBody>
          <a:bodyPr/>
          <a:lstStyle>
            <a:lvl1pPr>
              <a:defRPr/>
            </a:lvl1pPr>
          </a:lstStyle>
          <a:p>
            <a:pPr>
              <a:defRPr/>
            </a:pPr>
            <a:fld id="{3254088D-9DCC-46F7-B35F-00D5B4D62905}"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70301723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dirty="0"/>
          </a:p>
        </p:txBody>
      </p:sp>
      <p:sp>
        <p:nvSpPr>
          <p:cNvPr id="3" name="ClipArt Placeholder 2"/>
          <p:cNvSpPr>
            <a:spLocks noGrp="1"/>
          </p:cNvSpPr>
          <p:nvPr>
            <p:ph type="clipArt" sz="half" idx="1"/>
          </p:nvPr>
        </p:nvSpPr>
        <p:spPr>
          <a:xfrm>
            <a:off x="1835696" y="1700808"/>
            <a:ext cx="3240360" cy="4425355"/>
          </a:xfrm>
        </p:spPr>
        <p:txBody>
          <a:bodyPr rtlCol="0">
            <a:normAutofit/>
          </a:bodyPr>
          <a:lstStyle/>
          <a:p>
            <a:pPr lvl="0"/>
            <a:r>
              <a:rPr lang="en-US" noProof="0" dirty="0" smtClean="0"/>
              <a:t>Click icon to add clip art</a:t>
            </a:r>
            <a:endParaRPr lang="en-US" noProof="0" dirty="0"/>
          </a:p>
        </p:txBody>
      </p:sp>
      <p:sp>
        <p:nvSpPr>
          <p:cNvPr id="4" name="Text Placeholder 3"/>
          <p:cNvSpPr>
            <a:spLocks noGrp="1"/>
          </p:cNvSpPr>
          <p:nvPr>
            <p:ph type="body" sz="half" idx="2"/>
          </p:nvPr>
        </p:nvSpPr>
        <p:spPr>
          <a:xfrm>
            <a:off x="5292080" y="1700808"/>
            <a:ext cx="3394720"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8"/>
          <p:cNvSpPr>
            <a:spLocks noGrp="1" noChangeArrowheads="1"/>
          </p:cNvSpPr>
          <p:nvPr>
            <p:ph type="sldNum" sz="quarter" idx="10"/>
          </p:nvPr>
        </p:nvSpPr>
        <p:spPr>
          <a:xfrm>
            <a:off x="0" y="6477000"/>
            <a:ext cx="1320800" cy="304800"/>
          </a:xfrm>
          <a:ln/>
        </p:spPr>
        <p:txBody>
          <a:bodyPr/>
          <a:lstStyle>
            <a:lvl1pPr>
              <a:defRPr/>
            </a:lvl1pPr>
          </a:lstStyle>
          <a:p>
            <a:pPr>
              <a:defRPr/>
            </a:pPr>
            <a:fld id="{A1E9424F-D0E3-4E35-8094-7FC10FD259D7}" type="slidenum">
              <a:rPr lang="en-AU">
                <a:solidFill>
                  <a:srgbClr val="FFFFFF"/>
                </a:solidFill>
              </a:rPr>
              <a:pPr>
                <a:defRPr/>
              </a:pPr>
              <a:t>‹#›</a:t>
            </a:fld>
            <a:endParaRPr lang="en-AU" sz="1400" dirty="0">
              <a:solidFill>
                <a:srgbClr val="1D1D60"/>
              </a:solidFill>
            </a:endParaRPr>
          </a:p>
        </p:txBody>
      </p:sp>
    </p:spTree>
    <p:extLst>
      <p:ext uri="{BB962C8B-B14F-4D97-AF65-F5344CB8AC3E}">
        <p14:creationId xmlns:p14="http://schemas.microsoft.com/office/powerpoint/2010/main" val="14906901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35696" y="1700808"/>
            <a:ext cx="3312368" cy="44253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5364088" y="1700808"/>
            <a:ext cx="3322712" cy="4425355"/>
          </a:xfrm>
        </p:spPr>
        <p:txBody>
          <a:bodyPr rtlCol="0">
            <a:normAutofit/>
          </a:bodyPr>
          <a:lstStyle/>
          <a:p>
            <a:pPr lvl="0"/>
            <a:r>
              <a:rPr lang="en-US" noProof="0" dirty="0" smtClean="0"/>
              <a:t>Click icon to add clip art</a:t>
            </a:r>
            <a:endParaRPr lang="en-US" noProof="0" dirty="0"/>
          </a:p>
        </p:txBody>
      </p:sp>
    </p:spTree>
    <p:extLst>
      <p:ext uri="{BB962C8B-B14F-4D97-AF65-F5344CB8AC3E}">
        <p14:creationId xmlns:p14="http://schemas.microsoft.com/office/powerpoint/2010/main" val="37848578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p>
            <a:r>
              <a:rPr lang="en-US" smtClean="0"/>
              <a:t>Click to edit Master title style</a:t>
            </a:r>
            <a:endParaRPr lang="en-AU" dirty="0"/>
          </a:p>
        </p:txBody>
      </p:sp>
      <p:sp>
        <p:nvSpPr>
          <p:cNvPr id="3" name="Content Placeholder 2"/>
          <p:cNvSpPr>
            <a:spLocks noGrp="1"/>
          </p:cNvSpPr>
          <p:nvPr>
            <p:ph sz="half" idx="1"/>
          </p:nvPr>
        </p:nvSpPr>
        <p:spPr>
          <a:xfrm>
            <a:off x="1835696" y="1700808"/>
            <a:ext cx="3384004"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372100" y="1700808"/>
            <a:ext cx="3314700" cy="477619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Rectangle 8"/>
          <p:cNvSpPr>
            <a:spLocks noGrp="1" noChangeArrowheads="1"/>
          </p:cNvSpPr>
          <p:nvPr>
            <p:ph type="sldNum" sz="quarter" idx="10"/>
          </p:nvPr>
        </p:nvSpPr>
        <p:spPr>
          <a:ln/>
        </p:spPr>
        <p:txBody>
          <a:bodyPr/>
          <a:lstStyle>
            <a:lvl1pPr>
              <a:defRPr/>
            </a:lvl1pPr>
          </a:lstStyle>
          <a:p>
            <a:pPr>
              <a:defRPr/>
            </a:pPr>
            <a:fld id="{BAA4577D-3242-4EC4-B4C6-DFE30FBA93E1}"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6851104" cy="1152128"/>
          </a:xfrm>
        </p:spPr>
        <p:txBody>
          <a:bodyPr/>
          <a:lstStyle>
            <a:lvl1pPr>
              <a:defRPr>
                <a:solidFill>
                  <a:schemeClr val="tx1"/>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1835696" y="1700808"/>
            <a:ext cx="331236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35696" y="2556594"/>
            <a:ext cx="3312368"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364088" y="1700808"/>
            <a:ext cx="332271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64088" y="2556594"/>
            <a:ext cx="3322712" cy="3735264"/>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Rectangle 8"/>
          <p:cNvSpPr>
            <a:spLocks noGrp="1" noChangeArrowheads="1"/>
          </p:cNvSpPr>
          <p:nvPr>
            <p:ph type="sldNum" sz="quarter" idx="10"/>
          </p:nvPr>
        </p:nvSpPr>
        <p:spPr>
          <a:ln/>
        </p:spPr>
        <p:txBody>
          <a:bodyPr/>
          <a:lstStyle>
            <a:lvl1pPr>
              <a:defRPr/>
            </a:lvl1pPr>
          </a:lstStyle>
          <a:p>
            <a:pPr>
              <a:defRPr/>
            </a:pPr>
            <a:fld id="{383F5EA9-F44E-4104-8C57-61F267EE05DB}"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8"/>
          <p:cNvSpPr>
            <a:spLocks noGrp="1" noChangeArrowheads="1"/>
          </p:cNvSpPr>
          <p:nvPr>
            <p:ph type="sldNum" sz="quarter" idx="10"/>
          </p:nvPr>
        </p:nvSpPr>
        <p:spPr>
          <a:ln/>
        </p:spPr>
        <p:txBody>
          <a:bodyPr/>
          <a:lstStyle>
            <a:lvl1pPr>
              <a:defRPr/>
            </a:lvl1pPr>
          </a:lstStyle>
          <a:p>
            <a:pPr>
              <a:defRPr/>
            </a:pPr>
            <a:fld id="{F06A876F-B01B-435F-A47A-3E238DBF96F8}"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EC00D0-6F41-44B5-8B62-8F611A6ED83C}"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1719" y="273050"/>
            <a:ext cx="3008313" cy="1162050"/>
          </a:xfrm>
        </p:spPr>
        <p:txBody>
          <a:bodyPr/>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5076056" y="273050"/>
            <a:ext cx="3610744" cy="6203950"/>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1851719" y="1628800"/>
            <a:ext cx="3008313" cy="4848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62FFCF4-2D0A-4C6C-A721-F5C2AE4D6F15}"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5696" y="4800600"/>
            <a:ext cx="6768752" cy="566738"/>
          </a:xfrm>
        </p:spPr>
        <p:txBody>
          <a:bodyPr/>
          <a:lstStyle>
            <a:lvl1pPr algn="l">
              <a:defRPr sz="2000" b="1"/>
            </a:lvl1pPr>
          </a:lstStyle>
          <a:p>
            <a:r>
              <a:rPr lang="en-US" smtClean="0"/>
              <a:t>Click to edit Master title style</a:t>
            </a:r>
            <a:endParaRPr lang="en-AU" dirty="0"/>
          </a:p>
        </p:txBody>
      </p:sp>
      <p:sp>
        <p:nvSpPr>
          <p:cNvPr id="3" name="Picture Placeholder 2"/>
          <p:cNvSpPr>
            <a:spLocks noGrp="1"/>
          </p:cNvSpPr>
          <p:nvPr>
            <p:ph type="pic" idx="1"/>
          </p:nvPr>
        </p:nvSpPr>
        <p:spPr>
          <a:xfrm>
            <a:off x="1835696" y="612775"/>
            <a:ext cx="676875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835696" y="5367338"/>
            <a:ext cx="6768752" cy="110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DB50DB9B-C7B9-4727-ADD3-97ABDC9709E5}" type="slidenum">
              <a:rPr lang="en-AU"/>
              <a:pPr>
                <a:defRPr/>
              </a:pPr>
              <a:t>‹#›</a:t>
            </a:fld>
            <a:endParaRPr lang="en-AU" sz="1400">
              <a:solidFill>
                <a:srgbClr val="1D1D60"/>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pPr>
                <a:defRPr/>
              </a:pPr>
              <a:t>‹#›</a:t>
            </a:fld>
            <a:endParaRPr lang="en-AU" sz="1400" dirty="0"/>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solidFill>
                  <a:srgbClr val="FFFFFF"/>
                </a:solidFill>
              </a:rPr>
              <a:pPr>
                <a:defRPr/>
              </a:pPr>
              <a:t>‹#›</a:t>
            </a:fld>
            <a:endParaRPr lang="en-AU" sz="1400" dirty="0">
              <a:solidFill>
                <a:srgbClr val="FFFFFF"/>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101353221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320800" cy="6858000"/>
          </a:xfrm>
          <a:prstGeom prst="rect">
            <a:avLst/>
          </a:prstGeom>
        </p:spPr>
      </p:pic>
      <p:sp>
        <p:nvSpPr>
          <p:cNvPr id="1032" name="Rectangle 8"/>
          <p:cNvSpPr>
            <a:spLocks noGrp="1" noChangeArrowheads="1"/>
          </p:cNvSpPr>
          <p:nvPr>
            <p:ph type="sldNum" sz="quarter" idx="4"/>
          </p:nvPr>
        </p:nvSpPr>
        <p:spPr bwMode="auto">
          <a:xfrm>
            <a:off x="0" y="6477000"/>
            <a:ext cx="1320800" cy="30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fld id="{AD9C6CD0-9126-4B37-A6CF-4E87C448E223}" type="slidenum">
              <a:rPr lang="en-AU" smtClean="0">
                <a:solidFill>
                  <a:srgbClr val="FFFFFF"/>
                </a:solidFill>
              </a:rPr>
              <a:pPr>
                <a:defRPr/>
              </a:pPr>
              <a:t>‹#›</a:t>
            </a:fld>
            <a:endParaRPr lang="en-AU" sz="1400" dirty="0">
              <a:solidFill>
                <a:srgbClr val="FFFFFF"/>
              </a:solidFill>
            </a:endParaRPr>
          </a:p>
        </p:txBody>
      </p:sp>
      <p:sp>
        <p:nvSpPr>
          <p:cNvPr id="1029" name="Rectangle 7"/>
          <p:cNvSpPr>
            <a:spLocks noGrp="1" noChangeArrowheads="1"/>
          </p:cNvSpPr>
          <p:nvPr>
            <p:ph type="body" idx="1"/>
          </p:nvPr>
        </p:nvSpPr>
        <p:spPr bwMode="auto">
          <a:xfrm>
            <a:off x="1835696" y="1700808"/>
            <a:ext cx="6851104" cy="4776192"/>
          </a:xfrm>
          <a:prstGeom prst="rect">
            <a:avLst/>
          </a:prstGeom>
          <a:noFill/>
          <a:ln w="12700">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030" name="Rectangle 6"/>
          <p:cNvSpPr>
            <a:spLocks noGrp="1" noChangeArrowheads="1"/>
          </p:cNvSpPr>
          <p:nvPr>
            <p:ph type="title"/>
          </p:nvPr>
        </p:nvSpPr>
        <p:spPr bwMode="auto">
          <a:xfrm>
            <a:off x="1835696" y="260648"/>
            <a:ext cx="6851104" cy="1152128"/>
          </a:xfrm>
          <a:prstGeom prst="rect">
            <a:avLst/>
          </a:prstGeom>
          <a:noFill/>
          <a:ln w="12700">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Tree>
    <p:extLst>
      <p:ext uri="{BB962C8B-B14F-4D97-AF65-F5344CB8AC3E}">
        <p14:creationId xmlns:p14="http://schemas.microsoft.com/office/powerpoint/2010/main" val="52616729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iming>
    <p:tnLst>
      <p:par>
        <p:cTn id="1" dur="indefinite" restart="never" nodeType="tmRoot"/>
      </p:par>
    </p:tnLst>
  </p:timing>
  <p:hf hdr="0" ftr="0" dt="0"/>
  <p:txStyles>
    <p:titleStyle>
      <a:lvl1pPr algn="l" defTabSz="762000" rtl="0" eaLnBrk="1" fontAlgn="base" hangingPunct="1">
        <a:lnSpc>
          <a:spcPct val="80000"/>
        </a:lnSpc>
        <a:spcBef>
          <a:spcPct val="0"/>
        </a:spcBef>
        <a:spcAft>
          <a:spcPct val="0"/>
        </a:spcAft>
        <a:defRPr sz="2800" b="1">
          <a:solidFill>
            <a:schemeClr val="tx2"/>
          </a:solidFill>
          <a:latin typeface="+mj-lt"/>
          <a:ea typeface="+mj-ea"/>
          <a:cs typeface="+mj-cs"/>
        </a:defRPr>
      </a:lvl1pPr>
      <a:lvl2pPr algn="l" defTabSz="762000" rtl="0" eaLnBrk="1" fontAlgn="base" hangingPunct="1">
        <a:lnSpc>
          <a:spcPct val="80000"/>
        </a:lnSpc>
        <a:spcBef>
          <a:spcPct val="0"/>
        </a:spcBef>
        <a:spcAft>
          <a:spcPct val="0"/>
        </a:spcAft>
        <a:defRPr sz="2800" b="1">
          <a:solidFill>
            <a:schemeClr val="tx2"/>
          </a:solidFill>
          <a:latin typeface="Arial" charset="0"/>
        </a:defRPr>
      </a:lvl2pPr>
      <a:lvl3pPr algn="l" defTabSz="762000" rtl="0" eaLnBrk="1" fontAlgn="base" hangingPunct="1">
        <a:lnSpc>
          <a:spcPct val="80000"/>
        </a:lnSpc>
        <a:spcBef>
          <a:spcPct val="0"/>
        </a:spcBef>
        <a:spcAft>
          <a:spcPct val="0"/>
        </a:spcAft>
        <a:defRPr sz="2800" b="1">
          <a:solidFill>
            <a:schemeClr val="tx2"/>
          </a:solidFill>
          <a:latin typeface="Arial" charset="0"/>
        </a:defRPr>
      </a:lvl3pPr>
      <a:lvl4pPr algn="l" defTabSz="762000" rtl="0" eaLnBrk="1" fontAlgn="base" hangingPunct="1">
        <a:lnSpc>
          <a:spcPct val="80000"/>
        </a:lnSpc>
        <a:spcBef>
          <a:spcPct val="0"/>
        </a:spcBef>
        <a:spcAft>
          <a:spcPct val="0"/>
        </a:spcAft>
        <a:defRPr sz="2800" b="1">
          <a:solidFill>
            <a:schemeClr val="tx2"/>
          </a:solidFill>
          <a:latin typeface="Arial" charset="0"/>
        </a:defRPr>
      </a:lvl4pPr>
      <a:lvl5pPr algn="l" defTabSz="762000" rtl="0" eaLnBrk="1" fontAlgn="base" hangingPunct="1">
        <a:lnSpc>
          <a:spcPct val="80000"/>
        </a:lnSpc>
        <a:spcBef>
          <a:spcPct val="0"/>
        </a:spcBef>
        <a:spcAft>
          <a:spcPct val="0"/>
        </a:spcAft>
        <a:defRPr sz="2800" b="1">
          <a:solidFill>
            <a:schemeClr val="tx2"/>
          </a:solidFill>
          <a:latin typeface="Arial" charset="0"/>
        </a:defRPr>
      </a:lvl5pPr>
      <a:lvl6pPr marL="457200" algn="l" defTabSz="762000" rtl="0" eaLnBrk="1" fontAlgn="base" hangingPunct="1">
        <a:lnSpc>
          <a:spcPct val="80000"/>
        </a:lnSpc>
        <a:spcBef>
          <a:spcPct val="0"/>
        </a:spcBef>
        <a:spcAft>
          <a:spcPct val="0"/>
        </a:spcAft>
        <a:defRPr sz="2800" b="1">
          <a:solidFill>
            <a:schemeClr val="tx2"/>
          </a:solidFill>
          <a:latin typeface="Arial" charset="0"/>
        </a:defRPr>
      </a:lvl6pPr>
      <a:lvl7pPr marL="914400" algn="l" defTabSz="762000" rtl="0" eaLnBrk="1" fontAlgn="base" hangingPunct="1">
        <a:lnSpc>
          <a:spcPct val="80000"/>
        </a:lnSpc>
        <a:spcBef>
          <a:spcPct val="0"/>
        </a:spcBef>
        <a:spcAft>
          <a:spcPct val="0"/>
        </a:spcAft>
        <a:defRPr sz="2800" b="1">
          <a:solidFill>
            <a:schemeClr val="tx2"/>
          </a:solidFill>
          <a:latin typeface="Arial" charset="0"/>
        </a:defRPr>
      </a:lvl7pPr>
      <a:lvl8pPr marL="1371600" algn="l" defTabSz="762000" rtl="0" eaLnBrk="1" fontAlgn="base" hangingPunct="1">
        <a:lnSpc>
          <a:spcPct val="80000"/>
        </a:lnSpc>
        <a:spcBef>
          <a:spcPct val="0"/>
        </a:spcBef>
        <a:spcAft>
          <a:spcPct val="0"/>
        </a:spcAft>
        <a:defRPr sz="2800" b="1">
          <a:solidFill>
            <a:schemeClr val="tx2"/>
          </a:solidFill>
          <a:latin typeface="Arial" charset="0"/>
        </a:defRPr>
      </a:lvl8pPr>
      <a:lvl9pPr marL="1828800" algn="l" defTabSz="762000" rtl="0" eaLnBrk="1" fontAlgn="base" hangingPunct="1">
        <a:lnSpc>
          <a:spcPct val="80000"/>
        </a:lnSpc>
        <a:spcBef>
          <a:spcPct val="0"/>
        </a:spcBef>
        <a:spcAft>
          <a:spcPct val="0"/>
        </a:spcAft>
        <a:defRPr sz="2800" b="1">
          <a:solidFill>
            <a:schemeClr val="tx2"/>
          </a:solidFill>
          <a:latin typeface="Arial" charset="0"/>
        </a:defRPr>
      </a:lvl9pPr>
    </p:titleStyle>
    <p:bodyStyle>
      <a:lvl1pPr marL="342900" indent="-3429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ea typeface="+mn-ea"/>
          <a:cs typeface="+mn-cs"/>
        </a:defRPr>
      </a:lvl1pPr>
      <a:lvl2pPr marL="742950" indent="-285750" algn="l" defTabSz="762000" rtl="0" eaLnBrk="1" fontAlgn="base" hangingPunct="1">
        <a:spcBef>
          <a:spcPts val="1800"/>
        </a:spcBef>
        <a:spcAft>
          <a:spcPct val="0"/>
        </a:spcAft>
        <a:buClr>
          <a:schemeClr val="accent2"/>
        </a:buClr>
        <a:buSzPct val="100000"/>
        <a:buFont typeface="Wingdings" pitchFamily="2" charset="2"/>
        <a:buChar char="§"/>
        <a:defRPr sz="2000">
          <a:solidFill>
            <a:srgbClr val="000000"/>
          </a:solidFill>
          <a:latin typeface="+mn-lt"/>
        </a:defRPr>
      </a:lvl2pPr>
      <a:lvl3pPr marL="1143000" indent="-228600" algn="l" defTabSz="762000" rtl="0" eaLnBrk="1" fontAlgn="base" hangingPunct="1">
        <a:spcBef>
          <a:spcPts val="1800"/>
        </a:spcBef>
        <a:spcAft>
          <a:spcPct val="0"/>
        </a:spcAft>
        <a:buClr>
          <a:schemeClr val="accent1"/>
        </a:buClr>
        <a:buSzPct val="100000"/>
        <a:buFont typeface="Wingdings" pitchFamily="2" charset="2"/>
        <a:buChar char="§"/>
        <a:defRPr sz="2000">
          <a:solidFill>
            <a:srgbClr val="000000"/>
          </a:solidFill>
          <a:latin typeface="+mn-lt"/>
        </a:defRPr>
      </a:lvl3pPr>
      <a:lvl4pPr marL="1600200" indent="-228600" algn="l" defTabSz="762000" rtl="0" eaLnBrk="1" fontAlgn="base" hangingPunct="1">
        <a:spcBef>
          <a:spcPts val="1800"/>
        </a:spcBef>
        <a:spcAft>
          <a:spcPct val="0"/>
        </a:spcAft>
        <a:buClr>
          <a:schemeClr val="hlink"/>
        </a:buClr>
        <a:buSzPct val="100000"/>
        <a:buFont typeface="Wingdings" pitchFamily="2" charset="2"/>
        <a:buChar char="§"/>
        <a:defRPr>
          <a:solidFill>
            <a:srgbClr val="000000"/>
          </a:solidFill>
          <a:latin typeface="+mn-lt"/>
        </a:defRPr>
      </a:lvl4pPr>
      <a:lvl5pPr marL="2057400" indent="-228600" algn="l" defTabSz="762000" rtl="0" eaLnBrk="1" fontAlgn="base" hangingPunct="1">
        <a:spcBef>
          <a:spcPts val="1800"/>
        </a:spcBef>
        <a:spcAft>
          <a:spcPct val="0"/>
        </a:spcAft>
        <a:buClr>
          <a:schemeClr val="accent1"/>
        </a:buClr>
        <a:buSzPct val="100000"/>
        <a:buFont typeface="Wingdings" pitchFamily="2" charset="2"/>
        <a:buChar char="§"/>
        <a:defRPr>
          <a:solidFill>
            <a:srgbClr val="000000"/>
          </a:solidFill>
          <a:latin typeface="+mn-lt"/>
        </a:defRPr>
      </a:lvl5pPr>
      <a:lvl6pPr marL="25146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6pPr>
      <a:lvl7pPr marL="29718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7pPr>
      <a:lvl8pPr marL="34290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8pPr>
      <a:lvl9pPr marL="3886200" indent="-228600" algn="l" defTabSz="762000" rtl="0" eaLnBrk="1" fontAlgn="base" hangingPunct="1">
        <a:spcBef>
          <a:spcPct val="20000"/>
        </a:spcBef>
        <a:spcAft>
          <a:spcPct val="0"/>
        </a:spcAft>
        <a:buClr>
          <a:schemeClr val="accent1"/>
        </a:buClr>
        <a:buSzPct val="100000"/>
        <a:buFont typeface="Wingdings" pitchFamily="-32" charset="2"/>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7.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maqohsc.sa.gov.au/whs-support-request/" TargetMode="External"/><Relationship Id="rId7" Type="http://schemas.openxmlformats.org/officeDocument/2006/relationships/hyperlink" Target="http://www.safeworkaustralia.gov.au/" TargetMode="External"/><Relationship Id="rId2" Type="http://schemas.openxmlformats.org/officeDocument/2006/relationships/notesSlide" Target="../notesSlides/notesSlide31.xml"/><Relationship Id="rId1" Type="http://schemas.openxmlformats.org/officeDocument/2006/relationships/slideLayout" Target="../slideLayouts/slideLayout28.xml"/><Relationship Id="rId6" Type="http://schemas.openxmlformats.org/officeDocument/2006/relationships/hyperlink" Target="http://www.safework.sa.gov.au/" TargetMode="External"/><Relationship Id="rId5" Type="http://schemas.openxmlformats.org/officeDocument/2006/relationships/hyperlink" Target="mailto:maqohsc@sa.gov.au" TargetMode="External"/><Relationship Id="rId4" Type="http://schemas.openxmlformats.org/officeDocument/2006/relationships/hyperlink" Target="http://www.maqohsc.sa.gov.a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0"/>
          <p:cNvSpPr>
            <a:spLocks noChangeArrowheads="1"/>
          </p:cNvSpPr>
          <p:nvPr/>
        </p:nvSpPr>
        <p:spPr bwMode="auto">
          <a:xfrm>
            <a:off x="1066800" y="990600"/>
            <a:ext cx="6858000" cy="685800"/>
          </a:xfrm>
          <a:prstGeom prst="rect">
            <a:avLst/>
          </a:prstGeom>
          <a:noFill/>
          <a:ln w="12700">
            <a:noFill/>
            <a:miter lim="800000"/>
            <a:headEnd/>
            <a:tailEnd/>
          </a:ln>
        </p:spPr>
        <p:txBody>
          <a:bodyPr anchor="b"/>
          <a:lstStyle/>
          <a:p>
            <a:pPr algn="ctr" defTabSz="762000">
              <a:lnSpc>
                <a:spcPct val="80000"/>
              </a:lnSpc>
            </a:pPr>
            <a:endParaRPr lang="en-AU" sz="4000" dirty="0">
              <a:solidFill>
                <a:srgbClr val="1D1762"/>
              </a:solidFill>
            </a:endParaRPr>
          </a:p>
        </p:txBody>
      </p:sp>
      <p:sp>
        <p:nvSpPr>
          <p:cNvPr id="4100" name="Rectangle 41"/>
          <p:cNvSpPr>
            <a:spLocks noChangeArrowheads="1"/>
          </p:cNvSpPr>
          <p:nvPr/>
        </p:nvSpPr>
        <p:spPr bwMode="auto">
          <a:xfrm>
            <a:off x="1524000" y="1828800"/>
            <a:ext cx="6096000" cy="914400"/>
          </a:xfrm>
          <a:prstGeom prst="rect">
            <a:avLst/>
          </a:prstGeom>
          <a:noFill/>
          <a:ln w="12700">
            <a:noFill/>
            <a:miter lim="800000"/>
            <a:headEnd/>
            <a:tailEnd/>
          </a:ln>
        </p:spPr>
        <p:txBody>
          <a:bodyPr/>
          <a:lstStyle/>
          <a:p>
            <a:pPr algn="ctr" defTabSz="762000">
              <a:spcBef>
                <a:spcPct val="20000"/>
              </a:spcBef>
              <a:buClr>
                <a:schemeClr val="accent1"/>
              </a:buClr>
              <a:buSzPct val="100000"/>
              <a:buFont typeface="Wingdings" pitchFamily="2" charset="2"/>
              <a:buNone/>
            </a:pPr>
            <a:endParaRPr lang="en-US" b="1" dirty="0">
              <a:solidFill>
                <a:srgbClr val="1D1762"/>
              </a:solidFill>
            </a:endParaRPr>
          </a:p>
        </p:txBody>
      </p:sp>
      <p:sp>
        <p:nvSpPr>
          <p:cNvPr id="3" name="TextBox 2"/>
          <p:cNvSpPr txBox="1"/>
          <p:nvPr/>
        </p:nvSpPr>
        <p:spPr>
          <a:xfrm>
            <a:off x="0" y="4509120"/>
            <a:ext cx="9144000" cy="523220"/>
          </a:xfrm>
          <a:prstGeom prst="rect">
            <a:avLst/>
          </a:prstGeom>
          <a:noFill/>
        </p:spPr>
        <p:txBody>
          <a:bodyPr wrap="square" rtlCol="0">
            <a:spAutoFit/>
          </a:bodyPr>
          <a:lstStyle/>
          <a:p>
            <a:pPr algn="ctr"/>
            <a:r>
              <a:rPr lang="en-AU" sz="2800" b="1" kern="0" dirty="0" smtClean="0">
                <a:solidFill>
                  <a:srgbClr val="FFFFFF"/>
                </a:solidFill>
                <a:latin typeface="Arial"/>
                <a:ea typeface="+mj-ea"/>
                <a:cs typeface="+mj-cs"/>
              </a:rPr>
              <a:t>Work Health and Safety Responsibilities</a:t>
            </a:r>
            <a:endParaRPr lang="en-AU" dirty="0"/>
          </a:p>
        </p:txBody>
      </p:sp>
      <p:sp>
        <p:nvSpPr>
          <p:cNvPr id="2" name="TextBox 1"/>
          <p:cNvSpPr txBox="1"/>
          <p:nvPr/>
        </p:nvSpPr>
        <p:spPr>
          <a:xfrm>
            <a:off x="7452320" y="6579114"/>
            <a:ext cx="1721732" cy="276999"/>
          </a:xfrm>
          <a:prstGeom prst="rect">
            <a:avLst/>
          </a:prstGeom>
          <a:noFill/>
        </p:spPr>
        <p:txBody>
          <a:bodyPr wrap="square" rtlCol="0">
            <a:spAutoFit/>
          </a:bodyPr>
          <a:lstStyle/>
          <a:p>
            <a:pPr algn="r"/>
            <a:r>
              <a:rPr lang="en-AU" sz="1200" b="1" dirty="0" smtClean="0">
                <a:solidFill>
                  <a:schemeClr val="bg1"/>
                </a:solidFill>
              </a:rPr>
              <a:t>April 2017</a:t>
            </a:r>
            <a:endParaRPr lang="en-AU" sz="1200" b="1" dirty="0">
              <a:solidFill>
                <a:schemeClr val="bg1"/>
              </a:solidFill>
            </a:endParaRPr>
          </a:p>
        </p:txBody>
      </p:sp>
    </p:spTree>
    <p:extLst>
      <p:ext uri="{BB962C8B-B14F-4D97-AF65-F5344CB8AC3E}">
        <p14:creationId xmlns:p14="http://schemas.microsoft.com/office/powerpoint/2010/main" val="147775095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Reasonably </a:t>
            </a:r>
            <a:r>
              <a:rPr lang="en-AU" dirty="0" smtClean="0">
                <a:solidFill>
                  <a:schemeClr val="accent1"/>
                </a:solidFill>
              </a:rPr>
              <a:t>Practicable</a:t>
            </a:r>
            <a:endParaRPr lang="en-AU" dirty="0">
              <a:solidFill>
                <a:schemeClr val="accent1"/>
              </a:solidFill>
            </a:endParaRPr>
          </a:p>
        </p:txBody>
      </p:sp>
      <p:sp>
        <p:nvSpPr>
          <p:cNvPr id="3" name="Content Placeholder 2"/>
          <p:cNvSpPr>
            <a:spLocks noGrp="1"/>
          </p:cNvSpPr>
          <p:nvPr>
            <p:ph idx="1"/>
          </p:nvPr>
        </p:nvSpPr>
        <p:spPr>
          <a:xfrm>
            <a:off x="1835696" y="1700808"/>
            <a:ext cx="6912768" cy="4776192"/>
          </a:xfrm>
        </p:spPr>
        <p:txBody>
          <a:bodyPr/>
          <a:lstStyle/>
          <a:p>
            <a:pPr marL="0" lvl="0" indent="0" defTabSz="914400" fontAlgn="auto">
              <a:spcBef>
                <a:spcPct val="20000"/>
              </a:spcBef>
              <a:spcAft>
                <a:spcPts val="0"/>
              </a:spcAft>
              <a:buClrTx/>
              <a:buSzTx/>
              <a:buNone/>
            </a:pPr>
            <a:r>
              <a:rPr lang="en-AU" sz="1800" b="1" kern="1200" dirty="0">
                <a:solidFill>
                  <a:schemeClr val="tx1"/>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r>
              <a:rPr lang="en-US" sz="1800" b="1" dirty="0">
                <a:solidFill>
                  <a:schemeClr val="tx1"/>
                </a:solidFill>
              </a:rPr>
              <a:t/>
            </a:r>
            <a:br>
              <a:rPr lang="en-US" sz="1800" b="1" dirty="0">
                <a:solidFill>
                  <a:schemeClr val="tx1"/>
                </a:solidFill>
              </a:rPr>
            </a:br>
            <a:endParaRPr lang="en-US" sz="1800" b="1" dirty="0">
              <a:solidFill>
                <a:schemeClr val="tx1"/>
              </a:solidFill>
            </a:endParaRPr>
          </a:p>
          <a:p>
            <a:pPr marL="0" lvl="0" indent="0" defTabSz="914400" fontAlgn="auto">
              <a:spcBef>
                <a:spcPts val="0"/>
              </a:spcBef>
              <a:spcAft>
                <a:spcPts val="600"/>
              </a:spcAft>
              <a:buClrTx/>
              <a:buSzTx/>
              <a:buNone/>
            </a:pPr>
            <a:r>
              <a:rPr lang="en-AU" sz="1800" b="1" kern="1200" dirty="0" smtClean="0">
                <a:solidFill>
                  <a:schemeClr val="tx1"/>
                </a:solidFill>
                <a:ea typeface="Times New Roman"/>
                <a:cs typeface="Arial"/>
              </a:rPr>
              <a:t>Section </a:t>
            </a:r>
            <a:r>
              <a:rPr lang="en-US" sz="1800" b="1" dirty="0" smtClean="0">
                <a:solidFill>
                  <a:schemeClr val="tx1"/>
                </a:solidFill>
              </a:rPr>
              <a:t>18 </a:t>
            </a:r>
            <a:r>
              <a:rPr lang="en-US" sz="1800" b="1" dirty="0">
                <a:solidFill>
                  <a:schemeClr val="tx1"/>
                </a:solidFill>
              </a:rPr>
              <a:t>-</a:t>
            </a:r>
            <a:r>
              <a:rPr lang="en-US" sz="1800" b="1" dirty="0" smtClean="0">
                <a:solidFill>
                  <a:schemeClr val="tx1"/>
                </a:solidFill>
              </a:rPr>
              <a:t> </a:t>
            </a:r>
            <a:r>
              <a:rPr lang="en-US" sz="1800" b="1" dirty="0" smtClean="0">
                <a:solidFill>
                  <a:schemeClr val="tx1"/>
                </a:solidFill>
              </a:rPr>
              <a:t>What is “reasonably practicable” in ensuring health and safety?</a:t>
            </a:r>
            <a:br>
              <a:rPr lang="en-US" sz="1800" b="1" dirty="0" smtClean="0">
                <a:solidFill>
                  <a:schemeClr val="tx1"/>
                </a:solidFill>
              </a:rPr>
            </a:br>
            <a:endParaRPr lang="en-US" sz="1800" b="1" dirty="0">
              <a:solidFill>
                <a:schemeClr val="tx1"/>
              </a:solidFill>
            </a:endParaRPr>
          </a:p>
          <a:p>
            <a:pPr marL="0" lvl="0" indent="0" defTabSz="914400" fontAlgn="auto">
              <a:spcBef>
                <a:spcPts val="0"/>
              </a:spcBef>
              <a:spcAft>
                <a:spcPts val="0"/>
              </a:spcAft>
              <a:buClrTx/>
              <a:buSzTx/>
              <a:buNone/>
            </a:pPr>
            <a:r>
              <a:rPr lang="en-AU" sz="1800" b="1" kern="1200" dirty="0" smtClean="0">
                <a:solidFill>
                  <a:schemeClr val="tx1"/>
                </a:solidFill>
                <a:latin typeface="Arial" panose="020B0604020202020204" pitchFamily="34" charset="0"/>
                <a:cs typeface="Arial" panose="020B0604020202020204" pitchFamily="34" charset="0"/>
              </a:rPr>
              <a:t>R</a:t>
            </a:r>
            <a:r>
              <a:rPr lang="en-US" sz="1800" b="1" kern="1200" dirty="0" smtClean="0">
                <a:solidFill>
                  <a:schemeClr val="tx1"/>
                </a:solidFill>
                <a:latin typeface="Arial" panose="020B0604020202020204" pitchFamily="34" charset="0"/>
                <a:cs typeface="Arial" panose="020B0604020202020204" pitchFamily="34" charset="0"/>
              </a:rPr>
              <a:t>easonably practicable</a:t>
            </a:r>
            <a:r>
              <a:rPr lang="en-US" sz="1800" kern="1200" dirty="0" smtClean="0">
                <a:solidFill>
                  <a:schemeClr val="tx1"/>
                </a:solidFill>
                <a:latin typeface="Arial" panose="020B0604020202020204" pitchFamily="34" charset="0"/>
                <a:cs typeface="Arial" panose="020B0604020202020204" pitchFamily="34" charset="0"/>
              </a:rPr>
              <a:t> </a:t>
            </a:r>
            <a:r>
              <a:rPr lang="en-US" sz="1800" b="1" kern="1200" dirty="0">
                <a:solidFill>
                  <a:schemeClr val="tx1"/>
                </a:solidFill>
                <a:latin typeface="Arial" panose="020B0604020202020204" pitchFamily="34" charset="0"/>
                <a:cs typeface="Arial" panose="020B0604020202020204" pitchFamily="34" charset="0"/>
              </a:rPr>
              <a:t>in </a:t>
            </a:r>
            <a:r>
              <a:rPr lang="en-US" sz="1800" b="1" kern="1200" dirty="0" smtClean="0">
                <a:solidFill>
                  <a:schemeClr val="tx1"/>
                </a:solidFill>
                <a:latin typeface="Arial" panose="020B0604020202020204" pitchFamily="34" charset="0"/>
                <a:cs typeface="Arial" panose="020B0604020202020204" pitchFamily="34" charset="0"/>
              </a:rPr>
              <a:t>relation to a </a:t>
            </a:r>
            <a:r>
              <a:rPr lang="en-US" sz="1800" b="1" kern="1200" dirty="0">
                <a:solidFill>
                  <a:schemeClr val="tx1"/>
                </a:solidFill>
                <a:latin typeface="Arial" panose="020B0604020202020204" pitchFamily="34" charset="0"/>
                <a:cs typeface="Arial" panose="020B0604020202020204" pitchFamily="34" charset="0"/>
              </a:rPr>
              <a:t>duty to ensure health </a:t>
            </a:r>
            <a:r>
              <a:rPr lang="en-US" sz="1800" b="1" kern="1200" dirty="0" smtClean="0">
                <a:solidFill>
                  <a:schemeClr val="tx1"/>
                </a:solidFill>
                <a:latin typeface="Arial" panose="020B0604020202020204" pitchFamily="34" charset="0"/>
                <a:cs typeface="Arial" panose="020B0604020202020204" pitchFamily="34" charset="0"/>
              </a:rPr>
              <a:t>and safety</a:t>
            </a:r>
            <a:r>
              <a:rPr lang="en-US" sz="1800" b="1" kern="1200" dirty="0">
                <a:solidFill>
                  <a:schemeClr val="tx1"/>
                </a:solidFill>
                <a:latin typeface="Arial" panose="020B0604020202020204" pitchFamily="34" charset="0"/>
                <a:cs typeface="Arial" panose="020B0604020202020204" pitchFamily="34" charset="0"/>
              </a:rPr>
              <a:t>, </a:t>
            </a:r>
            <a:r>
              <a:rPr lang="en-US" sz="1800" b="1" kern="1200" dirty="0" smtClean="0">
                <a:solidFill>
                  <a:schemeClr val="tx1"/>
                </a:solidFill>
                <a:latin typeface="Arial" panose="020B0604020202020204" pitchFamily="34" charset="0"/>
                <a:cs typeface="Arial" panose="020B0604020202020204" pitchFamily="34" charset="0"/>
              </a:rPr>
              <a:t>means:</a:t>
            </a:r>
            <a:br>
              <a:rPr lang="en-US" sz="1800" b="1" kern="1200" dirty="0" smtClean="0">
                <a:solidFill>
                  <a:schemeClr val="tx1"/>
                </a:solidFill>
                <a:latin typeface="Arial" panose="020B0604020202020204" pitchFamily="34" charset="0"/>
                <a:cs typeface="Arial" panose="020B0604020202020204" pitchFamily="34" charset="0"/>
              </a:rPr>
            </a:br>
            <a:endParaRPr lang="en-US" sz="1800" b="1" kern="1200" dirty="0" smtClean="0">
              <a:solidFill>
                <a:schemeClr val="tx1"/>
              </a:solidFill>
              <a:latin typeface="Arial" panose="020B0604020202020204" pitchFamily="34" charset="0"/>
              <a:cs typeface="Arial" panose="020B0604020202020204" pitchFamily="34" charset="0"/>
            </a:endParaRPr>
          </a:p>
          <a:p>
            <a:pPr defTabSz="914400" fontAlgn="auto">
              <a:spcBef>
                <a:spcPts val="0"/>
              </a:spcBef>
              <a:spcAft>
                <a:spcPts val="0"/>
              </a:spcAft>
              <a:buSzTx/>
            </a:pPr>
            <a:r>
              <a:rPr lang="en-US" sz="1800" kern="1200" dirty="0" smtClean="0">
                <a:solidFill>
                  <a:schemeClr val="tx1"/>
                </a:solidFill>
                <a:latin typeface="Arial" panose="020B0604020202020204" pitchFamily="34" charset="0"/>
                <a:cs typeface="Arial" panose="020B0604020202020204" pitchFamily="34" charset="0"/>
              </a:rPr>
              <a:t>that </a:t>
            </a:r>
            <a:r>
              <a:rPr lang="en-US" sz="1800" kern="1200" dirty="0">
                <a:solidFill>
                  <a:schemeClr val="tx1"/>
                </a:solidFill>
                <a:latin typeface="Arial" panose="020B0604020202020204" pitchFamily="34" charset="0"/>
                <a:cs typeface="Arial" panose="020B0604020202020204" pitchFamily="34" charset="0"/>
              </a:rPr>
              <a:t>which is, or was at a particular time, reasonably able to be </a:t>
            </a:r>
            <a:r>
              <a:rPr lang="en-US" sz="1800" kern="1200" dirty="0" smtClean="0">
                <a:solidFill>
                  <a:schemeClr val="tx1"/>
                </a:solidFill>
                <a:latin typeface="Arial" panose="020B0604020202020204" pitchFamily="34" charset="0"/>
                <a:cs typeface="Arial" panose="020B0604020202020204" pitchFamily="34" charset="0"/>
              </a:rPr>
              <a:t>done to ensure </a:t>
            </a:r>
            <a:r>
              <a:rPr lang="en-US" sz="1800" kern="1200" dirty="0">
                <a:solidFill>
                  <a:schemeClr val="tx1"/>
                </a:solidFill>
                <a:latin typeface="Arial" panose="020B0604020202020204" pitchFamily="34" charset="0"/>
                <a:cs typeface="Arial" panose="020B0604020202020204" pitchFamily="34" charset="0"/>
              </a:rPr>
              <a:t>health </a:t>
            </a:r>
            <a:r>
              <a:rPr lang="en-US" sz="1800" kern="1200" dirty="0" smtClean="0">
                <a:solidFill>
                  <a:schemeClr val="tx1"/>
                </a:solidFill>
                <a:latin typeface="Arial" panose="020B0604020202020204" pitchFamily="34" charset="0"/>
                <a:cs typeface="Arial" panose="020B0604020202020204" pitchFamily="34" charset="0"/>
              </a:rPr>
              <a:t>and safety</a:t>
            </a:r>
            <a:r>
              <a:rPr lang="en-US" sz="1800" kern="1200" dirty="0">
                <a:solidFill>
                  <a:schemeClr val="tx1"/>
                </a:solidFill>
                <a:latin typeface="Arial" panose="020B0604020202020204" pitchFamily="34" charset="0"/>
                <a:cs typeface="Arial" panose="020B0604020202020204" pitchFamily="34" charset="0"/>
              </a:rPr>
              <a:t>, taking into account </a:t>
            </a:r>
            <a:r>
              <a:rPr lang="en-US" sz="1800" kern="1200" dirty="0" smtClean="0">
                <a:solidFill>
                  <a:schemeClr val="tx1"/>
                </a:solidFill>
                <a:latin typeface="Arial" panose="020B0604020202020204" pitchFamily="34" charset="0"/>
                <a:cs typeface="Arial" panose="020B0604020202020204" pitchFamily="34" charset="0"/>
              </a:rPr>
              <a:t>and weighing </a:t>
            </a:r>
            <a:r>
              <a:rPr lang="en-US" sz="1800" kern="1200" dirty="0">
                <a:solidFill>
                  <a:schemeClr val="tx1"/>
                </a:solidFill>
                <a:latin typeface="Arial" panose="020B0604020202020204" pitchFamily="34" charset="0"/>
                <a:cs typeface="Arial" panose="020B0604020202020204" pitchFamily="34" charset="0"/>
              </a:rPr>
              <a:t>up all relevant </a:t>
            </a:r>
            <a:r>
              <a:rPr lang="en-US" sz="1800" kern="1200" dirty="0" smtClean="0">
                <a:solidFill>
                  <a:schemeClr val="tx1"/>
                </a:solidFill>
                <a:latin typeface="Arial" panose="020B0604020202020204" pitchFamily="34" charset="0"/>
                <a:cs typeface="Arial" panose="020B0604020202020204" pitchFamily="34" charset="0"/>
              </a:rPr>
              <a:t>matters.</a:t>
            </a: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10</a:t>
            </a:fld>
            <a:endParaRPr lang="en-AU" dirty="0">
              <a:solidFill>
                <a:srgbClr val="FFFFFF"/>
              </a:solidFill>
            </a:endParaRPr>
          </a:p>
        </p:txBody>
      </p:sp>
    </p:spTree>
    <p:extLst>
      <p:ext uri="{BB962C8B-B14F-4D97-AF65-F5344CB8AC3E}">
        <p14:creationId xmlns:p14="http://schemas.microsoft.com/office/powerpoint/2010/main" val="2800129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Reasonably </a:t>
            </a:r>
            <a:r>
              <a:rPr lang="en-AU" dirty="0" smtClean="0">
                <a:solidFill>
                  <a:schemeClr val="accent1"/>
                </a:solidFill>
              </a:rPr>
              <a:t>Practicable</a:t>
            </a:r>
            <a:endParaRPr lang="en-AU" dirty="0">
              <a:solidFill>
                <a:schemeClr val="accent1"/>
              </a:solidFill>
            </a:endParaRPr>
          </a:p>
        </p:txBody>
      </p:sp>
      <p:sp>
        <p:nvSpPr>
          <p:cNvPr id="3" name="Content Placeholder 2"/>
          <p:cNvSpPr>
            <a:spLocks noGrp="1"/>
          </p:cNvSpPr>
          <p:nvPr>
            <p:ph idx="1"/>
          </p:nvPr>
        </p:nvSpPr>
        <p:spPr>
          <a:xfrm>
            <a:off x="1835696" y="1700808"/>
            <a:ext cx="7200800"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endParaRPr lang="en-US" sz="1800" b="1" dirty="0" smtClean="0">
              <a:solidFill>
                <a:schemeClr val="tx1"/>
              </a:solidFill>
            </a:endParaRPr>
          </a:p>
          <a:p>
            <a:pPr marL="0" lvl="0" indent="0" defTabSz="914400" fontAlgn="auto">
              <a:spcBef>
                <a:spcPct val="20000"/>
              </a:spcBef>
              <a:spcAft>
                <a:spcPts val="0"/>
              </a:spcAft>
              <a:buClrTx/>
              <a:buSzTx/>
              <a:buNone/>
            </a:pPr>
            <a:endParaRPr lang="en-US" sz="1600" b="1" dirty="0">
              <a:solidFill>
                <a:schemeClr val="tx1"/>
              </a:solidFill>
            </a:endParaRPr>
          </a:p>
          <a:p>
            <a:pPr marL="0" lvl="0" indent="0" defTabSz="914400" fontAlgn="auto">
              <a:spcBef>
                <a:spcPts val="0"/>
              </a:spcBef>
              <a:spcAft>
                <a:spcPts val="600"/>
              </a:spcAft>
              <a:buClrTx/>
              <a:buSzTx/>
              <a:buNone/>
            </a:pPr>
            <a:r>
              <a:rPr lang="en-AU" sz="1600" b="1" kern="1200" dirty="0" smtClean="0">
                <a:solidFill>
                  <a:prstClr val="black"/>
                </a:solidFill>
                <a:ea typeface="Times New Roman"/>
                <a:cs typeface="Arial"/>
              </a:rPr>
              <a:t>Section </a:t>
            </a:r>
            <a:r>
              <a:rPr lang="en-US" sz="1600" b="1" dirty="0" smtClean="0"/>
              <a:t>18 </a:t>
            </a:r>
            <a:r>
              <a:rPr lang="en-US" sz="1600" b="1" dirty="0"/>
              <a:t>-</a:t>
            </a:r>
            <a:r>
              <a:rPr lang="en-US" sz="1600" b="1" dirty="0" smtClean="0"/>
              <a:t> </a:t>
            </a:r>
            <a:r>
              <a:rPr lang="en-US" sz="1600" b="1" dirty="0" smtClean="0"/>
              <a:t>What is “</a:t>
            </a:r>
            <a:r>
              <a:rPr lang="en-US" sz="1600" b="1" dirty="0" smtClean="0">
                <a:solidFill>
                  <a:schemeClr val="tx1"/>
                </a:solidFill>
              </a:rPr>
              <a:t>reasonably practicable” in ensuring health </a:t>
            </a:r>
            <a:r>
              <a:rPr lang="en-US" sz="1600" b="1" dirty="0" smtClean="0"/>
              <a:t>and safety</a:t>
            </a:r>
            <a:r>
              <a:rPr lang="en-US" sz="1600" b="1" dirty="0" smtClean="0"/>
              <a:t>?</a:t>
            </a:r>
          </a:p>
          <a:p>
            <a:pPr marL="0" lvl="0" indent="0" defTabSz="914400" fontAlgn="auto">
              <a:spcBef>
                <a:spcPts val="0"/>
              </a:spcBef>
              <a:spcAft>
                <a:spcPts val="600"/>
              </a:spcAft>
              <a:buClrTx/>
              <a:buSzTx/>
              <a:buNone/>
            </a:pPr>
            <a:r>
              <a:rPr lang="en-US" sz="1600" b="1" dirty="0" smtClean="0"/>
              <a:t/>
            </a:r>
            <a:br>
              <a:rPr lang="en-US" sz="1600" b="1" dirty="0" smtClean="0"/>
            </a:br>
            <a:r>
              <a:rPr lang="en-US" sz="1600" b="1" kern="1200" dirty="0" smtClean="0">
                <a:solidFill>
                  <a:schemeClr val="tx1"/>
                </a:solidFill>
                <a:latin typeface="Arial" panose="020B0604020202020204" pitchFamily="34" charset="0"/>
                <a:cs typeface="Arial" panose="020B0604020202020204" pitchFamily="34" charset="0"/>
              </a:rPr>
              <a:t>This </a:t>
            </a:r>
            <a:r>
              <a:rPr lang="en-US" sz="1600" b="1" kern="1200" dirty="0" smtClean="0">
                <a:solidFill>
                  <a:schemeClr val="tx1"/>
                </a:solidFill>
                <a:latin typeface="Arial" panose="020B0604020202020204" pitchFamily="34" charset="0"/>
                <a:cs typeface="Arial" panose="020B0604020202020204" pitchFamily="34" charset="0"/>
              </a:rPr>
              <a:t>also </a:t>
            </a:r>
            <a:r>
              <a:rPr lang="en-AU" sz="1600" b="1" kern="1200" dirty="0" smtClean="0">
                <a:solidFill>
                  <a:schemeClr val="tx1"/>
                </a:solidFill>
                <a:latin typeface="Arial" panose="020B0604020202020204" pitchFamily="34" charset="0"/>
                <a:cs typeface="Arial" panose="020B0604020202020204" pitchFamily="34" charset="0"/>
              </a:rPr>
              <a:t>includes:</a:t>
            </a:r>
            <a:br>
              <a:rPr lang="en-AU" sz="1600" b="1" kern="1200" dirty="0" smtClean="0">
                <a:solidFill>
                  <a:schemeClr val="tx1"/>
                </a:solidFill>
                <a:latin typeface="Arial" panose="020B0604020202020204" pitchFamily="34" charset="0"/>
                <a:cs typeface="Arial" panose="020B0604020202020204" pitchFamily="34" charset="0"/>
              </a:rPr>
            </a:br>
            <a:endParaRPr lang="en-AU" sz="1600" b="1" kern="1200" dirty="0">
              <a:solidFill>
                <a:schemeClr val="tx1"/>
              </a:solidFill>
              <a:latin typeface="Arial" panose="020B0604020202020204" pitchFamily="34" charset="0"/>
              <a:cs typeface="Arial" panose="020B0604020202020204" pitchFamily="34" charset="0"/>
            </a:endParaRPr>
          </a:p>
          <a:p>
            <a:pPr marL="358775" lvl="1" indent="-358775" defTabSz="914400" fontAlgn="auto">
              <a:spcBef>
                <a:spcPts val="0"/>
              </a:spcBef>
              <a:spcAft>
                <a:spcPts val="600"/>
              </a:spcAft>
              <a:buClr>
                <a:schemeClr val="accent1"/>
              </a:buClr>
              <a:buSzTx/>
            </a:pPr>
            <a:r>
              <a:rPr lang="en-US" sz="1600" kern="1200" dirty="0" smtClean="0">
                <a:solidFill>
                  <a:schemeClr val="tx1"/>
                </a:solidFill>
                <a:latin typeface="Arial" panose="020B0604020202020204" pitchFamily="34" charset="0"/>
                <a:ea typeface="+mn-ea"/>
                <a:cs typeface="Arial" panose="020B0604020202020204" pitchFamily="34" charset="0"/>
              </a:rPr>
              <a:t>the </a:t>
            </a:r>
            <a:r>
              <a:rPr lang="en-US" sz="1600" kern="1200" dirty="0">
                <a:solidFill>
                  <a:schemeClr val="tx1"/>
                </a:solidFill>
                <a:latin typeface="Arial" panose="020B0604020202020204" pitchFamily="34" charset="0"/>
                <a:ea typeface="+mn-ea"/>
                <a:cs typeface="Arial" panose="020B0604020202020204" pitchFamily="34" charset="0"/>
              </a:rPr>
              <a:t>likelihood of the hazard or the risk concerned </a:t>
            </a:r>
            <a:r>
              <a:rPr lang="en-US" sz="1600" kern="1200" dirty="0" smtClean="0">
                <a:solidFill>
                  <a:schemeClr val="tx1"/>
                </a:solidFill>
                <a:latin typeface="Arial" panose="020B0604020202020204" pitchFamily="34" charset="0"/>
                <a:ea typeface="+mn-ea"/>
                <a:cs typeface="Arial" panose="020B0604020202020204" pitchFamily="34" charset="0"/>
              </a:rPr>
              <a:t>occurring and the degree </a:t>
            </a:r>
            <a:r>
              <a:rPr lang="en-US" sz="1600" kern="1200" dirty="0">
                <a:solidFill>
                  <a:schemeClr val="tx1"/>
                </a:solidFill>
                <a:latin typeface="Arial" panose="020B0604020202020204" pitchFamily="34" charset="0"/>
                <a:ea typeface="+mn-ea"/>
                <a:cs typeface="Arial" panose="020B0604020202020204" pitchFamily="34" charset="0"/>
              </a:rPr>
              <a:t>of harm that might result from the hazard or the risk</a:t>
            </a:r>
          </a:p>
          <a:p>
            <a:pPr marL="358775" lvl="1" indent="-358775" defTabSz="914400" fontAlgn="auto">
              <a:spcBef>
                <a:spcPts val="600"/>
              </a:spcBef>
              <a:spcAft>
                <a:spcPts val="600"/>
              </a:spcAft>
              <a:buClr>
                <a:schemeClr val="accent1"/>
              </a:buClr>
              <a:buSzTx/>
            </a:pPr>
            <a:r>
              <a:rPr lang="en-US" sz="1600" kern="1200" dirty="0" smtClean="0">
                <a:solidFill>
                  <a:schemeClr val="tx1"/>
                </a:solidFill>
                <a:latin typeface="Arial" panose="020B0604020202020204" pitchFamily="34" charset="0"/>
                <a:ea typeface="+mn-ea"/>
                <a:cs typeface="Arial" panose="020B0604020202020204" pitchFamily="34" charset="0"/>
              </a:rPr>
              <a:t>what </a:t>
            </a:r>
            <a:r>
              <a:rPr lang="en-US" sz="1600" kern="1200" dirty="0">
                <a:solidFill>
                  <a:schemeClr val="tx1"/>
                </a:solidFill>
                <a:latin typeface="Arial" panose="020B0604020202020204" pitchFamily="34" charset="0"/>
                <a:ea typeface="+mn-ea"/>
                <a:cs typeface="Arial" panose="020B0604020202020204" pitchFamily="34" charset="0"/>
              </a:rPr>
              <a:t>the person </a:t>
            </a:r>
            <a:r>
              <a:rPr lang="en-US" sz="1600" kern="1200" dirty="0" smtClean="0">
                <a:solidFill>
                  <a:schemeClr val="tx1"/>
                </a:solidFill>
                <a:latin typeface="Arial" panose="020B0604020202020204" pitchFamily="34" charset="0"/>
                <a:ea typeface="+mn-ea"/>
                <a:cs typeface="Arial" panose="020B0604020202020204" pitchFamily="34" charset="0"/>
              </a:rPr>
              <a:t>knows</a:t>
            </a:r>
            <a:r>
              <a:rPr lang="en-US" sz="1600" kern="1200" dirty="0">
                <a:solidFill>
                  <a:schemeClr val="tx1"/>
                </a:solidFill>
                <a:latin typeface="Arial" panose="020B0604020202020204" pitchFamily="34" charset="0"/>
                <a:ea typeface="+mn-ea"/>
                <a:cs typeface="Arial" panose="020B0604020202020204" pitchFamily="34" charset="0"/>
              </a:rPr>
              <a:t>, or </a:t>
            </a:r>
            <a:r>
              <a:rPr lang="en-US" sz="1600" kern="1200" dirty="0" smtClean="0">
                <a:solidFill>
                  <a:schemeClr val="tx1"/>
                </a:solidFill>
                <a:latin typeface="Arial" panose="020B0604020202020204" pitchFamily="34" charset="0"/>
                <a:ea typeface="+mn-ea"/>
                <a:cs typeface="Arial" panose="020B0604020202020204" pitchFamily="34" charset="0"/>
              </a:rPr>
              <a:t>should reasonably know, </a:t>
            </a:r>
            <a:r>
              <a:rPr lang="en-US" sz="1600" kern="1200" dirty="0">
                <a:solidFill>
                  <a:schemeClr val="tx1"/>
                </a:solidFill>
                <a:latin typeface="Arial" panose="020B0604020202020204" pitchFamily="34" charset="0"/>
                <a:ea typeface="+mn-ea"/>
                <a:cs typeface="Arial" panose="020B0604020202020204" pitchFamily="34" charset="0"/>
              </a:rPr>
              <a:t>about the hazard or the </a:t>
            </a:r>
            <a:r>
              <a:rPr lang="en-US" sz="1600" kern="1200" dirty="0" smtClean="0">
                <a:solidFill>
                  <a:schemeClr val="tx1"/>
                </a:solidFill>
                <a:latin typeface="Arial" panose="020B0604020202020204" pitchFamily="34" charset="0"/>
                <a:ea typeface="+mn-ea"/>
                <a:cs typeface="Arial" panose="020B0604020202020204" pitchFamily="34" charset="0"/>
              </a:rPr>
              <a:t>risk, and the ways of </a:t>
            </a:r>
            <a:r>
              <a:rPr lang="en-US" sz="1600" kern="1200" dirty="0">
                <a:solidFill>
                  <a:schemeClr val="tx1"/>
                </a:solidFill>
                <a:latin typeface="Arial" panose="020B0604020202020204" pitchFamily="34" charset="0"/>
                <a:ea typeface="+mn-ea"/>
                <a:cs typeface="Arial" panose="020B0604020202020204" pitchFamily="34" charset="0"/>
              </a:rPr>
              <a:t>eliminating or minimising the </a:t>
            </a:r>
            <a:r>
              <a:rPr lang="en-US" sz="1600" kern="1200" dirty="0" smtClean="0">
                <a:solidFill>
                  <a:schemeClr val="tx1"/>
                </a:solidFill>
                <a:latin typeface="Arial" panose="020B0604020202020204" pitchFamily="34" charset="0"/>
                <a:ea typeface="+mn-ea"/>
                <a:cs typeface="Arial" panose="020B0604020202020204" pitchFamily="34" charset="0"/>
              </a:rPr>
              <a:t>risk</a:t>
            </a:r>
          </a:p>
          <a:p>
            <a:pPr marL="358775" lvl="1" indent="-358775" defTabSz="914400" fontAlgn="auto">
              <a:spcBef>
                <a:spcPts val="600"/>
              </a:spcBef>
              <a:spcAft>
                <a:spcPts val="600"/>
              </a:spcAft>
              <a:buClr>
                <a:srgbClr val="FF8200"/>
              </a:buClr>
              <a:buSzTx/>
            </a:pPr>
            <a:r>
              <a:rPr lang="en-US" sz="1600" kern="1200" dirty="0" smtClean="0">
                <a:solidFill>
                  <a:schemeClr val="tx1"/>
                </a:solidFill>
                <a:latin typeface="Arial" panose="020B0604020202020204" pitchFamily="34" charset="0"/>
                <a:ea typeface="+mn-ea"/>
                <a:cs typeface="Arial" panose="020B0604020202020204" pitchFamily="34" charset="0"/>
              </a:rPr>
              <a:t>the availability and </a:t>
            </a:r>
            <a:r>
              <a:rPr lang="en-US" sz="1600" kern="1200" dirty="0">
                <a:solidFill>
                  <a:schemeClr val="tx1"/>
                </a:solidFill>
                <a:latin typeface="Arial" panose="020B0604020202020204" pitchFamily="34" charset="0"/>
                <a:ea typeface="+mn-ea"/>
                <a:cs typeface="Arial" panose="020B0604020202020204" pitchFamily="34" charset="0"/>
              </a:rPr>
              <a:t>suitability of </a:t>
            </a:r>
            <a:r>
              <a:rPr lang="en-US" sz="1600" kern="1200" dirty="0" smtClean="0">
                <a:solidFill>
                  <a:schemeClr val="tx1"/>
                </a:solidFill>
                <a:latin typeface="Arial" panose="020B0604020202020204" pitchFamily="34" charset="0"/>
                <a:ea typeface="+mn-ea"/>
                <a:cs typeface="Arial" panose="020B0604020202020204" pitchFamily="34" charset="0"/>
              </a:rPr>
              <a:t>those ways </a:t>
            </a:r>
            <a:r>
              <a:rPr lang="en-US" sz="1600" kern="1200" dirty="0">
                <a:solidFill>
                  <a:schemeClr val="tx1"/>
                </a:solidFill>
                <a:latin typeface="Arial" panose="020B0604020202020204" pitchFamily="34" charset="0"/>
                <a:ea typeface="+mn-ea"/>
                <a:cs typeface="Arial" panose="020B0604020202020204" pitchFamily="34" charset="0"/>
              </a:rPr>
              <a:t>of eliminating or minimising the </a:t>
            </a:r>
            <a:r>
              <a:rPr lang="en-US" sz="1600" kern="1200" dirty="0" smtClean="0">
                <a:solidFill>
                  <a:schemeClr val="tx1"/>
                </a:solidFill>
                <a:latin typeface="Arial" panose="020B0604020202020204" pitchFamily="34" charset="0"/>
                <a:ea typeface="+mn-ea"/>
                <a:cs typeface="Arial" panose="020B0604020202020204" pitchFamily="34" charset="0"/>
              </a:rPr>
              <a:t>risk</a:t>
            </a:r>
            <a:endParaRPr lang="en-US" sz="1600" strike="sngStrike" kern="1200" dirty="0" smtClean="0">
              <a:solidFill>
                <a:schemeClr val="tx1"/>
              </a:solidFill>
              <a:latin typeface="Arial" panose="020B0604020202020204" pitchFamily="34" charset="0"/>
              <a:ea typeface="+mn-ea"/>
              <a:cs typeface="Arial" panose="020B0604020202020204" pitchFamily="34" charset="0"/>
            </a:endParaRPr>
          </a:p>
          <a:p>
            <a:pPr marL="358775" lvl="1" indent="-358775" defTabSz="914400" fontAlgn="auto">
              <a:spcBef>
                <a:spcPts val="600"/>
              </a:spcBef>
              <a:spcAft>
                <a:spcPts val="600"/>
              </a:spcAft>
              <a:buClr>
                <a:srgbClr val="FF8200"/>
              </a:buClr>
              <a:buSzTx/>
            </a:pPr>
            <a:r>
              <a:rPr lang="en-US" sz="1600" kern="1200" dirty="0" smtClean="0">
                <a:solidFill>
                  <a:schemeClr val="tx1"/>
                </a:solidFill>
                <a:latin typeface="Arial" panose="020B0604020202020204" pitchFamily="34" charset="0"/>
                <a:ea typeface="+mn-ea"/>
                <a:cs typeface="Arial" panose="020B0604020202020204" pitchFamily="34" charset="0"/>
              </a:rPr>
              <a:t>after </a:t>
            </a:r>
            <a:r>
              <a:rPr lang="en-US" sz="1600" kern="1200" dirty="0">
                <a:solidFill>
                  <a:schemeClr val="tx1"/>
                </a:solidFill>
                <a:latin typeface="Arial" panose="020B0604020202020204" pitchFamily="34" charset="0"/>
                <a:ea typeface="+mn-ea"/>
                <a:cs typeface="Arial" panose="020B0604020202020204" pitchFamily="34" charset="0"/>
              </a:rPr>
              <a:t>assessing the </a:t>
            </a:r>
            <a:r>
              <a:rPr lang="en-US" sz="1600" kern="1200" dirty="0" smtClean="0">
                <a:solidFill>
                  <a:schemeClr val="tx1"/>
                </a:solidFill>
                <a:latin typeface="Arial" panose="020B0604020202020204" pitchFamily="34" charset="0"/>
                <a:ea typeface="+mn-ea"/>
                <a:cs typeface="Arial" panose="020B0604020202020204" pitchFamily="34" charset="0"/>
              </a:rPr>
              <a:t>risk, identifying ways </a:t>
            </a:r>
            <a:r>
              <a:rPr lang="en-US" sz="1600" kern="1200" dirty="0">
                <a:solidFill>
                  <a:schemeClr val="tx1"/>
                </a:solidFill>
                <a:latin typeface="Arial" panose="020B0604020202020204" pitchFamily="34" charset="0"/>
                <a:ea typeface="+mn-ea"/>
                <a:cs typeface="Arial" panose="020B0604020202020204" pitchFamily="34" charset="0"/>
              </a:rPr>
              <a:t>of eliminating or minimising the </a:t>
            </a:r>
            <a:r>
              <a:rPr lang="en-US" sz="1600" kern="1200" dirty="0" smtClean="0">
                <a:solidFill>
                  <a:schemeClr val="tx1"/>
                </a:solidFill>
                <a:latin typeface="Arial" panose="020B0604020202020204" pitchFamily="34" charset="0"/>
                <a:ea typeface="+mn-ea"/>
                <a:cs typeface="Arial" panose="020B0604020202020204" pitchFamily="34" charset="0"/>
              </a:rPr>
              <a:t>risk and </a:t>
            </a:r>
            <a:r>
              <a:rPr lang="en-US" sz="1600" kern="1200" dirty="0">
                <a:solidFill>
                  <a:schemeClr val="tx1"/>
                </a:solidFill>
                <a:latin typeface="Arial" panose="020B0604020202020204" pitchFamily="34" charset="0"/>
                <a:ea typeface="+mn-ea"/>
                <a:cs typeface="Arial" panose="020B0604020202020204" pitchFamily="34" charset="0"/>
              </a:rPr>
              <a:t>the </a:t>
            </a:r>
            <a:r>
              <a:rPr lang="en-US" sz="1600" kern="1200" dirty="0" smtClean="0">
                <a:solidFill>
                  <a:schemeClr val="tx1"/>
                </a:solidFill>
                <a:latin typeface="Arial" panose="020B0604020202020204" pitchFamily="34" charset="0"/>
                <a:ea typeface="+mn-ea"/>
                <a:cs typeface="Arial" panose="020B0604020202020204" pitchFamily="34" charset="0"/>
              </a:rPr>
              <a:t>costs, including </a:t>
            </a:r>
            <a:r>
              <a:rPr lang="en-US" sz="1600" kern="1200" dirty="0">
                <a:solidFill>
                  <a:schemeClr val="tx1"/>
                </a:solidFill>
                <a:latin typeface="Arial" panose="020B0604020202020204" pitchFamily="34" charset="0"/>
                <a:ea typeface="+mn-ea"/>
                <a:cs typeface="Arial" panose="020B0604020202020204" pitchFamily="34" charset="0"/>
              </a:rPr>
              <a:t>whether the cost is grossly disproportionate to </a:t>
            </a:r>
            <a:r>
              <a:rPr lang="en-AU" sz="1600" kern="1200" dirty="0">
                <a:solidFill>
                  <a:schemeClr val="tx1"/>
                </a:solidFill>
                <a:latin typeface="Arial" panose="020B0604020202020204" pitchFamily="34" charset="0"/>
                <a:ea typeface="+mn-ea"/>
                <a:cs typeface="Arial" panose="020B0604020202020204" pitchFamily="34" charset="0"/>
              </a:rPr>
              <a:t>the </a:t>
            </a:r>
            <a:r>
              <a:rPr lang="en-AU" sz="1600" kern="1200" dirty="0" smtClean="0">
                <a:solidFill>
                  <a:schemeClr val="tx1"/>
                </a:solidFill>
                <a:latin typeface="Arial" panose="020B0604020202020204" pitchFamily="34" charset="0"/>
                <a:ea typeface="+mn-ea"/>
                <a:cs typeface="Arial" panose="020B0604020202020204" pitchFamily="34" charset="0"/>
              </a:rPr>
              <a:t>risk.</a:t>
            </a:r>
            <a:endParaRPr lang="en-AU" sz="1600" kern="1200" dirty="0">
              <a:solidFill>
                <a:schemeClr val="tx1"/>
              </a:solidFill>
              <a:latin typeface="Arial" panose="020B0604020202020204" pitchFamily="34" charset="0"/>
              <a:ea typeface="+mn-ea"/>
              <a:cs typeface="Arial" panose="020B0604020202020204" pitchFamily="34" charset="0"/>
            </a:endParaRPr>
          </a:p>
          <a:p>
            <a:endParaRPr lang="en-AU" sz="1600" dirty="0"/>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11</a:t>
            </a:fld>
            <a:endParaRPr lang="en-AU" dirty="0">
              <a:solidFill>
                <a:srgbClr val="FFFFFF"/>
              </a:solidFill>
            </a:endParaRPr>
          </a:p>
        </p:txBody>
      </p:sp>
    </p:spTree>
    <p:extLst>
      <p:ext uri="{BB962C8B-B14F-4D97-AF65-F5344CB8AC3E}">
        <p14:creationId xmlns:p14="http://schemas.microsoft.com/office/powerpoint/2010/main" val="3342801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8200"/>
                </a:solidFill>
              </a:rPr>
              <a:t>Person Conducting Business or Undertaking</a:t>
            </a:r>
            <a:endParaRPr lang="en-AU" dirty="0">
              <a:solidFill>
                <a:schemeClr val="accent1"/>
              </a:solidFill>
            </a:endParaRPr>
          </a:p>
        </p:txBody>
      </p:sp>
      <p:sp>
        <p:nvSpPr>
          <p:cNvPr id="3" name="Content Placeholder 2"/>
          <p:cNvSpPr>
            <a:spLocks noGrp="1"/>
          </p:cNvSpPr>
          <p:nvPr>
            <p:ph idx="1"/>
          </p:nvPr>
        </p:nvSpPr>
        <p:spPr>
          <a:xfrm>
            <a:off x="1835696" y="1700808"/>
            <a:ext cx="7056784"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r>
              <a:rPr lang="en-AU" sz="1800" b="1" kern="1200" dirty="0">
                <a:solidFill>
                  <a:schemeClr val="tx1"/>
                </a:solidFill>
                <a:ea typeface="Times New Roman"/>
                <a:cs typeface="Arial"/>
              </a:rPr>
              <a:t/>
            </a:r>
            <a:br>
              <a:rPr lang="en-AU" sz="1800" b="1" kern="1200" dirty="0">
                <a:solidFill>
                  <a:schemeClr val="tx1"/>
                </a:solidFill>
                <a:ea typeface="Times New Roman"/>
                <a:cs typeface="Arial"/>
              </a:rPr>
            </a:br>
            <a:endParaRPr lang="en-US" sz="1800" b="1" dirty="0">
              <a:solidFill>
                <a:schemeClr val="tx1"/>
              </a:solidFill>
            </a:endParaRPr>
          </a:p>
          <a:p>
            <a:pPr marL="0" indent="0" defTabSz="914400" fontAlgn="auto">
              <a:spcBef>
                <a:spcPts val="0"/>
              </a:spcBef>
              <a:spcAft>
                <a:spcPts val="0"/>
              </a:spcAft>
              <a:buClrTx/>
              <a:buSzTx/>
              <a:buNone/>
            </a:pPr>
            <a:r>
              <a:rPr lang="en-US" sz="1600" b="1" dirty="0" smtClean="0"/>
              <a:t>S</a:t>
            </a:r>
            <a:r>
              <a:rPr lang="en-AU" sz="1600" b="1" kern="1200" dirty="0" err="1" smtClean="0">
                <a:solidFill>
                  <a:prstClr val="black"/>
                </a:solidFill>
                <a:cs typeface="Arial"/>
              </a:rPr>
              <a:t>ection</a:t>
            </a:r>
            <a:r>
              <a:rPr lang="en-AU" sz="1600" b="1" kern="1200" dirty="0" smtClean="0">
                <a:solidFill>
                  <a:prstClr val="black"/>
                </a:solidFill>
                <a:cs typeface="Arial"/>
              </a:rPr>
              <a:t> </a:t>
            </a:r>
            <a:r>
              <a:rPr lang="en-AU" sz="1600" b="1" kern="1200" dirty="0" smtClean="0">
                <a:solidFill>
                  <a:prstClr val="black"/>
                </a:solidFill>
                <a:ea typeface="Times New Roman"/>
                <a:cs typeface="Arial"/>
              </a:rPr>
              <a:t>5 </a:t>
            </a:r>
            <a:r>
              <a:rPr lang="en-AU" sz="1600" b="1" kern="1200" dirty="0">
                <a:solidFill>
                  <a:prstClr val="black"/>
                </a:solidFill>
                <a:ea typeface="Times New Roman"/>
                <a:cs typeface="Arial"/>
              </a:rPr>
              <a:t>- </a:t>
            </a:r>
            <a:r>
              <a:rPr lang="en-US" sz="1600" b="1" dirty="0"/>
              <a:t>Meaning of person conducting a business or </a:t>
            </a:r>
            <a:r>
              <a:rPr lang="en-US" sz="1600" b="1" dirty="0" smtClean="0"/>
              <a:t>undertaking (employer</a:t>
            </a:r>
            <a:r>
              <a:rPr lang="en-US" sz="1600" b="1" dirty="0" smtClean="0"/>
              <a:t>)</a:t>
            </a:r>
            <a:endParaRPr lang="en-US" sz="1600" b="1" dirty="0"/>
          </a:p>
          <a:p>
            <a:pPr marL="0" lvl="0" indent="0" defTabSz="914400" fontAlgn="auto">
              <a:spcBef>
                <a:spcPts val="600"/>
              </a:spcBef>
              <a:spcAft>
                <a:spcPts val="600"/>
              </a:spcAft>
              <a:buClrTx/>
              <a:buSzTx/>
              <a:buNone/>
            </a:pPr>
            <a:r>
              <a:rPr lang="en-US" sz="1600" b="1" dirty="0"/>
              <a:t/>
            </a:r>
            <a:br>
              <a:rPr lang="en-US" sz="1600" b="1" dirty="0"/>
            </a:br>
            <a:r>
              <a:rPr lang="en-US" sz="1600" b="1" dirty="0" smtClean="0"/>
              <a:t>The definition of a person </a:t>
            </a:r>
            <a:r>
              <a:rPr lang="en-US" sz="1600" b="1" dirty="0"/>
              <a:t>conducting a business or undertaking (PCBU</a:t>
            </a:r>
            <a:r>
              <a:rPr lang="en-US" sz="1600" b="1" dirty="0" smtClean="0"/>
              <a:t>) means</a:t>
            </a:r>
            <a:r>
              <a:rPr lang="en-US" sz="1600" b="1" dirty="0"/>
              <a:t> </a:t>
            </a:r>
            <a:r>
              <a:rPr lang="en-US" sz="1600" b="1" dirty="0" smtClean="0"/>
              <a:t>a </a:t>
            </a:r>
            <a:r>
              <a:rPr lang="en-US" sz="1600" b="1" dirty="0"/>
              <a:t>person conducts a business or </a:t>
            </a:r>
            <a:r>
              <a:rPr lang="en-US" sz="1600" b="1" dirty="0" smtClean="0"/>
              <a:t>undertaking</a:t>
            </a:r>
            <a:r>
              <a:rPr lang="en-US" sz="1600" dirty="0" smtClean="0"/>
              <a:t>:</a:t>
            </a:r>
            <a:endParaRPr lang="en-US" sz="1600" dirty="0"/>
          </a:p>
          <a:p>
            <a:pPr>
              <a:spcBef>
                <a:spcPts val="600"/>
              </a:spcBef>
              <a:spcAft>
                <a:spcPts val="600"/>
              </a:spcAft>
            </a:pPr>
            <a:r>
              <a:rPr lang="en-US" sz="1600" dirty="0" smtClean="0">
                <a:solidFill>
                  <a:schemeClr val="tx1"/>
                </a:solidFill>
              </a:rPr>
              <a:t>w</a:t>
            </a:r>
            <a:r>
              <a:rPr lang="en-US" sz="1600" dirty="0" smtClean="0"/>
              <a:t>hether </a:t>
            </a:r>
            <a:r>
              <a:rPr lang="en-US" sz="1600" dirty="0"/>
              <a:t>the person conducts the business or undertaking alone or with </a:t>
            </a:r>
            <a:r>
              <a:rPr lang="en-US" sz="1600" dirty="0" smtClean="0"/>
              <a:t>others</a:t>
            </a:r>
            <a:endParaRPr lang="en-US" sz="1600" dirty="0" smtClean="0"/>
          </a:p>
          <a:p>
            <a:pPr>
              <a:spcBef>
                <a:spcPts val="600"/>
              </a:spcBef>
              <a:spcAft>
                <a:spcPts val="600"/>
              </a:spcAft>
            </a:pPr>
            <a:r>
              <a:rPr lang="en-US" sz="1600" dirty="0" smtClean="0">
                <a:solidFill>
                  <a:schemeClr val="tx1"/>
                </a:solidFill>
              </a:rPr>
              <a:t>w</a:t>
            </a:r>
            <a:r>
              <a:rPr lang="en-US" sz="1600" dirty="0" smtClean="0"/>
              <a:t>hether </a:t>
            </a:r>
            <a:r>
              <a:rPr lang="en-US" sz="1600" dirty="0"/>
              <a:t>or not the business or undertaking is conducted for profit or </a:t>
            </a:r>
            <a:r>
              <a:rPr lang="en-US" sz="1600" dirty="0" smtClean="0"/>
              <a:t>gain.</a:t>
            </a:r>
          </a:p>
          <a:p>
            <a:pPr marL="0" indent="0">
              <a:spcBef>
                <a:spcPts val="600"/>
              </a:spcBef>
              <a:spcAft>
                <a:spcPts val="600"/>
              </a:spcAft>
              <a:buNone/>
            </a:pPr>
            <a:r>
              <a:rPr lang="en-US" sz="1600" dirty="0" smtClean="0"/>
              <a:t>This includes </a:t>
            </a:r>
            <a:r>
              <a:rPr lang="en-US" sz="1600" dirty="0"/>
              <a:t>a business or </a:t>
            </a:r>
            <a:r>
              <a:rPr lang="en-US" sz="1600" dirty="0" smtClean="0"/>
              <a:t>undertaking conducted </a:t>
            </a:r>
            <a:r>
              <a:rPr lang="en-US" sz="1600" dirty="0"/>
              <a:t>by a partnership or an unincorporated </a:t>
            </a:r>
            <a:r>
              <a:rPr lang="en-US" sz="1600" dirty="0" smtClean="0"/>
              <a:t>association.</a:t>
            </a: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12</a:t>
            </a:fld>
            <a:endParaRPr lang="en-AU" dirty="0">
              <a:solidFill>
                <a:srgbClr val="FFFFFF"/>
              </a:solidFill>
            </a:endParaRPr>
          </a:p>
        </p:txBody>
      </p:sp>
    </p:spTree>
    <p:extLst>
      <p:ext uri="{BB962C8B-B14F-4D97-AF65-F5344CB8AC3E}">
        <p14:creationId xmlns:p14="http://schemas.microsoft.com/office/powerpoint/2010/main" val="4246851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056784" cy="1152128"/>
          </a:xfrm>
        </p:spPr>
        <p:txBody>
          <a:bodyPr/>
          <a:lstStyle/>
          <a:p>
            <a:r>
              <a:rPr lang="en-AU" dirty="0" smtClean="0">
                <a:solidFill>
                  <a:schemeClr val="accent1"/>
                </a:solidFill>
              </a:rPr>
              <a:t>PCBU Primary Duty of </a:t>
            </a:r>
            <a:r>
              <a:rPr lang="en-AU" dirty="0" smtClean="0">
                <a:solidFill>
                  <a:schemeClr val="accent1"/>
                </a:solidFill>
              </a:rPr>
              <a:t>Care</a:t>
            </a:r>
            <a:endParaRPr lang="en-AU" dirty="0">
              <a:solidFill>
                <a:schemeClr val="accent1"/>
              </a:solidFill>
            </a:endParaRPr>
          </a:p>
        </p:txBody>
      </p:sp>
      <p:sp>
        <p:nvSpPr>
          <p:cNvPr id="3" name="Content Placeholder 2"/>
          <p:cNvSpPr>
            <a:spLocks noGrp="1"/>
          </p:cNvSpPr>
          <p:nvPr>
            <p:ph idx="1"/>
          </p:nvPr>
        </p:nvSpPr>
        <p:spPr>
          <a:xfrm>
            <a:off x="1835696" y="1700808"/>
            <a:ext cx="7200800" cy="4776192"/>
          </a:xfrm>
        </p:spPr>
        <p:txBody>
          <a:bodyPr/>
          <a:lstStyle/>
          <a:p>
            <a:pPr marL="0" lvl="0" indent="0" defTabSz="914400" fontAlgn="auto">
              <a:spcBef>
                <a:spcPct val="20000"/>
              </a:spcBef>
              <a:spcAft>
                <a:spcPts val="0"/>
              </a:spcAft>
              <a:buClrTx/>
              <a:buSzTx/>
              <a:buNone/>
            </a:pPr>
            <a:r>
              <a:rPr lang="en-AU" sz="1800" b="1" kern="1200" dirty="0" smtClean="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endParaRPr lang="en-US" sz="1800" b="1" dirty="0" smtClean="0">
              <a:solidFill>
                <a:schemeClr val="tx1"/>
              </a:solidFill>
            </a:endParaRPr>
          </a:p>
          <a:p>
            <a:pPr marL="0" lvl="0" indent="0" defTabSz="914400" fontAlgn="auto">
              <a:spcBef>
                <a:spcPct val="20000"/>
              </a:spcBef>
              <a:spcAft>
                <a:spcPts val="0"/>
              </a:spcAft>
              <a:buClrTx/>
              <a:buSzTx/>
              <a:buNone/>
            </a:pPr>
            <a:endParaRPr lang="en-US" sz="1600" b="1" dirty="0">
              <a:solidFill>
                <a:schemeClr val="tx1"/>
              </a:solidFill>
            </a:endParaRPr>
          </a:p>
          <a:p>
            <a:pPr marL="0" lvl="0" indent="0" defTabSz="914400" fontAlgn="auto">
              <a:spcBef>
                <a:spcPts val="0"/>
              </a:spcBef>
              <a:spcAft>
                <a:spcPts val="0"/>
              </a:spcAft>
              <a:buClrTx/>
              <a:buSzTx/>
              <a:buNone/>
            </a:pPr>
            <a:r>
              <a:rPr lang="en-US" sz="1600" b="1" dirty="0" smtClean="0"/>
              <a:t>S</a:t>
            </a:r>
            <a:r>
              <a:rPr lang="en-AU" sz="1600" b="1" kern="1200" dirty="0" err="1" smtClean="0">
                <a:solidFill>
                  <a:prstClr val="black"/>
                </a:solidFill>
                <a:cs typeface="Arial"/>
              </a:rPr>
              <a:t>ection</a:t>
            </a:r>
            <a:r>
              <a:rPr lang="en-AU" sz="1600" b="1" kern="1200" dirty="0" smtClean="0">
                <a:solidFill>
                  <a:prstClr val="black"/>
                </a:solidFill>
                <a:cs typeface="Arial"/>
              </a:rPr>
              <a:t> </a:t>
            </a:r>
            <a:r>
              <a:rPr lang="en-AU" sz="1600" b="1" kern="1200" dirty="0" smtClean="0">
                <a:solidFill>
                  <a:prstClr val="black"/>
                </a:solidFill>
                <a:ea typeface="Times New Roman"/>
                <a:cs typeface="Arial"/>
              </a:rPr>
              <a:t>19 </a:t>
            </a:r>
            <a:r>
              <a:rPr lang="en-AU" sz="1600" b="1" kern="1200" dirty="0" smtClean="0">
                <a:solidFill>
                  <a:prstClr val="black"/>
                </a:solidFill>
                <a:ea typeface="Times New Roman"/>
                <a:cs typeface="Arial"/>
              </a:rPr>
              <a:t>- </a:t>
            </a:r>
            <a:r>
              <a:rPr lang="en-US" sz="1600" b="1" dirty="0" smtClean="0"/>
              <a:t>Primary Duty of Care </a:t>
            </a:r>
          </a:p>
          <a:p>
            <a:pPr marL="0" lvl="0" indent="0" defTabSz="914400" fontAlgn="auto">
              <a:spcBef>
                <a:spcPts val="600"/>
              </a:spcBef>
              <a:spcAft>
                <a:spcPts val="600"/>
              </a:spcAft>
              <a:buClrTx/>
              <a:buSzTx/>
              <a:buNone/>
            </a:pPr>
            <a:r>
              <a:rPr lang="en-US" sz="1600" b="1" dirty="0"/>
              <a:t/>
            </a:r>
            <a:br>
              <a:rPr lang="en-US" sz="1600" b="1" dirty="0"/>
            </a:br>
            <a:r>
              <a:rPr lang="en-US" sz="1600" b="1" dirty="0" smtClean="0"/>
              <a:t>A </a:t>
            </a:r>
            <a:r>
              <a:rPr lang="en-US" sz="1600" b="1" dirty="0" smtClean="0"/>
              <a:t>PCBU must </a:t>
            </a:r>
            <a:r>
              <a:rPr lang="en-US" sz="1600" b="1" dirty="0"/>
              <a:t>ensure, so far as is reasonably practicable, the health and safety </a:t>
            </a:r>
            <a:r>
              <a:rPr lang="en-US" sz="1600" b="1" dirty="0" smtClean="0"/>
              <a:t>of:</a:t>
            </a:r>
            <a:endParaRPr lang="en-AU" sz="800" b="1" dirty="0">
              <a:cs typeface="Times New Roman"/>
            </a:endParaRPr>
          </a:p>
          <a:p>
            <a:pPr defTabSz="914400" fontAlgn="auto">
              <a:spcBef>
                <a:spcPts val="600"/>
              </a:spcBef>
              <a:spcAft>
                <a:spcPts val="600"/>
              </a:spcAft>
              <a:buSzTx/>
            </a:pPr>
            <a:r>
              <a:rPr lang="en-US" sz="1600" dirty="0" smtClean="0">
                <a:solidFill>
                  <a:schemeClr val="tx1"/>
                </a:solidFill>
              </a:rPr>
              <a:t>workers </a:t>
            </a:r>
            <a:r>
              <a:rPr lang="en-US" sz="1600" dirty="0">
                <a:solidFill>
                  <a:schemeClr val="tx1"/>
                </a:solidFill>
              </a:rPr>
              <a:t>engaged, or caused to be engaged </a:t>
            </a:r>
          </a:p>
          <a:p>
            <a:pPr marL="347663" lvl="1" indent="-347663" eaLnBrk="0" hangingPunct="0">
              <a:spcBef>
                <a:spcPts val="600"/>
              </a:spcBef>
              <a:spcAft>
                <a:spcPts val="600"/>
              </a:spcAft>
              <a:buClr>
                <a:schemeClr val="accent1"/>
              </a:buClr>
            </a:pPr>
            <a:r>
              <a:rPr lang="en-US" sz="1600" dirty="0" smtClean="0">
                <a:solidFill>
                  <a:schemeClr val="tx1"/>
                </a:solidFill>
              </a:rPr>
              <a:t>workers </a:t>
            </a:r>
            <a:r>
              <a:rPr lang="en-US" sz="1600" dirty="0">
                <a:solidFill>
                  <a:schemeClr val="tx1"/>
                </a:solidFill>
              </a:rPr>
              <a:t>whose activities in carrying out work are influenced or directed while the workers are at </a:t>
            </a:r>
            <a:r>
              <a:rPr lang="en-US" sz="1600" dirty="0" smtClean="0">
                <a:solidFill>
                  <a:schemeClr val="tx1"/>
                </a:solidFill>
              </a:rPr>
              <a:t>work</a:t>
            </a:r>
            <a:endParaRPr lang="en-US" sz="1600" strike="sngStrike" dirty="0">
              <a:solidFill>
                <a:schemeClr val="tx1"/>
              </a:solidFill>
            </a:endParaRPr>
          </a:p>
          <a:p>
            <a:pPr marL="347663" lvl="1" indent="-347663" eaLnBrk="0" hangingPunct="0">
              <a:spcBef>
                <a:spcPts val="600"/>
              </a:spcBef>
              <a:spcAft>
                <a:spcPts val="600"/>
              </a:spcAft>
              <a:buClr>
                <a:schemeClr val="accent1"/>
              </a:buClr>
            </a:pPr>
            <a:r>
              <a:rPr lang="en-US" sz="1600" dirty="0" smtClean="0">
                <a:solidFill>
                  <a:schemeClr val="tx1"/>
                </a:solidFill>
              </a:rPr>
              <a:t>other persons (visitors and volunteers) are not </a:t>
            </a:r>
            <a:r>
              <a:rPr lang="en-US" sz="1600" dirty="0">
                <a:solidFill>
                  <a:schemeClr val="tx1"/>
                </a:solidFill>
              </a:rPr>
              <a:t>put at risk from work carried out as part of the business </a:t>
            </a:r>
            <a:r>
              <a:rPr lang="en-US" sz="1600" dirty="0" smtClean="0">
                <a:solidFill>
                  <a:schemeClr val="tx1"/>
                </a:solidFill>
              </a:rPr>
              <a:t>activities.</a:t>
            </a:r>
            <a:endParaRPr lang="en-US" sz="1600" dirty="0">
              <a:solidFill>
                <a:schemeClr val="tx1"/>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13</a:t>
            </a:fld>
            <a:endParaRPr lang="en-AU" dirty="0">
              <a:solidFill>
                <a:srgbClr val="FFFFFF"/>
              </a:solidFill>
            </a:endParaRPr>
          </a:p>
        </p:txBody>
      </p:sp>
      <p:pic>
        <p:nvPicPr>
          <p:cNvPr id="5" name="Picture 2" descr="H:\My Documents\My Pictures\imagesAGBMD9X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1193" y="5085184"/>
            <a:ext cx="2173015" cy="1635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43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8200"/>
                </a:solidFill>
              </a:rPr>
              <a:t>PCBU Primary Duty of </a:t>
            </a:r>
            <a:r>
              <a:rPr lang="en-AU" dirty="0" smtClean="0">
                <a:solidFill>
                  <a:srgbClr val="FF8200"/>
                </a:solidFill>
              </a:rPr>
              <a:t>Care</a:t>
            </a:r>
            <a:endParaRPr lang="en-AU" dirty="0">
              <a:solidFill>
                <a:schemeClr val="accent1"/>
              </a:solidFill>
            </a:endParaRPr>
          </a:p>
        </p:txBody>
      </p:sp>
      <p:sp>
        <p:nvSpPr>
          <p:cNvPr id="3" name="Content Placeholder 2"/>
          <p:cNvSpPr>
            <a:spLocks noGrp="1"/>
          </p:cNvSpPr>
          <p:nvPr>
            <p:ph idx="1"/>
          </p:nvPr>
        </p:nvSpPr>
        <p:spPr>
          <a:xfrm>
            <a:off x="1835696" y="1700808"/>
            <a:ext cx="7200800"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endParaRPr lang="en-US" sz="1800" b="1" dirty="0" smtClean="0">
              <a:solidFill>
                <a:schemeClr val="tx1"/>
              </a:solidFill>
            </a:endParaRPr>
          </a:p>
          <a:p>
            <a:pPr marL="0" lvl="0" indent="0" defTabSz="914400" fontAlgn="auto">
              <a:spcBef>
                <a:spcPct val="20000"/>
              </a:spcBef>
              <a:spcAft>
                <a:spcPts val="0"/>
              </a:spcAft>
              <a:buClrTx/>
              <a:buSzTx/>
              <a:buNone/>
            </a:pPr>
            <a:endParaRPr lang="en-US" sz="1600" b="1" dirty="0"/>
          </a:p>
          <a:p>
            <a:pPr marL="0" lvl="0" indent="0" defTabSz="914400" fontAlgn="auto">
              <a:spcBef>
                <a:spcPts val="0"/>
              </a:spcBef>
              <a:spcAft>
                <a:spcPts val="0"/>
              </a:spcAft>
              <a:buClrTx/>
              <a:buSzTx/>
              <a:buNone/>
            </a:pPr>
            <a:r>
              <a:rPr lang="en-US" sz="1600" b="1" dirty="0" smtClean="0"/>
              <a:t>S</a:t>
            </a:r>
            <a:r>
              <a:rPr lang="en-AU" sz="1600" b="1" kern="1200" dirty="0" err="1" smtClean="0">
                <a:solidFill>
                  <a:prstClr val="black"/>
                </a:solidFill>
                <a:cs typeface="Arial"/>
              </a:rPr>
              <a:t>ection</a:t>
            </a:r>
            <a:r>
              <a:rPr lang="en-AU" sz="1600" b="1" kern="1200" dirty="0" smtClean="0">
                <a:solidFill>
                  <a:prstClr val="black"/>
                </a:solidFill>
                <a:cs typeface="Arial"/>
              </a:rPr>
              <a:t> </a:t>
            </a:r>
            <a:r>
              <a:rPr lang="en-AU" sz="1600" b="1" kern="1200" dirty="0" smtClean="0">
                <a:solidFill>
                  <a:prstClr val="black"/>
                </a:solidFill>
                <a:ea typeface="Times New Roman"/>
                <a:cs typeface="Arial"/>
              </a:rPr>
              <a:t>19 </a:t>
            </a:r>
            <a:r>
              <a:rPr lang="en-AU" sz="1600" b="1" kern="1200" dirty="0">
                <a:solidFill>
                  <a:prstClr val="black"/>
                </a:solidFill>
                <a:ea typeface="Times New Roman"/>
                <a:cs typeface="Arial"/>
              </a:rPr>
              <a:t>- </a:t>
            </a:r>
            <a:r>
              <a:rPr lang="en-US" sz="1600" b="1" dirty="0"/>
              <a:t>Primary Duty of Care </a:t>
            </a:r>
          </a:p>
          <a:p>
            <a:pPr marL="0" lvl="0" indent="0" defTabSz="914400" fontAlgn="auto">
              <a:spcBef>
                <a:spcPts val="600"/>
              </a:spcBef>
              <a:spcAft>
                <a:spcPts val="600"/>
              </a:spcAft>
              <a:buClrTx/>
              <a:buSzTx/>
              <a:buNone/>
            </a:pPr>
            <a:r>
              <a:rPr lang="en-US" sz="1600" b="1" dirty="0"/>
              <a:t/>
            </a:r>
            <a:br>
              <a:rPr lang="en-US" sz="1600" b="1" dirty="0"/>
            </a:br>
            <a:r>
              <a:rPr lang="en-US" sz="1600" b="1" dirty="0" smtClean="0"/>
              <a:t>A </a:t>
            </a:r>
            <a:r>
              <a:rPr lang="en-US" sz="1600" b="1" dirty="0"/>
              <a:t>PCBU must ensure, so far as is reasonably </a:t>
            </a:r>
            <a:r>
              <a:rPr lang="en-US" sz="1600" b="1" dirty="0" smtClean="0"/>
              <a:t>practicable</a:t>
            </a:r>
            <a:r>
              <a:rPr lang="en-US" sz="1600" b="1" dirty="0" smtClean="0">
                <a:solidFill>
                  <a:schemeClr val="tx1"/>
                </a:solidFill>
              </a:rPr>
              <a:t>,</a:t>
            </a:r>
            <a:r>
              <a:rPr lang="en-US" sz="1600" b="1" dirty="0" smtClean="0"/>
              <a:t> </a:t>
            </a:r>
            <a:r>
              <a:rPr lang="en-US" sz="1600" b="1" dirty="0"/>
              <a:t>the provision and maintenance </a:t>
            </a:r>
            <a:r>
              <a:rPr lang="en-US" sz="1600" b="1" dirty="0" smtClean="0"/>
              <a:t>of:</a:t>
            </a:r>
            <a:endParaRPr lang="en-AU" sz="800" b="1" dirty="0">
              <a:cs typeface="Times New Roman"/>
            </a:endParaRPr>
          </a:p>
          <a:p>
            <a:pPr defTabSz="914400" fontAlgn="auto">
              <a:spcBef>
                <a:spcPts val="600"/>
              </a:spcBef>
              <a:spcAft>
                <a:spcPts val="600"/>
              </a:spcAft>
              <a:buSzTx/>
            </a:pPr>
            <a:r>
              <a:rPr lang="en-US" sz="1600" dirty="0" smtClean="0">
                <a:solidFill>
                  <a:schemeClr val="tx1"/>
                </a:solidFill>
              </a:rPr>
              <a:t>a </a:t>
            </a:r>
            <a:r>
              <a:rPr lang="en-US" sz="1600" dirty="0">
                <a:solidFill>
                  <a:schemeClr val="tx1"/>
                </a:solidFill>
              </a:rPr>
              <a:t>work environment without risks to health and </a:t>
            </a:r>
            <a:r>
              <a:rPr lang="en-US" sz="1600" dirty="0" smtClean="0">
                <a:solidFill>
                  <a:schemeClr val="tx1"/>
                </a:solidFill>
              </a:rPr>
              <a:t>safety</a:t>
            </a:r>
            <a:endParaRPr lang="en-US" sz="1600" dirty="0">
              <a:solidFill>
                <a:schemeClr val="tx1"/>
              </a:solidFill>
            </a:endParaRPr>
          </a:p>
          <a:p>
            <a:pPr marL="347663" lvl="1" indent="-347663" eaLnBrk="0" hangingPunct="0">
              <a:spcBef>
                <a:spcPts val="600"/>
              </a:spcBef>
              <a:spcAft>
                <a:spcPts val="600"/>
              </a:spcAft>
              <a:buClr>
                <a:schemeClr val="accent1"/>
              </a:buClr>
            </a:pPr>
            <a:r>
              <a:rPr lang="en-US" sz="1600" dirty="0" smtClean="0">
                <a:solidFill>
                  <a:schemeClr val="tx1"/>
                </a:solidFill>
              </a:rPr>
              <a:t>safe </a:t>
            </a:r>
            <a:r>
              <a:rPr lang="en-US" sz="1600" dirty="0">
                <a:solidFill>
                  <a:schemeClr val="tx1"/>
                </a:solidFill>
              </a:rPr>
              <a:t>plant, structures </a:t>
            </a:r>
            <a:r>
              <a:rPr lang="en-AU" sz="1600" kern="1200" dirty="0" smtClean="0">
                <a:solidFill>
                  <a:schemeClr val="tx1"/>
                </a:solidFill>
                <a:ea typeface="+mn-ea"/>
                <a:cs typeface="Arial" panose="020B0604020202020204" pitchFamily="34" charset="0"/>
              </a:rPr>
              <a:t>and </a:t>
            </a:r>
            <a:r>
              <a:rPr lang="en-US" sz="1600" dirty="0" smtClean="0">
                <a:solidFill>
                  <a:schemeClr val="tx1"/>
                </a:solidFill>
              </a:rPr>
              <a:t>safe </a:t>
            </a:r>
            <a:r>
              <a:rPr lang="en-US" sz="1600" dirty="0">
                <a:solidFill>
                  <a:schemeClr val="tx1"/>
                </a:solidFill>
              </a:rPr>
              <a:t>systems of work</a:t>
            </a:r>
          </a:p>
          <a:p>
            <a:pPr marL="347663" lvl="1" indent="-347663" eaLnBrk="0" hangingPunct="0">
              <a:spcBef>
                <a:spcPts val="600"/>
              </a:spcBef>
              <a:spcAft>
                <a:spcPts val="600"/>
              </a:spcAft>
              <a:buClr>
                <a:schemeClr val="accent1"/>
              </a:buClr>
            </a:pPr>
            <a:r>
              <a:rPr lang="en-US" sz="1600" dirty="0" smtClean="0">
                <a:solidFill>
                  <a:schemeClr val="tx1"/>
                </a:solidFill>
              </a:rPr>
              <a:t>the </a:t>
            </a:r>
            <a:r>
              <a:rPr lang="en-US" sz="1600" dirty="0">
                <a:solidFill>
                  <a:schemeClr val="tx1"/>
                </a:solidFill>
              </a:rPr>
              <a:t>safe use, handling </a:t>
            </a:r>
            <a:r>
              <a:rPr lang="en-AU" sz="1600" kern="1200" dirty="0" smtClean="0">
                <a:solidFill>
                  <a:schemeClr val="tx1"/>
                </a:solidFill>
                <a:ea typeface="+mn-ea"/>
                <a:cs typeface="Arial" panose="020B0604020202020204" pitchFamily="34" charset="0"/>
              </a:rPr>
              <a:t>and </a:t>
            </a:r>
            <a:r>
              <a:rPr lang="en-US" sz="1600" dirty="0" smtClean="0">
                <a:solidFill>
                  <a:schemeClr val="tx1"/>
                </a:solidFill>
              </a:rPr>
              <a:t>storage </a:t>
            </a:r>
            <a:r>
              <a:rPr lang="en-US" sz="1600" dirty="0">
                <a:solidFill>
                  <a:schemeClr val="tx1"/>
                </a:solidFill>
              </a:rPr>
              <a:t>of plant, structures </a:t>
            </a:r>
            <a:r>
              <a:rPr lang="en-AU" sz="1600" kern="1200" dirty="0" smtClean="0">
                <a:solidFill>
                  <a:schemeClr val="tx1"/>
                </a:solidFill>
                <a:ea typeface="+mn-ea"/>
                <a:cs typeface="Arial" panose="020B0604020202020204" pitchFamily="34" charset="0"/>
              </a:rPr>
              <a:t>and </a:t>
            </a:r>
            <a:r>
              <a:rPr lang="en-US" sz="1600" dirty="0" smtClean="0">
                <a:solidFill>
                  <a:schemeClr val="tx1"/>
                </a:solidFill>
              </a:rPr>
              <a:t>substances</a:t>
            </a:r>
          </a:p>
          <a:p>
            <a:pPr marL="347663" lvl="1" indent="-347663" eaLnBrk="0" hangingPunct="0">
              <a:spcBef>
                <a:spcPts val="600"/>
              </a:spcBef>
              <a:spcAft>
                <a:spcPts val="600"/>
              </a:spcAft>
              <a:buClr>
                <a:schemeClr val="accent1"/>
              </a:buClr>
            </a:pPr>
            <a:r>
              <a:rPr lang="en-US" sz="1600" kern="1200" dirty="0" smtClean="0">
                <a:solidFill>
                  <a:schemeClr val="tx1"/>
                </a:solidFill>
                <a:latin typeface="Arial" panose="020B0604020202020204" pitchFamily="34" charset="0"/>
                <a:ea typeface="+mn-ea"/>
                <a:cs typeface="Arial" panose="020B0604020202020204" pitchFamily="34" charset="0"/>
              </a:rPr>
              <a:t>adequate </a:t>
            </a:r>
            <a:r>
              <a:rPr lang="en-US" sz="1600" kern="1200" dirty="0">
                <a:solidFill>
                  <a:schemeClr val="tx1"/>
                </a:solidFill>
                <a:latin typeface="Arial" panose="020B0604020202020204" pitchFamily="34" charset="0"/>
                <a:ea typeface="+mn-ea"/>
                <a:cs typeface="Arial" panose="020B0604020202020204" pitchFamily="34" charset="0"/>
              </a:rPr>
              <a:t>facilities to support the welfare of </a:t>
            </a:r>
            <a:r>
              <a:rPr lang="en-US" sz="1600" kern="1200" dirty="0" smtClean="0">
                <a:solidFill>
                  <a:schemeClr val="tx1"/>
                </a:solidFill>
                <a:latin typeface="Arial" panose="020B0604020202020204" pitchFamily="34" charset="0"/>
                <a:ea typeface="+mn-ea"/>
                <a:cs typeface="Arial" panose="020B0604020202020204" pitchFamily="34" charset="0"/>
              </a:rPr>
              <a:t>workers</a:t>
            </a:r>
            <a:endParaRPr lang="en-US" sz="2300" kern="1200" dirty="0">
              <a:solidFill>
                <a:schemeClr val="tx1"/>
              </a:solidFill>
              <a:latin typeface="Arial" panose="020B0604020202020204" pitchFamily="34" charset="0"/>
              <a:ea typeface="+mn-ea"/>
              <a:cs typeface="Arial" panose="020B0604020202020204" pitchFamily="34" charset="0"/>
            </a:endParaRPr>
          </a:p>
          <a:p>
            <a:pPr marL="347663" lvl="1" indent="-347663" eaLnBrk="0" hangingPunct="0">
              <a:spcBef>
                <a:spcPts val="600"/>
              </a:spcBef>
              <a:spcAft>
                <a:spcPts val="600"/>
              </a:spcAft>
              <a:buClr>
                <a:schemeClr val="accent1"/>
              </a:buClr>
            </a:pPr>
            <a:r>
              <a:rPr lang="en-US" sz="1600" kern="1200" dirty="0" smtClean="0">
                <a:solidFill>
                  <a:schemeClr val="tx1"/>
                </a:solidFill>
                <a:latin typeface="Arial" panose="020B0604020202020204" pitchFamily="34" charset="0"/>
                <a:ea typeface="+mn-ea"/>
                <a:cs typeface="Arial" panose="020B0604020202020204" pitchFamily="34" charset="0"/>
              </a:rPr>
              <a:t>monitoring </a:t>
            </a:r>
            <a:r>
              <a:rPr lang="en-US" sz="1600" kern="1200" dirty="0">
                <a:solidFill>
                  <a:schemeClr val="tx1"/>
                </a:solidFill>
                <a:latin typeface="Arial" panose="020B0604020202020204" pitchFamily="34" charset="0"/>
                <a:ea typeface="+mn-ea"/>
                <a:cs typeface="Arial" panose="020B0604020202020204" pitchFamily="34" charset="0"/>
              </a:rPr>
              <a:t>of the health of workers </a:t>
            </a:r>
            <a:r>
              <a:rPr lang="en-AU" sz="1600" kern="1200" dirty="0" smtClean="0">
                <a:solidFill>
                  <a:schemeClr val="tx1"/>
                </a:solidFill>
                <a:ea typeface="+mn-ea"/>
                <a:cs typeface="Arial" panose="020B0604020202020204" pitchFamily="34" charset="0"/>
              </a:rPr>
              <a:t>and </a:t>
            </a:r>
            <a:r>
              <a:rPr lang="en-US" sz="1600" kern="1200" dirty="0" smtClean="0">
                <a:solidFill>
                  <a:schemeClr val="tx1"/>
                </a:solidFill>
                <a:latin typeface="Arial" panose="020B0604020202020204" pitchFamily="34" charset="0"/>
                <a:ea typeface="+mn-ea"/>
                <a:cs typeface="Arial" panose="020B0604020202020204" pitchFamily="34" charset="0"/>
              </a:rPr>
              <a:t>conditions </a:t>
            </a:r>
            <a:r>
              <a:rPr lang="en-US" sz="1600" kern="1200" dirty="0">
                <a:solidFill>
                  <a:schemeClr val="tx1"/>
                </a:solidFill>
                <a:latin typeface="Arial" panose="020B0604020202020204" pitchFamily="34" charset="0"/>
                <a:ea typeface="+mn-ea"/>
                <a:cs typeface="Arial" panose="020B0604020202020204" pitchFamily="34" charset="0"/>
              </a:rPr>
              <a:t>at the workplace to prevent illness or injury of </a:t>
            </a:r>
            <a:r>
              <a:rPr lang="en-US" sz="1600" kern="1200" dirty="0" smtClean="0">
                <a:solidFill>
                  <a:schemeClr val="tx1"/>
                </a:solidFill>
                <a:latin typeface="Arial" panose="020B0604020202020204" pitchFamily="34" charset="0"/>
                <a:ea typeface="+mn-ea"/>
                <a:cs typeface="Arial" panose="020B0604020202020204" pitchFamily="34" charset="0"/>
              </a:rPr>
              <a:t>workers</a:t>
            </a:r>
          </a:p>
          <a:p>
            <a:pPr marL="347663" lvl="1" indent="-347663" eaLnBrk="0" hangingPunct="0">
              <a:spcBef>
                <a:spcPts val="600"/>
              </a:spcBef>
              <a:spcAft>
                <a:spcPts val="600"/>
              </a:spcAft>
              <a:buClr>
                <a:schemeClr val="accent1"/>
              </a:buClr>
            </a:pPr>
            <a:r>
              <a:rPr lang="en-US" sz="1600" dirty="0" smtClean="0">
                <a:solidFill>
                  <a:schemeClr val="tx1"/>
                </a:solidFill>
              </a:rPr>
              <a:t>any information, training, instruction or supervision that is necessary to protect all persons from risks to their health </a:t>
            </a:r>
            <a:r>
              <a:rPr lang="en-AU" sz="1600" kern="1200" dirty="0" smtClean="0">
                <a:solidFill>
                  <a:schemeClr val="tx1"/>
                </a:solidFill>
                <a:ea typeface="+mn-ea"/>
                <a:cs typeface="Arial" panose="020B0604020202020204" pitchFamily="34" charset="0"/>
              </a:rPr>
              <a:t>and </a:t>
            </a:r>
            <a:r>
              <a:rPr lang="en-US" sz="1600" dirty="0" smtClean="0">
                <a:solidFill>
                  <a:schemeClr val="tx1"/>
                </a:solidFill>
              </a:rPr>
              <a:t>safety.</a:t>
            </a:r>
            <a:endParaRPr lang="en-AU" sz="1600" dirty="0">
              <a:solidFill>
                <a:schemeClr val="tx1"/>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14</a:t>
            </a:fld>
            <a:endParaRPr lang="en-AU" dirty="0">
              <a:solidFill>
                <a:srgbClr val="FFFFFF"/>
              </a:solidFill>
            </a:endParaRPr>
          </a:p>
        </p:txBody>
      </p:sp>
    </p:spTree>
    <p:extLst>
      <p:ext uri="{BB962C8B-B14F-4D97-AF65-F5344CB8AC3E}">
        <p14:creationId xmlns:p14="http://schemas.microsoft.com/office/powerpoint/2010/main" val="2166930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Officers</a:t>
            </a:r>
            <a:endParaRPr lang="en-AU" dirty="0">
              <a:solidFill>
                <a:schemeClr val="accent1"/>
              </a:solidFill>
            </a:endParaRPr>
          </a:p>
        </p:txBody>
      </p:sp>
      <p:sp>
        <p:nvSpPr>
          <p:cNvPr id="3" name="Content Placeholder 2"/>
          <p:cNvSpPr>
            <a:spLocks noGrp="1"/>
          </p:cNvSpPr>
          <p:nvPr>
            <p:ph idx="1"/>
          </p:nvPr>
        </p:nvSpPr>
        <p:spPr>
          <a:xfrm>
            <a:off x="1835696" y="1700808"/>
            <a:ext cx="7200800"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endParaRPr lang="en-US" sz="1800" b="1" dirty="0" smtClean="0">
              <a:solidFill>
                <a:schemeClr val="tx1"/>
              </a:solidFill>
            </a:endParaRPr>
          </a:p>
          <a:p>
            <a:pPr marL="0" lvl="0" indent="0" defTabSz="914400" fontAlgn="auto">
              <a:spcBef>
                <a:spcPct val="20000"/>
              </a:spcBef>
              <a:spcAft>
                <a:spcPts val="0"/>
              </a:spcAft>
              <a:buClrTx/>
              <a:buSzTx/>
              <a:buNone/>
            </a:pPr>
            <a:endParaRPr lang="en-US" sz="1600" b="1" dirty="0">
              <a:solidFill>
                <a:schemeClr val="tx1"/>
              </a:solidFill>
            </a:endParaRPr>
          </a:p>
          <a:p>
            <a:pPr marL="0" lvl="0" indent="0" defTabSz="914400" fontAlgn="auto">
              <a:spcBef>
                <a:spcPts val="0"/>
              </a:spcBef>
              <a:spcAft>
                <a:spcPts val="600"/>
              </a:spcAft>
              <a:buClrTx/>
              <a:buSzTx/>
              <a:buNone/>
            </a:pPr>
            <a:r>
              <a:rPr lang="en-AU" sz="1600" b="1" kern="1200" dirty="0" smtClean="0">
                <a:solidFill>
                  <a:prstClr val="black"/>
                </a:solidFill>
                <a:ea typeface="Times New Roman"/>
                <a:cs typeface="Arial"/>
              </a:rPr>
              <a:t>Section </a:t>
            </a:r>
            <a:r>
              <a:rPr lang="en-US" sz="1600" b="1" dirty="0" smtClean="0"/>
              <a:t>27 </a:t>
            </a:r>
            <a:r>
              <a:rPr lang="en-US" sz="1600" b="1" dirty="0"/>
              <a:t>-</a:t>
            </a:r>
            <a:r>
              <a:rPr lang="en-US" sz="1600" b="1" dirty="0" smtClean="0"/>
              <a:t> </a:t>
            </a:r>
            <a:r>
              <a:rPr lang="en-US" sz="1600" b="1" dirty="0" smtClean="0"/>
              <a:t>Officers</a:t>
            </a:r>
            <a:br>
              <a:rPr lang="en-US" sz="1600" b="1" dirty="0" smtClean="0"/>
            </a:br>
            <a:endParaRPr lang="en-US" sz="1600" b="1" dirty="0"/>
          </a:p>
          <a:p>
            <a:pPr marL="0" lvl="0" indent="0" defTabSz="914400" fontAlgn="auto">
              <a:spcBef>
                <a:spcPts val="0"/>
              </a:spcBef>
              <a:spcAft>
                <a:spcPts val="600"/>
              </a:spcAft>
              <a:buClrTx/>
              <a:buSzTx/>
              <a:buNone/>
            </a:pPr>
            <a:r>
              <a:rPr lang="en-US" sz="1600" b="1" kern="1200" dirty="0">
                <a:solidFill>
                  <a:prstClr val="black"/>
                </a:solidFill>
                <a:latin typeface="Arial" panose="020B0604020202020204" pitchFamily="34" charset="0"/>
                <a:cs typeface="Arial" panose="020B0604020202020204" pitchFamily="34" charset="0"/>
              </a:rPr>
              <a:t>The definition of </a:t>
            </a:r>
            <a:r>
              <a:rPr lang="en-US" sz="1600" b="1" kern="1200" dirty="0" smtClean="0">
                <a:solidFill>
                  <a:schemeClr val="tx1"/>
                </a:solidFill>
                <a:latin typeface="Arial" panose="020B0604020202020204" pitchFamily="34" charset="0"/>
                <a:cs typeface="Arial" panose="020B0604020202020204" pitchFamily="34" charset="0"/>
              </a:rPr>
              <a:t>an</a:t>
            </a:r>
            <a:r>
              <a:rPr lang="en-US" sz="1600" kern="1200" dirty="0" smtClean="0">
                <a:solidFill>
                  <a:schemeClr val="tx1"/>
                </a:solidFill>
                <a:latin typeface="Arial" panose="020B0604020202020204" pitchFamily="34" charset="0"/>
                <a:cs typeface="Arial" panose="020B0604020202020204" pitchFamily="34" charset="0"/>
              </a:rPr>
              <a:t> </a:t>
            </a:r>
            <a:r>
              <a:rPr lang="en-US" sz="1600" b="1" kern="1200" dirty="0" smtClean="0">
                <a:solidFill>
                  <a:schemeClr val="tx1"/>
                </a:solidFill>
                <a:latin typeface="Arial" panose="020B0604020202020204" pitchFamily="34" charset="0"/>
                <a:cs typeface="Arial" panose="020B0604020202020204" pitchFamily="34" charset="0"/>
              </a:rPr>
              <a:t>“officer</a:t>
            </a:r>
            <a:r>
              <a:rPr lang="en-US" sz="1600" b="1" kern="1200" dirty="0">
                <a:solidFill>
                  <a:schemeClr val="tx1"/>
                </a:solidFill>
                <a:latin typeface="Arial" panose="020B0604020202020204" pitchFamily="34" charset="0"/>
                <a:cs typeface="Arial" panose="020B0604020202020204" pitchFamily="34" charset="0"/>
              </a:rPr>
              <a:t>” means: </a:t>
            </a:r>
          </a:p>
          <a:p>
            <a:pPr lvl="0" defTabSz="914400" fontAlgn="auto">
              <a:spcBef>
                <a:spcPts val="600"/>
              </a:spcBef>
              <a:spcAft>
                <a:spcPts val="600"/>
              </a:spcAft>
              <a:buSzTx/>
            </a:pPr>
            <a:r>
              <a:rPr lang="en-US" sz="1600" kern="1200" dirty="0" smtClean="0">
                <a:solidFill>
                  <a:schemeClr val="tx1"/>
                </a:solidFill>
                <a:latin typeface="Arial" panose="020B0604020202020204" pitchFamily="34" charset="0"/>
                <a:cs typeface="Arial" panose="020B0604020202020204" pitchFamily="34" charset="0"/>
              </a:rPr>
              <a:t>a </a:t>
            </a:r>
            <a:r>
              <a:rPr lang="en-US" sz="1600" kern="1200" dirty="0">
                <a:solidFill>
                  <a:schemeClr val="tx1"/>
                </a:solidFill>
                <a:latin typeface="Arial" panose="020B0604020202020204" pitchFamily="34" charset="0"/>
                <a:cs typeface="Arial" panose="020B0604020202020204" pitchFamily="34" charset="0"/>
              </a:rPr>
              <a:t>director or secretary of the </a:t>
            </a:r>
            <a:r>
              <a:rPr lang="en-US" sz="1600" kern="1200" dirty="0" smtClean="0">
                <a:solidFill>
                  <a:schemeClr val="tx1"/>
                </a:solidFill>
                <a:latin typeface="Arial" panose="020B0604020202020204" pitchFamily="34" charset="0"/>
                <a:cs typeface="Arial" panose="020B0604020202020204" pitchFamily="34" charset="0"/>
              </a:rPr>
              <a:t>corporation</a:t>
            </a:r>
            <a:endParaRPr lang="en-US" sz="1600" kern="1200" dirty="0">
              <a:solidFill>
                <a:schemeClr val="tx1"/>
              </a:solidFill>
              <a:latin typeface="Arial" panose="020B0604020202020204" pitchFamily="34" charset="0"/>
              <a:cs typeface="Arial" panose="020B0604020202020204" pitchFamily="34" charset="0"/>
            </a:endParaRPr>
          </a:p>
          <a:p>
            <a:pPr lvl="0" defTabSz="914400" fontAlgn="auto">
              <a:spcBef>
                <a:spcPts val="600"/>
              </a:spcBef>
              <a:spcAft>
                <a:spcPts val="600"/>
              </a:spcAft>
              <a:buSzTx/>
            </a:pPr>
            <a:r>
              <a:rPr lang="en-US" sz="1600" kern="1200" dirty="0" smtClean="0">
                <a:solidFill>
                  <a:schemeClr val="tx1"/>
                </a:solidFill>
                <a:latin typeface="Arial" panose="020B0604020202020204" pitchFamily="34" charset="0"/>
                <a:cs typeface="Arial" panose="020B0604020202020204" pitchFamily="34" charset="0"/>
              </a:rPr>
              <a:t>a </a:t>
            </a:r>
            <a:r>
              <a:rPr lang="en-US" sz="1600" kern="1200" dirty="0">
                <a:solidFill>
                  <a:schemeClr val="tx1"/>
                </a:solidFill>
                <a:latin typeface="Arial" panose="020B0604020202020204" pitchFamily="34" charset="0"/>
                <a:cs typeface="Arial" panose="020B0604020202020204" pitchFamily="34" charset="0"/>
              </a:rPr>
              <a:t>person who </a:t>
            </a:r>
            <a:r>
              <a:rPr lang="en-US" sz="1600" kern="1200" dirty="0" smtClean="0">
                <a:solidFill>
                  <a:schemeClr val="tx1"/>
                </a:solidFill>
                <a:latin typeface="Arial" panose="020B0604020202020204" pitchFamily="34" charset="0"/>
                <a:cs typeface="Arial" panose="020B0604020202020204" pitchFamily="34" charset="0"/>
              </a:rPr>
              <a:t>makes or </a:t>
            </a:r>
            <a:r>
              <a:rPr lang="en-US" sz="1600" kern="1200" dirty="0">
                <a:solidFill>
                  <a:schemeClr val="tx1"/>
                </a:solidFill>
                <a:latin typeface="Arial" panose="020B0604020202020204" pitchFamily="34" charset="0"/>
                <a:cs typeface="Arial" panose="020B0604020202020204" pitchFamily="34" charset="0"/>
              </a:rPr>
              <a:t>participates in making decisions </a:t>
            </a:r>
            <a:r>
              <a:rPr lang="en-US" sz="1600" kern="1200" dirty="0" smtClean="0">
                <a:solidFill>
                  <a:schemeClr val="tx1"/>
                </a:solidFill>
                <a:latin typeface="Arial" panose="020B0604020202020204" pitchFamily="34" charset="0"/>
                <a:cs typeface="Arial" panose="020B0604020202020204" pitchFamily="34" charset="0"/>
              </a:rPr>
              <a:t>that </a:t>
            </a:r>
            <a:r>
              <a:rPr lang="en-US" sz="1600" kern="1200" dirty="0">
                <a:solidFill>
                  <a:schemeClr val="tx1"/>
                </a:solidFill>
                <a:latin typeface="Arial" panose="020B0604020202020204" pitchFamily="34" charset="0"/>
                <a:cs typeface="Arial" panose="020B0604020202020204" pitchFamily="34" charset="0"/>
              </a:rPr>
              <a:t>affect the </a:t>
            </a:r>
            <a:r>
              <a:rPr lang="en-US" sz="1600" kern="1200" dirty="0" smtClean="0">
                <a:solidFill>
                  <a:schemeClr val="tx1"/>
                </a:solidFill>
                <a:latin typeface="Arial" panose="020B0604020202020204" pitchFamily="34" charset="0"/>
                <a:cs typeface="Arial" panose="020B0604020202020204" pitchFamily="34" charset="0"/>
              </a:rPr>
              <a:t>whole or a substantial part </a:t>
            </a:r>
            <a:r>
              <a:rPr lang="en-US" sz="1600" kern="1200" dirty="0">
                <a:solidFill>
                  <a:schemeClr val="tx1"/>
                </a:solidFill>
                <a:latin typeface="Arial" panose="020B0604020202020204" pitchFamily="34" charset="0"/>
                <a:cs typeface="Arial" panose="020B0604020202020204" pitchFamily="34" charset="0"/>
              </a:rPr>
              <a:t>of the business of the </a:t>
            </a:r>
            <a:r>
              <a:rPr lang="en-US" sz="1600" kern="1200" dirty="0" smtClean="0">
                <a:solidFill>
                  <a:schemeClr val="tx1"/>
                </a:solidFill>
                <a:latin typeface="Arial" panose="020B0604020202020204" pitchFamily="34" charset="0"/>
                <a:cs typeface="Arial" panose="020B0604020202020204" pitchFamily="34" charset="0"/>
              </a:rPr>
              <a:t>corporation</a:t>
            </a:r>
            <a:endParaRPr lang="en-US" sz="1600" kern="1200" dirty="0">
              <a:solidFill>
                <a:schemeClr val="tx1"/>
              </a:solidFill>
              <a:latin typeface="Arial" panose="020B0604020202020204" pitchFamily="34" charset="0"/>
              <a:cs typeface="Arial" panose="020B0604020202020204" pitchFamily="34" charset="0"/>
            </a:endParaRPr>
          </a:p>
          <a:p>
            <a:pPr lvl="0" defTabSz="914400" fontAlgn="auto">
              <a:spcBef>
                <a:spcPts val="600"/>
              </a:spcBef>
              <a:spcAft>
                <a:spcPts val="600"/>
              </a:spcAft>
              <a:buSzTx/>
            </a:pPr>
            <a:r>
              <a:rPr lang="en-US" sz="1600" kern="1200" dirty="0" smtClean="0">
                <a:solidFill>
                  <a:schemeClr val="tx1"/>
                </a:solidFill>
                <a:latin typeface="Arial" panose="020B0604020202020204" pitchFamily="34" charset="0"/>
                <a:cs typeface="Arial" panose="020B0604020202020204" pitchFamily="34" charset="0"/>
              </a:rPr>
              <a:t>a </a:t>
            </a:r>
            <a:r>
              <a:rPr lang="en-US" sz="1600" kern="1200" dirty="0">
                <a:solidFill>
                  <a:schemeClr val="tx1"/>
                </a:solidFill>
                <a:latin typeface="Arial" panose="020B0604020202020204" pitchFamily="34" charset="0"/>
                <a:cs typeface="Arial" panose="020B0604020202020204" pitchFamily="34" charset="0"/>
              </a:rPr>
              <a:t>person who has the capacity to affect significantly the corporation’s financial </a:t>
            </a:r>
            <a:r>
              <a:rPr lang="en-US" sz="1600" kern="1200" dirty="0" smtClean="0">
                <a:solidFill>
                  <a:schemeClr val="tx1"/>
                </a:solidFill>
                <a:latin typeface="Arial" panose="020B0604020202020204" pitchFamily="34" charset="0"/>
                <a:cs typeface="Arial" panose="020B0604020202020204" pitchFamily="34" charset="0"/>
              </a:rPr>
              <a:t>standing.</a:t>
            </a:r>
          </a:p>
          <a:p>
            <a:pPr marL="0" lvl="0" indent="0" defTabSz="914400" fontAlgn="auto">
              <a:spcBef>
                <a:spcPts val="600"/>
              </a:spcBef>
              <a:spcAft>
                <a:spcPts val="600"/>
              </a:spcAft>
              <a:buSzTx/>
              <a:buNone/>
            </a:pPr>
            <a:r>
              <a:rPr lang="en-US" sz="1600" kern="1200" dirty="0" smtClean="0">
                <a:solidFill>
                  <a:prstClr val="black"/>
                </a:solidFill>
                <a:latin typeface="Arial" panose="020B0604020202020204" pitchFamily="34" charset="0"/>
                <a:cs typeface="Arial" panose="020B0604020202020204" pitchFamily="34" charset="0"/>
              </a:rPr>
              <a:t>The </a:t>
            </a:r>
            <a:r>
              <a:rPr lang="en-US" sz="1600" kern="1200" dirty="0">
                <a:solidFill>
                  <a:prstClr val="black"/>
                </a:solidFill>
                <a:latin typeface="Arial" panose="020B0604020202020204" pitchFamily="34" charset="0"/>
                <a:cs typeface="Arial" panose="020B0604020202020204" pitchFamily="34" charset="0"/>
              </a:rPr>
              <a:t>term “Officer” comes from Section 9 of the </a:t>
            </a:r>
            <a:r>
              <a:rPr lang="en-US" sz="1600" i="1" kern="1200" dirty="0">
                <a:solidFill>
                  <a:schemeClr val="tx1"/>
                </a:solidFill>
                <a:latin typeface="Arial" panose="020B0604020202020204" pitchFamily="34" charset="0"/>
                <a:cs typeface="Arial" panose="020B0604020202020204" pitchFamily="34" charset="0"/>
              </a:rPr>
              <a:t>Commonwealth Corporations </a:t>
            </a:r>
            <a:r>
              <a:rPr lang="en-US" sz="1600" i="1" kern="1200" dirty="0" smtClean="0">
                <a:solidFill>
                  <a:schemeClr val="tx1"/>
                </a:solidFill>
                <a:latin typeface="Arial" panose="020B0604020202020204" pitchFamily="34" charset="0"/>
                <a:cs typeface="Arial" panose="020B0604020202020204" pitchFamily="34" charset="0"/>
              </a:rPr>
              <a:t>Act 2001</a:t>
            </a:r>
            <a:r>
              <a:rPr lang="en-US" sz="1600" kern="1200" dirty="0" smtClean="0">
                <a:solidFill>
                  <a:schemeClr val="tx1"/>
                </a:solidFill>
                <a:latin typeface="Arial" panose="020B0604020202020204" pitchFamily="34" charset="0"/>
                <a:cs typeface="Arial" panose="020B0604020202020204" pitchFamily="34" charset="0"/>
              </a:rPr>
              <a:t>.</a:t>
            </a:r>
            <a:endParaRPr lang="en-US" sz="1600" kern="1200" dirty="0">
              <a:solidFill>
                <a:schemeClr val="tx1"/>
              </a:solidFill>
              <a:latin typeface="Arial" panose="020B0604020202020204" pitchFamily="34" charset="0"/>
              <a:cs typeface="Arial" panose="020B0604020202020204" pitchFamily="34" charset="0"/>
            </a:endParaRPr>
          </a:p>
          <a:p>
            <a:pPr marL="0" lvl="0" indent="0" defTabSz="914400" fontAlgn="auto">
              <a:spcBef>
                <a:spcPts val="600"/>
              </a:spcBef>
              <a:spcAft>
                <a:spcPts val="600"/>
              </a:spcAft>
              <a:buSzTx/>
              <a:buNone/>
            </a:pPr>
            <a:r>
              <a:rPr lang="en-US" sz="1600" kern="1200" dirty="0" smtClean="0">
                <a:solidFill>
                  <a:schemeClr val="tx1"/>
                </a:solidFill>
                <a:latin typeface="Arial" panose="020B0604020202020204" pitchFamily="34" charset="0"/>
                <a:cs typeface="Arial" panose="020B0604020202020204" pitchFamily="34" charset="0"/>
              </a:rPr>
              <a:t/>
            </a:r>
            <a:br>
              <a:rPr lang="en-US" sz="1600" kern="1200" dirty="0" smtClean="0">
                <a:solidFill>
                  <a:schemeClr val="tx1"/>
                </a:solidFill>
                <a:latin typeface="Arial" panose="020B0604020202020204" pitchFamily="34" charset="0"/>
                <a:cs typeface="Arial" panose="020B0604020202020204" pitchFamily="34" charset="0"/>
              </a:rPr>
            </a:br>
            <a:endParaRPr lang="en-US" sz="1600" kern="1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15</a:t>
            </a:fld>
            <a:endParaRPr lang="en-AU" dirty="0">
              <a:solidFill>
                <a:srgbClr val="FFFFFF"/>
              </a:solidFill>
            </a:endParaRPr>
          </a:p>
        </p:txBody>
      </p:sp>
    </p:spTree>
    <p:extLst>
      <p:ext uri="{BB962C8B-B14F-4D97-AF65-F5344CB8AC3E}">
        <p14:creationId xmlns:p14="http://schemas.microsoft.com/office/powerpoint/2010/main" val="4246851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Officers </a:t>
            </a:r>
            <a:r>
              <a:rPr lang="en-AU" dirty="0" smtClean="0">
                <a:solidFill>
                  <a:schemeClr val="accent1"/>
                </a:solidFill>
              </a:rPr>
              <a:t>Duty</a:t>
            </a:r>
            <a:endParaRPr lang="en-AU" dirty="0">
              <a:solidFill>
                <a:schemeClr val="accent1"/>
              </a:solidFill>
            </a:endParaRPr>
          </a:p>
        </p:txBody>
      </p:sp>
      <p:sp>
        <p:nvSpPr>
          <p:cNvPr id="3" name="Content Placeholder 2"/>
          <p:cNvSpPr>
            <a:spLocks noGrp="1"/>
          </p:cNvSpPr>
          <p:nvPr>
            <p:ph idx="1"/>
          </p:nvPr>
        </p:nvSpPr>
        <p:spPr>
          <a:xfrm>
            <a:off x="1835696" y="1700808"/>
            <a:ext cx="7056784"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endParaRPr lang="en-US" sz="1800" b="1" dirty="0" smtClean="0">
              <a:solidFill>
                <a:schemeClr val="tx1"/>
              </a:solidFill>
            </a:endParaRPr>
          </a:p>
          <a:p>
            <a:pPr marL="0" lvl="0" indent="0" defTabSz="914400" fontAlgn="auto">
              <a:spcBef>
                <a:spcPct val="20000"/>
              </a:spcBef>
              <a:spcAft>
                <a:spcPts val="0"/>
              </a:spcAft>
              <a:buClrTx/>
              <a:buSzTx/>
              <a:buNone/>
            </a:pPr>
            <a:endParaRPr lang="en-US" sz="1800" b="1" dirty="0">
              <a:solidFill>
                <a:schemeClr val="tx1"/>
              </a:solidFill>
            </a:endParaRPr>
          </a:p>
          <a:p>
            <a:pPr marL="0" lvl="0" indent="0" defTabSz="914400" fontAlgn="auto">
              <a:spcBef>
                <a:spcPts val="0"/>
              </a:spcBef>
              <a:spcAft>
                <a:spcPts val="0"/>
              </a:spcAft>
              <a:buClrTx/>
              <a:buSzTx/>
              <a:buNone/>
            </a:pPr>
            <a:r>
              <a:rPr lang="en-AU" sz="1800" b="1" kern="1200" dirty="0" smtClean="0">
                <a:solidFill>
                  <a:prstClr val="black"/>
                </a:solidFill>
                <a:ea typeface="Times New Roman"/>
                <a:cs typeface="Arial"/>
              </a:rPr>
              <a:t>Section </a:t>
            </a:r>
            <a:r>
              <a:rPr lang="en-US" sz="1800" b="1" dirty="0" smtClean="0"/>
              <a:t>27 </a:t>
            </a:r>
            <a:r>
              <a:rPr lang="en-US" sz="1800" b="1" dirty="0"/>
              <a:t>-</a:t>
            </a:r>
            <a:r>
              <a:rPr lang="en-US" sz="1800" b="1" dirty="0" smtClean="0"/>
              <a:t> </a:t>
            </a:r>
            <a:r>
              <a:rPr lang="en-US" sz="1800" b="1" dirty="0"/>
              <a:t>Officers </a:t>
            </a:r>
            <a:endParaRPr lang="en-US" sz="1800" b="1" dirty="0" smtClean="0"/>
          </a:p>
          <a:p>
            <a:pPr marL="0" lvl="0" indent="0" defTabSz="914400" fontAlgn="auto">
              <a:spcBef>
                <a:spcPts val="0"/>
              </a:spcBef>
              <a:spcAft>
                <a:spcPts val="600"/>
              </a:spcAft>
              <a:buClrTx/>
              <a:buSzTx/>
              <a:buNone/>
            </a:pPr>
            <a:endParaRPr lang="en-US" sz="1800" b="1" dirty="0"/>
          </a:p>
          <a:p>
            <a:pPr marL="0" lvl="0" indent="0" defTabSz="914400" fontAlgn="auto">
              <a:spcBef>
                <a:spcPts val="0"/>
              </a:spcBef>
              <a:spcAft>
                <a:spcPts val="600"/>
              </a:spcAft>
              <a:buClrTx/>
              <a:buSzTx/>
              <a:buNone/>
            </a:pPr>
            <a:r>
              <a:rPr lang="en-US" sz="1800" b="1" kern="1200" dirty="0" smtClean="0">
                <a:solidFill>
                  <a:schemeClr val="tx1"/>
                </a:solidFill>
                <a:latin typeface="Arial" panose="020B0604020202020204" pitchFamily="34" charset="0"/>
                <a:cs typeface="Arial" panose="020B0604020202020204" pitchFamily="34" charset="0"/>
              </a:rPr>
              <a:t>Officers must take all reasonable </a:t>
            </a:r>
            <a:r>
              <a:rPr lang="en-US" sz="1800" b="1" kern="1200" dirty="0">
                <a:solidFill>
                  <a:schemeClr val="tx1"/>
                </a:solidFill>
                <a:latin typeface="Arial" panose="020B0604020202020204" pitchFamily="34" charset="0"/>
                <a:cs typeface="Arial" panose="020B0604020202020204" pitchFamily="34" charset="0"/>
              </a:rPr>
              <a:t>steps to ensure </a:t>
            </a:r>
            <a:r>
              <a:rPr lang="en-US" sz="1800" b="1" kern="1200" dirty="0" smtClean="0">
                <a:solidFill>
                  <a:schemeClr val="tx1"/>
                </a:solidFill>
                <a:latin typeface="Arial" panose="020B0604020202020204" pitchFamily="34" charset="0"/>
                <a:cs typeface="Arial" panose="020B0604020202020204" pitchFamily="34" charset="0"/>
              </a:rPr>
              <a:t>the </a:t>
            </a:r>
            <a:r>
              <a:rPr lang="en-AU" sz="1800" b="1" kern="1200" dirty="0">
                <a:solidFill>
                  <a:schemeClr val="tx1"/>
                </a:solidFill>
                <a:latin typeface="Arial" panose="020B0604020202020204" pitchFamily="34" charset="0"/>
                <a:cs typeface="Arial" panose="020B0604020202020204" pitchFamily="34" charset="0"/>
              </a:rPr>
              <a:t>PCBU uses </a:t>
            </a:r>
            <a:r>
              <a:rPr lang="en-AU" sz="1800" b="1" kern="1200" dirty="0" smtClean="0">
                <a:solidFill>
                  <a:schemeClr val="tx1"/>
                </a:solidFill>
                <a:latin typeface="Arial" panose="020B0604020202020204" pitchFamily="34" charset="0"/>
                <a:cs typeface="Arial" panose="020B0604020202020204" pitchFamily="34" charset="0"/>
              </a:rPr>
              <a:t>and applies: </a:t>
            </a:r>
          </a:p>
          <a:p>
            <a:pPr defTabSz="914400" fontAlgn="auto">
              <a:spcBef>
                <a:spcPts val="600"/>
              </a:spcBef>
              <a:spcAft>
                <a:spcPts val="600"/>
              </a:spcAft>
              <a:buSzTx/>
            </a:pPr>
            <a:r>
              <a:rPr lang="en-AU" sz="1800" kern="1200" dirty="0" smtClean="0">
                <a:solidFill>
                  <a:schemeClr val="tx1"/>
                </a:solidFill>
                <a:latin typeface="Arial" panose="020B0604020202020204" pitchFamily="34" charset="0"/>
                <a:cs typeface="Arial" panose="020B0604020202020204" pitchFamily="34" charset="0"/>
              </a:rPr>
              <a:t>appropriate resources </a:t>
            </a:r>
          </a:p>
          <a:p>
            <a:pPr defTabSz="914400" fontAlgn="auto">
              <a:spcBef>
                <a:spcPts val="600"/>
              </a:spcBef>
              <a:spcAft>
                <a:spcPts val="600"/>
              </a:spcAft>
              <a:buSzTx/>
            </a:pPr>
            <a:r>
              <a:rPr lang="en-AU" sz="1800" kern="1200" dirty="0" smtClean="0">
                <a:solidFill>
                  <a:schemeClr val="tx1"/>
                </a:solidFill>
                <a:latin typeface="Arial" panose="020B0604020202020204" pitchFamily="34" charset="0"/>
                <a:cs typeface="Arial" panose="020B0604020202020204" pitchFamily="34" charset="0"/>
              </a:rPr>
              <a:t>policies and </a:t>
            </a:r>
            <a:r>
              <a:rPr lang="en-US" sz="1800" kern="1200" dirty="0" smtClean="0">
                <a:solidFill>
                  <a:schemeClr val="tx1"/>
                </a:solidFill>
                <a:latin typeface="Arial" panose="020B0604020202020204" pitchFamily="34" charset="0"/>
                <a:cs typeface="Arial" panose="020B0604020202020204" pitchFamily="34" charset="0"/>
              </a:rPr>
              <a:t>procedures</a:t>
            </a:r>
          </a:p>
          <a:p>
            <a:pPr defTabSz="914400" fontAlgn="auto">
              <a:spcBef>
                <a:spcPts val="600"/>
              </a:spcBef>
              <a:spcAft>
                <a:spcPts val="600"/>
              </a:spcAft>
              <a:buSzTx/>
            </a:pPr>
            <a:r>
              <a:rPr lang="en-US" sz="1800" kern="1200" dirty="0" smtClean="0">
                <a:solidFill>
                  <a:schemeClr val="tx1"/>
                </a:solidFill>
                <a:latin typeface="Arial" panose="020B0604020202020204" pitchFamily="34" charset="0"/>
                <a:cs typeface="Arial" panose="020B0604020202020204" pitchFamily="34" charset="0"/>
              </a:rPr>
              <a:t>health </a:t>
            </a:r>
            <a:r>
              <a:rPr lang="en-AU" sz="1800" kern="1200" dirty="0" smtClean="0">
                <a:solidFill>
                  <a:schemeClr val="tx1"/>
                </a:solidFill>
                <a:cs typeface="Arial" panose="020B0604020202020204" pitchFamily="34" charset="0"/>
              </a:rPr>
              <a:t>and </a:t>
            </a:r>
            <a:r>
              <a:rPr lang="en-US" sz="1800" kern="1200" dirty="0" smtClean="0">
                <a:solidFill>
                  <a:schemeClr val="tx1"/>
                </a:solidFill>
                <a:latin typeface="Arial" panose="020B0604020202020204" pitchFamily="34" charset="0"/>
                <a:cs typeface="Arial" panose="020B0604020202020204" pitchFamily="34" charset="0"/>
              </a:rPr>
              <a:t>safety </a:t>
            </a:r>
            <a:r>
              <a:rPr lang="en-US" sz="1800" kern="1200" dirty="0">
                <a:solidFill>
                  <a:schemeClr val="tx1"/>
                </a:solidFill>
                <a:latin typeface="Arial" panose="020B0604020202020204" pitchFamily="34" charset="0"/>
                <a:cs typeface="Arial" panose="020B0604020202020204" pitchFamily="34" charset="0"/>
              </a:rPr>
              <a:t>practices in the </a:t>
            </a:r>
            <a:r>
              <a:rPr lang="en-US" sz="1800" kern="1200" dirty="0" smtClean="0">
                <a:solidFill>
                  <a:schemeClr val="tx1"/>
                </a:solidFill>
                <a:latin typeface="Arial" panose="020B0604020202020204" pitchFamily="34" charset="0"/>
                <a:cs typeface="Arial" panose="020B0604020202020204" pitchFamily="34" charset="0"/>
              </a:rPr>
              <a:t>workplace.</a:t>
            </a:r>
            <a:endParaRPr lang="en-US" sz="1800" kern="1200" dirty="0">
              <a:solidFill>
                <a:schemeClr val="tx1"/>
              </a:solidFill>
              <a:latin typeface="Arial" panose="020B0604020202020204" pitchFamily="34" charset="0"/>
              <a:cs typeface="Arial" panose="020B0604020202020204" pitchFamily="34" charset="0"/>
            </a:endParaRPr>
          </a:p>
          <a:p>
            <a:pPr marL="0" indent="0" defTabSz="914400" fontAlgn="auto">
              <a:spcBef>
                <a:spcPts val="600"/>
              </a:spcBef>
              <a:spcAft>
                <a:spcPts val="600"/>
              </a:spcAft>
              <a:buSzTx/>
              <a:buNone/>
            </a:pPr>
            <a:r>
              <a:rPr lang="en-US" sz="1800" dirty="0" smtClean="0"/>
              <a:t>If </a:t>
            </a:r>
            <a:r>
              <a:rPr lang="en-US" sz="1800" dirty="0"/>
              <a:t>a person is responsible only for implementing those decisions, they are not considered an officer. </a:t>
            </a:r>
            <a:endParaRPr lang="en-US" sz="1800" kern="1200" dirty="0">
              <a:solidFill>
                <a:prstClr val="black"/>
              </a:solidFill>
              <a:latin typeface="Arial" panose="020B0604020202020204" pitchFamily="34" charset="0"/>
              <a:cs typeface="Arial" panose="020B0604020202020204" pitchFamily="34" charset="0"/>
            </a:endParaRPr>
          </a:p>
          <a:p>
            <a:pPr defTabSz="914400" fontAlgn="auto">
              <a:spcBef>
                <a:spcPts val="600"/>
              </a:spcBef>
              <a:spcAft>
                <a:spcPts val="600"/>
              </a:spcAft>
              <a:buSzTx/>
            </a:pPr>
            <a:endParaRPr lang="en-US" sz="1600" kern="1200" dirty="0" smtClean="0">
              <a:solidFill>
                <a:schemeClr val="tx1"/>
              </a:solidFill>
              <a:latin typeface="Arial" panose="020B0604020202020204" pitchFamily="34" charset="0"/>
              <a:cs typeface="Arial" panose="020B0604020202020204" pitchFamily="34" charset="0"/>
            </a:endParaRPr>
          </a:p>
          <a:p>
            <a:pPr marL="0" indent="0" defTabSz="914400" fontAlgn="auto">
              <a:spcBef>
                <a:spcPts val="600"/>
              </a:spcBef>
              <a:spcAft>
                <a:spcPts val="600"/>
              </a:spcAft>
              <a:buSzTx/>
              <a:buNone/>
            </a:pPr>
            <a:r>
              <a:rPr lang="en-US" sz="1600" kern="1200" dirty="0" smtClean="0">
                <a:solidFill>
                  <a:schemeClr val="tx1"/>
                </a:solidFill>
                <a:latin typeface="Arial" panose="020B0604020202020204" pitchFamily="34" charset="0"/>
                <a:cs typeface="Arial" panose="020B0604020202020204" pitchFamily="34" charset="0"/>
              </a:rPr>
              <a:t/>
            </a:r>
            <a:br>
              <a:rPr lang="en-US" sz="1600" kern="1200" dirty="0" smtClean="0">
                <a:solidFill>
                  <a:schemeClr val="tx1"/>
                </a:solidFill>
                <a:latin typeface="Arial" panose="020B0604020202020204" pitchFamily="34" charset="0"/>
                <a:cs typeface="Arial" panose="020B0604020202020204" pitchFamily="34" charset="0"/>
              </a:rPr>
            </a:br>
            <a:endParaRPr lang="en-US" sz="1600" kern="1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16</a:t>
            </a:fld>
            <a:endParaRPr lang="en-AU" dirty="0">
              <a:solidFill>
                <a:srgbClr val="FFFFFF"/>
              </a:solidFill>
            </a:endParaRPr>
          </a:p>
        </p:txBody>
      </p:sp>
    </p:spTree>
    <p:extLst>
      <p:ext uri="{BB962C8B-B14F-4D97-AF65-F5344CB8AC3E}">
        <p14:creationId xmlns:p14="http://schemas.microsoft.com/office/powerpoint/2010/main" val="3047554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8200"/>
                </a:solidFill>
              </a:rPr>
              <a:t>PCBU </a:t>
            </a:r>
            <a:r>
              <a:rPr lang="en-AU" dirty="0" smtClean="0">
                <a:solidFill>
                  <a:srgbClr val="FF8200"/>
                </a:solidFill>
              </a:rPr>
              <a:t>Duty to Manage </a:t>
            </a:r>
            <a:r>
              <a:rPr lang="en-AU" dirty="0" smtClean="0">
                <a:solidFill>
                  <a:srgbClr val="FF8200"/>
                </a:solidFill>
              </a:rPr>
              <a:t>Risks</a:t>
            </a:r>
            <a:endParaRPr lang="en-US" dirty="0"/>
          </a:p>
        </p:txBody>
      </p:sp>
      <p:sp>
        <p:nvSpPr>
          <p:cNvPr id="3" name="Content Placeholder 2"/>
          <p:cNvSpPr>
            <a:spLocks noGrp="1"/>
          </p:cNvSpPr>
          <p:nvPr>
            <p:ph idx="1"/>
          </p:nvPr>
        </p:nvSpPr>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t>
            </a:r>
            <a:r>
              <a:rPr lang="en-US" sz="1800" b="1" i="1" dirty="0" smtClean="0">
                <a:solidFill>
                  <a:schemeClr val="tx1"/>
                </a:solidFill>
              </a:rPr>
              <a:t>Regulations </a:t>
            </a:r>
            <a:r>
              <a:rPr lang="en-US" sz="1800" b="1" i="1" dirty="0">
                <a:solidFill>
                  <a:schemeClr val="tx1"/>
                </a:solidFill>
              </a:rPr>
              <a:t>2012 </a:t>
            </a:r>
            <a:r>
              <a:rPr lang="en-US" sz="1800" b="1" dirty="0">
                <a:solidFill>
                  <a:schemeClr val="tx1"/>
                </a:solidFill>
              </a:rPr>
              <a:t>(SA</a:t>
            </a:r>
            <a:r>
              <a:rPr lang="en-US" sz="1800" b="1" dirty="0" smtClean="0">
                <a:solidFill>
                  <a:schemeClr val="tx1"/>
                </a:solidFill>
              </a:rPr>
              <a:t>)</a:t>
            </a:r>
            <a:endParaRPr lang="en-US" sz="1600" b="1" dirty="0" smtClean="0">
              <a:solidFill>
                <a:schemeClr val="tx1"/>
              </a:solidFill>
            </a:endParaRPr>
          </a:p>
          <a:p>
            <a:pPr marL="0" lvl="0" indent="0" defTabSz="914400" fontAlgn="auto">
              <a:spcBef>
                <a:spcPts val="0"/>
              </a:spcBef>
              <a:spcAft>
                <a:spcPts val="0"/>
              </a:spcAft>
              <a:buClrTx/>
              <a:buSzTx/>
              <a:buNone/>
            </a:pPr>
            <a:endParaRPr lang="en-US" sz="1600" b="1" dirty="0" smtClean="0"/>
          </a:p>
          <a:p>
            <a:pPr marL="0" lvl="0" indent="0" defTabSz="914400" fontAlgn="auto">
              <a:spcBef>
                <a:spcPts val="0"/>
              </a:spcBef>
              <a:spcAft>
                <a:spcPts val="0"/>
              </a:spcAft>
              <a:buClrTx/>
              <a:buSzTx/>
              <a:buNone/>
            </a:pPr>
            <a:r>
              <a:rPr lang="en-US" sz="1600" b="1" dirty="0" smtClean="0"/>
              <a:t>Regulation 34 </a:t>
            </a:r>
            <a:r>
              <a:rPr lang="en-US" sz="1600" b="1" dirty="0" smtClean="0"/>
              <a:t>- Duty </a:t>
            </a:r>
            <a:r>
              <a:rPr lang="en-US" sz="1600" b="1" dirty="0"/>
              <a:t>to identify hazards</a:t>
            </a:r>
          </a:p>
          <a:p>
            <a:pPr marL="0" indent="0">
              <a:buNone/>
            </a:pPr>
            <a:r>
              <a:rPr lang="en-US" sz="1600" b="1" dirty="0"/>
              <a:t>A </a:t>
            </a:r>
            <a:r>
              <a:rPr lang="en-US" sz="1600" b="1" dirty="0" smtClean="0"/>
              <a:t>PCBU duty </a:t>
            </a:r>
            <a:r>
              <a:rPr lang="en-US" sz="1600" b="1" dirty="0"/>
              <a:t>holder, in managing risks to health and safety, </a:t>
            </a:r>
            <a:r>
              <a:rPr lang="en-US" sz="1600" b="1" dirty="0" smtClean="0"/>
              <a:t>must:</a:t>
            </a:r>
          </a:p>
          <a:p>
            <a:pPr>
              <a:spcBef>
                <a:spcPts val="600"/>
              </a:spcBef>
            </a:pPr>
            <a:r>
              <a:rPr lang="en-US" sz="1600" dirty="0" smtClean="0">
                <a:solidFill>
                  <a:schemeClr val="tx1"/>
                </a:solidFill>
              </a:rPr>
              <a:t>identify reasonably foreseeable </a:t>
            </a:r>
            <a:r>
              <a:rPr lang="en-US" sz="1600" dirty="0">
                <a:solidFill>
                  <a:schemeClr val="tx1"/>
                </a:solidFill>
              </a:rPr>
              <a:t>hazards that could give rise to risks to health and safety</a:t>
            </a:r>
            <a:r>
              <a:rPr lang="en-US" sz="1600" dirty="0"/>
              <a:t>.</a:t>
            </a:r>
          </a:p>
          <a:p>
            <a:pPr marL="0" indent="0">
              <a:buNone/>
            </a:pPr>
            <a:r>
              <a:rPr lang="en-US" sz="1600" b="1" dirty="0" smtClean="0"/>
              <a:t>Regulation 35 </a:t>
            </a:r>
            <a:r>
              <a:rPr lang="en-US" sz="1600" b="1" dirty="0" smtClean="0"/>
              <a:t>- Managing </a:t>
            </a:r>
            <a:r>
              <a:rPr lang="en-US" sz="1600" b="1" dirty="0"/>
              <a:t>risks to health and safety</a:t>
            </a:r>
          </a:p>
          <a:p>
            <a:pPr marL="0" indent="0">
              <a:buNone/>
            </a:pPr>
            <a:r>
              <a:rPr lang="en-US" sz="1600" b="1" dirty="0"/>
              <a:t>A PCBU </a:t>
            </a:r>
            <a:r>
              <a:rPr lang="en-US" sz="1600" b="1" dirty="0" smtClean="0"/>
              <a:t>duty </a:t>
            </a:r>
            <a:r>
              <a:rPr lang="en-US" sz="1600" b="1" dirty="0"/>
              <a:t>holder, in managing risks to health and safety, </a:t>
            </a:r>
            <a:r>
              <a:rPr lang="en-US" sz="1600" b="1" dirty="0" smtClean="0"/>
              <a:t>must:</a:t>
            </a:r>
            <a:endParaRPr lang="en-US" sz="1600" b="1" dirty="0"/>
          </a:p>
          <a:p>
            <a:pPr>
              <a:spcBef>
                <a:spcPts val="600"/>
              </a:spcBef>
            </a:pPr>
            <a:r>
              <a:rPr lang="en-US" sz="1600" dirty="0" smtClean="0">
                <a:solidFill>
                  <a:schemeClr val="tx1"/>
                </a:solidFill>
              </a:rPr>
              <a:t>eliminate </a:t>
            </a:r>
            <a:r>
              <a:rPr lang="en-US" sz="1600" dirty="0">
                <a:solidFill>
                  <a:schemeClr val="tx1"/>
                </a:solidFill>
              </a:rPr>
              <a:t>risks to health and safety so far as is reasonably practicable; </a:t>
            </a:r>
            <a:r>
              <a:rPr lang="en-US" sz="1600" dirty="0" smtClean="0">
                <a:solidFill>
                  <a:schemeClr val="tx1"/>
                </a:solidFill>
              </a:rPr>
              <a:t>and</a:t>
            </a:r>
          </a:p>
          <a:p>
            <a:r>
              <a:rPr lang="en-US" sz="1600" dirty="0" smtClean="0">
                <a:solidFill>
                  <a:schemeClr val="tx1"/>
                </a:solidFill>
              </a:rPr>
              <a:t>if </a:t>
            </a:r>
            <a:r>
              <a:rPr lang="en-US" sz="1600" dirty="0">
                <a:solidFill>
                  <a:schemeClr val="tx1"/>
                </a:solidFill>
              </a:rPr>
              <a:t>it is not reasonably practicable to eliminate risks to health and </a:t>
            </a:r>
            <a:r>
              <a:rPr lang="en-US" sz="1600" dirty="0" smtClean="0">
                <a:solidFill>
                  <a:schemeClr val="tx1"/>
                </a:solidFill>
              </a:rPr>
              <a:t>safety, minimise </a:t>
            </a:r>
            <a:r>
              <a:rPr lang="en-US" sz="1600" dirty="0"/>
              <a:t>those risks so far as is reasonably practicable</a:t>
            </a:r>
            <a:r>
              <a:rPr lang="en-US" sz="1600" dirty="0" smtClean="0"/>
              <a:t>.</a:t>
            </a:r>
            <a:endParaRPr lang="en-US" sz="1600"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17</a:t>
            </a:fld>
            <a:endParaRPr lang="en-AU" sz="1400">
              <a:solidFill>
                <a:srgbClr val="1D1D60"/>
              </a:solidFill>
            </a:endParaRPr>
          </a:p>
        </p:txBody>
      </p:sp>
    </p:spTree>
    <p:extLst>
      <p:ext uri="{BB962C8B-B14F-4D97-AF65-F5344CB8AC3E}">
        <p14:creationId xmlns:p14="http://schemas.microsoft.com/office/powerpoint/2010/main" val="4150297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8200"/>
                </a:solidFill>
              </a:rPr>
              <a:t>PCBU </a:t>
            </a:r>
            <a:r>
              <a:rPr lang="en-AU" dirty="0" smtClean="0">
                <a:solidFill>
                  <a:srgbClr val="FF8200"/>
                </a:solidFill>
              </a:rPr>
              <a:t>Duty to Manage </a:t>
            </a:r>
            <a:r>
              <a:rPr lang="en-AU" dirty="0" smtClean="0">
                <a:solidFill>
                  <a:srgbClr val="FF8200"/>
                </a:solidFill>
              </a:rPr>
              <a:t>Risks</a:t>
            </a:r>
            <a:endParaRPr lang="en-US" dirty="0"/>
          </a:p>
        </p:txBody>
      </p:sp>
      <p:sp>
        <p:nvSpPr>
          <p:cNvPr id="3" name="Content Placeholder 2"/>
          <p:cNvSpPr>
            <a:spLocks noGrp="1"/>
          </p:cNvSpPr>
          <p:nvPr>
            <p:ph idx="1"/>
          </p:nvPr>
        </p:nvSpPr>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t>
            </a:r>
            <a:r>
              <a:rPr lang="en-US" sz="1800" b="1" i="1" dirty="0" smtClean="0">
                <a:solidFill>
                  <a:schemeClr val="tx1"/>
                </a:solidFill>
              </a:rPr>
              <a:t>Regulations </a:t>
            </a:r>
            <a:r>
              <a:rPr lang="en-US" sz="1800" b="1" i="1" dirty="0">
                <a:solidFill>
                  <a:schemeClr val="tx1"/>
                </a:solidFill>
              </a:rPr>
              <a:t>2012 </a:t>
            </a:r>
            <a:r>
              <a:rPr lang="en-US" sz="1800" b="1" dirty="0">
                <a:solidFill>
                  <a:schemeClr val="tx1"/>
                </a:solidFill>
              </a:rPr>
              <a:t>(SA</a:t>
            </a:r>
            <a:r>
              <a:rPr lang="en-US" sz="1800" b="1" dirty="0" smtClean="0">
                <a:solidFill>
                  <a:schemeClr val="tx1"/>
                </a:solidFill>
              </a:rPr>
              <a:t>)</a:t>
            </a:r>
            <a:endParaRPr lang="en-US" sz="1800" b="1" dirty="0">
              <a:solidFill>
                <a:schemeClr val="tx1"/>
              </a:solidFill>
              <a:latin typeface="+mj-lt"/>
            </a:endParaRPr>
          </a:p>
          <a:p>
            <a:pPr marL="0" lvl="0" indent="0" defTabSz="914400" fontAlgn="auto">
              <a:spcBef>
                <a:spcPct val="20000"/>
              </a:spcBef>
              <a:spcAft>
                <a:spcPts val="0"/>
              </a:spcAft>
              <a:buClrTx/>
              <a:buSzTx/>
              <a:buNone/>
            </a:pPr>
            <a:endParaRPr lang="en-US" sz="1600" b="1" dirty="0" smtClean="0">
              <a:latin typeface="+mj-lt"/>
            </a:endParaRPr>
          </a:p>
          <a:p>
            <a:pPr marL="0" lvl="0" indent="0" defTabSz="914400" fontAlgn="auto">
              <a:spcBef>
                <a:spcPct val="20000"/>
              </a:spcBef>
              <a:spcAft>
                <a:spcPts val="0"/>
              </a:spcAft>
              <a:buClrTx/>
              <a:buSzTx/>
              <a:buNone/>
            </a:pPr>
            <a:r>
              <a:rPr lang="en-US" sz="1600" b="1" dirty="0" smtClean="0">
                <a:latin typeface="+mj-lt"/>
              </a:rPr>
              <a:t>Regulation 36 </a:t>
            </a:r>
            <a:r>
              <a:rPr lang="en-US" sz="1600" b="1" dirty="0" smtClean="0">
                <a:latin typeface="+mj-lt"/>
              </a:rPr>
              <a:t>- Hierarchy </a:t>
            </a:r>
            <a:r>
              <a:rPr lang="en-US" sz="1600" b="1" dirty="0">
                <a:latin typeface="+mj-lt"/>
              </a:rPr>
              <a:t>of control </a:t>
            </a:r>
            <a:r>
              <a:rPr lang="en-US" sz="1600" b="1" dirty="0" smtClean="0">
                <a:latin typeface="+mj-lt"/>
              </a:rPr>
              <a:t>measures</a:t>
            </a:r>
          </a:p>
          <a:p>
            <a:pPr marL="0" indent="0">
              <a:buNone/>
            </a:pPr>
            <a:r>
              <a:rPr lang="en-US" sz="1600" b="1" dirty="0" smtClean="0">
                <a:latin typeface="+mj-lt"/>
              </a:rPr>
              <a:t>If </a:t>
            </a:r>
            <a:r>
              <a:rPr lang="en-US" sz="1600" b="1" dirty="0">
                <a:latin typeface="+mj-lt"/>
              </a:rPr>
              <a:t>it is not reasonably practicable for a duty holder to </a:t>
            </a:r>
            <a:r>
              <a:rPr lang="en-US" sz="1600" b="1" dirty="0" smtClean="0">
                <a:latin typeface="+mj-lt"/>
              </a:rPr>
              <a:t>eliminate risks </a:t>
            </a:r>
            <a:r>
              <a:rPr lang="en-US" sz="1600" b="1" dirty="0">
                <a:latin typeface="+mj-lt"/>
              </a:rPr>
              <a:t>to health and </a:t>
            </a:r>
            <a:r>
              <a:rPr lang="en-US" sz="1600" b="1" dirty="0" smtClean="0">
                <a:latin typeface="+mj-lt"/>
              </a:rPr>
              <a:t>safety, a </a:t>
            </a:r>
            <a:r>
              <a:rPr lang="en-US" sz="1600" b="1" dirty="0">
                <a:latin typeface="+mj-lt"/>
              </a:rPr>
              <a:t>duty </a:t>
            </a:r>
            <a:r>
              <a:rPr lang="en-US" sz="1600" b="1" dirty="0" smtClean="0">
                <a:latin typeface="+mj-lt"/>
              </a:rPr>
              <a:t>holder must </a:t>
            </a:r>
            <a:r>
              <a:rPr lang="en-US" sz="1600" b="1" dirty="0">
                <a:latin typeface="+mj-lt"/>
              </a:rPr>
              <a:t>implement risk </a:t>
            </a:r>
            <a:r>
              <a:rPr lang="en-US" sz="1600" b="1" dirty="0" smtClean="0">
                <a:latin typeface="+mj-lt"/>
              </a:rPr>
              <a:t>control measures by </a:t>
            </a:r>
            <a:r>
              <a:rPr lang="en-US" sz="1600" b="1" dirty="0">
                <a:latin typeface="+mj-lt"/>
              </a:rPr>
              <a:t>doing </a:t>
            </a:r>
            <a:r>
              <a:rPr lang="en-US" sz="1600" b="1" dirty="0" smtClean="0">
                <a:solidFill>
                  <a:schemeClr val="tx1"/>
                </a:solidFill>
                <a:latin typeface="+mj-lt"/>
              </a:rPr>
              <a:t>one</a:t>
            </a:r>
            <a:r>
              <a:rPr lang="en-US" sz="1600" b="1" dirty="0" smtClean="0">
                <a:latin typeface="+mj-lt"/>
              </a:rPr>
              <a:t> or more </a:t>
            </a:r>
            <a:r>
              <a:rPr lang="en-US" sz="1600" b="1" dirty="0">
                <a:latin typeface="+mj-lt"/>
              </a:rPr>
              <a:t>of the following:</a:t>
            </a:r>
          </a:p>
          <a:p>
            <a:pPr>
              <a:spcBef>
                <a:spcPts val="600"/>
              </a:spcBef>
              <a:spcAft>
                <a:spcPts val="600"/>
              </a:spcAft>
            </a:pPr>
            <a:r>
              <a:rPr lang="en-US" sz="1600" dirty="0" smtClean="0">
                <a:latin typeface="+mj-lt"/>
              </a:rPr>
              <a:t>substituting </a:t>
            </a:r>
            <a:r>
              <a:rPr lang="en-US" sz="1600" dirty="0">
                <a:latin typeface="+mj-lt"/>
              </a:rPr>
              <a:t>(wholly or partly) the hazard giving rise to the risk </a:t>
            </a:r>
            <a:r>
              <a:rPr lang="en-US" sz="1600" dirty="0" smtClean="0">
                <a:latin typeface="+mj-lt"/>
              </a:rPr>
              <a:t>with something </a:t>
            </a:r>
            <a:r>
              <a:rPr lang="en-US" sz="1600" dirty="0">
                <a:latin typeface="+mj-lt"/>
              </a:rPr>
              <a:t>that gives rise to a lesser </a:t>
            </a:r>
            <a:r>
              <a:rPr lang="en-US" sz="1600" dirty="0" smtClean="0">
                <a:latin typeface="+mj-lt"/>
              </a:rPr>
              <a:t>risk</a:t>
            </a:r>
          </a:p>
          <a:p>
            <a:pPr>
              <a:spcBef>
                <a:spcPts val="600"/>
              </a:spcBef>
              <a:spcAft>
                <a:spcPts val="600"/>
              </a:spcAft>
            </a:pPr>
            <a:r>
              <a:rPr lang="en-US" sz="1600" dirty="0" smtClean="0">
                <a:latin typeface="+mj-lt"/>
              </a:rPr>
              <a:t>isolating </a:t>
            </a:r>
            <a:r>
              <a:rPr lang="en-US" sz="1600" dirty="0">
                <a:latin typeface="+mj-lt"/>
              </a:rPr>
              <a:t>the hazard from any person exposed to </a:t>
            </a:r>
            <a:r>
              <a:rPr lang="en-US" sz="1600" dirty="0" smtClean="0">
                <a:solidFill>
                  <a:schemeClr val="tx1"/>
                </a:solidFill>
                <a:latin typeface="+mj-lt"/>
              </a:rPr>
              <a:t>it</a:t>
            </a:r>
          </a:p>
          <a:p>
            <a:pPr>
              <a:spcBef>
                <a:spcPts val="600"/>
              </a:spcBef>
              <a:spcAft>
                <a:spcPts val="600"/>
              </a:spcAft>
            </a:pPr>
            <a:r>
              <a:rPr lang="en-US" sz="1600" dirty="0" smtClean="0">
                <a:latin typeface="+mj-lt"/>
              </a:rPr>
              <a:t>implementing </a:t>
            </a:r>
            <a:r>
              <a:rPr lang="en-US" sz="1600" dirty="0">
                <a:latin typeface="+mj-lt"/>
              </a:rPr>
              <a:t>engineering </a:t>
            </a:r>
            <a:r>
              <a:rPr lang="en-US" sz="1600" dirty="0" smtClean="0">
                <a:solidFill>
                  <a:schemeClr val="tx1"/>
                </a:solidFill>
                <a:latin typeface="+mj-lt"/>
              </a:rPr>
              <a:t>controls.</a:t>
            </a:r>
            <a:endParaRPr lang="en-US" sz="1600" dirty="0" smtClean="0">
              <a:solidFill>
                <a:schemeClr val="tx1"/>
              </a:solidFill>
              <a:latin typeface="+mj-lt"/>
            </a:endParaRPr>
          </a:p>
          <a:p>
            <a:pPr marL="0" indent="0">
              <a:spcBef>
                <a:spcPts val="600"/>
              </a:spcBef>
              <a:spcAft>
                <a:spcPts val="600"/>
              </a:spcAft>
              <a:buNone/>
            </a:pPr>
            <a:r>
              <a:rPr lang="en-US" sz="1600" dirty="0" smtClean="0">
                <a:latin typeface="+mj-lt"/>
              </a:rPr>
              <a:t>If </a:t>
            </a:r>
            <a:r>
              <a:rPr lang="en-US" sz="1600" dirty="0">
                <a:latin typeface="+mj-lt"/>
              </a:rPr>
              <a:t>a risk then remains, the duty holder must minimise the remaining risk, so far as </a:t>
            </a:r>
            <a:r>
              <a:rPr lang="en-US" sz="1600" dirty="0" smtClean="0">
                <a:latin typeface="+mj-lt"/>
              </a:rPr>
              <a:t>is reasonably </a:t>
            </a:r>
            <a:r>
              <a:rPr lang="en-US" sz="1600" dirty="0">
                <a:latin typeface="+mj-lt"/>
              </a:rPr>
              <a:t>practicable, by implementing administrative </a:t>
            </a:r>
            <a:r>
              <a:rPr lang="en-US" sz="1600" dirty="0" smtClean="0">
                <a:latin typeface="+mj-lt"/>
              </a:rPr>
              <a:t>controls and</a:t>
            </a:r>
            <a:r>
              <a:rPr lang="en-US" sz="1600" dirty="0" smtClean="0">
                <a:solidFill>
                  <a:schemeClr val="tx1"/>
                </a:solidFill>
                <a:latin typeface="+mj-lt"/>
              </a:rPr>
              <a:t>, if </a:t>
            </a:r>
            <a:r>
              <a:rPr lang="en-US" sz="1600" dirty="0">
                <a:solidFill>
                  <a:schemeClr val="tx1"/>
                </a:solidFill>
                <a:latin typeface="+mj-lt"/>
              </a:rPr>
              <a:t>a risk </a:t>
            </a:r>
            <a:r>
              <a:rPr lang="en-US" sz="1600" dirty="0">
                <a:latin typeface="+mj-lt"/>
              </a:rPr>
              <a:t>then </a:t>
            </a:r>
            <a:r>
              <a:rPr lang="en-US" sz="1600" dirty="0" smtClean="0">
                <a:latin typeface="+mj-lt"/>
              </a:rPr>
              <a:t>remains, by </a:t>
            </a:r>
            <a:r>
              <a:rPr lang="en-US" sz="1600" dirty="0">
                <a:latin typeface="+mj-lt"/>
              </a:rPr>
              <a:t>ensuring the provision and use of suitable </a:t>
            </a:r>
            <a:r>
              <a:rPr lang="en-US" sz="1600" dirty="0" smtClean="0">
                <a:latin typeface="+mj-lt"/>
              </a:rPr>
              <a:t>personal protective </a:t>
            </a:r>
            <a:r>
              <a:rPr lang="en-US" sz="1600" dirty="0">
                <a:latin typeface="+mj-lt"/>
              </a:rPr>
              <a:t>equipment.</a:t>
            </a:r>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solidFill>
                  <a:srgbClr val="FFFFFF"/>
                </a:solidFill>
              </a:rPr>
              <a:pPr>
                <a:defRPr/>
              </a:pPr>
              <a:t>18</a:t>
            </a:fld>
            <a:endParaRPr lang="en-AU" sz="1400">
              <a:solidFill>
                <a:srgbClr val="1D1D60"/>
              </a:solidFill>
            </a:endParaRPr>
          </a:p>
        </p:txBody>
      </p:sp>
    </p:spTree>
    <p:extLst>
      <p:ext uri="{BB962C8B-B14F-4D97-AF65-F5344CB8AC3E}">
        <p14:creationId xmlns:p14="http://schemas.microsoft.com/office/powerpoint/2010/main" val="806013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Workers</a:t>
            </a:r>
            <a:endParaRPr lang="en-AU" dirty="0">
              <a:solidFill>
                <a:schemeClr val="accent1"/>
              </a:solidFill>
            </a:endParaRPr>
          </a:p>
        </p:txBody>
      </p:sp>
      <p:sp>
        <p:nvSpPr>
          <p:cNvPr id="3" name="Content Placeholder 2"/>
          <p:cNvSpPr>
            <a:spLocks noGrp="1"/>
          </p:cNvSpPr>
          <p:nvPr>
            <p:ph idx="1"/>
          </p:nvPr>
        </p:nvSpPr>
        <p:spPr>
          <a:xfrm>
            <a:off x="1835696" y="1700808"/>
            <a:ext cx="7200800"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r>
              <a:rPr lang="en-US" sz="1800" b="1" dirty="0">
                <a:solidFill>
                  <a:schemeClr val="tx1"/>
                </a:solidFill>
              </a:rPr>
              <a:t/>
            </a:r>
            <a:br>
              <a:rPr lang="en-US" sz="1800" b="1" dirty="0">
                <a:solidFill>
                  <a:schemeClr val="tx1"/>
                </a:solidFill>
              </a:rPr>
            </a:br>
            <a:endParaRPr lang="en-US" sz="1600" b="1" dirty="0">
              <a:solidFill>
                <a:schemeClr val="tx1"/>
              </a:solidFill>
            </a:endParaRPr>
          </a:p>
          <a:p>
            <a:pPr marL="0" lvl="0" indent="0" defTabSz="914400" fontAlgn="auto">
              <a:spcBef>
                <a:spcPts val="0"/>
              </a:spcBef>
              <a:spcAft>
                <a:spcPts val="0"/>
              </a:spcAft>
              <a:buClrTx/>
              <a:buSzTx/>
              <a:buNone/>
            </a:pPr>
            <a:r>
              <a:rPr lang="en-AU" sz="1600" b="1" kern="1200" dirty="0" smtClean="0">
                <a:solidFill>
                  <a:prstClr val="black"/>
                </a:solidFill>
                <a:ea typeface="Times New Roman"/>
                <a:cs typeface="Arial"/>
              </a:rPr>
              <a:t>Section 8 </a:t>
            </a:r>
            <a:r>
              <a:rPr lang="en-AU" sz="1600" b="1" kern="1200" dirty="0" smtClean="0">
                <a:solidFill>
                  <a:prstClr val="black"/>
                </a:solidFill>
                <a:ea typeface="Times New Roman"/>
                <a:cs typeface="Arial"/>
              </a:rPr>
              <a:t>&amp; </a:t>
            </a:r>
            <a:r>
              <a:rPr lang="en-US" sz="1600" b="1" dirty="0" smtClean="0"/>
              <a:t>28 </a:t>
            </a:r>
            <a:r>
              <a:rPr lang="en-US" sz="1600" b="1" dirty="0"/>
              <a:t>– </a:t>
            </a:r>
            <a:r>
              <a:rPr lang="en-US" sz="1600" b="1" dirty="0" smtClean="0"/>
              <a:t>Workers</a:t>
            </a:r>
          </a:p>
          <a:p>
            <a:pPr marL="0" lvl="0" indent="0" defTabSz="914400" fontAlgn="auto">
              <a:spcBef>
                <a:spcPts val="0"/>
              </a:spcBef>
              <a:spcAft>
                <a:spcPts val="600"/>
              </a:spcAft>
              <a:buClrTx/>
              <a:buSzTx/>
              <a:buNone/>
            </a:pPr>
            <a:endParaRPr lang="en-US" sz="1600" b="1" dirty="0"/>
          </a:p>
          <a:p>
            <a:pPr marL="0" lvl="0" indent="0" defTabSz="914400" fontAlgn="auto">
              <a:spcBef>
                <a:spcPts val="0"/>
              </a:spcBef>
              <a:spcAft>
                <a:spcPts val="600"/>
              </a:spcAft>
              <a:buSzTx/>
              <a:buNone/>
            </a:pPr>
            <a:r>
              <a:rPr lang="en-US" sz="1600" b="1" kern="1200" dirty="0" smtClean="0">
                <a:solidFill>
                  <a:schemeClr val="tx1"/>
                </a:solidFill>
                <a:latin typeface="Arial" panose="020B0604020202020204" pitchFamily="34" charset="0"/>
                <a:cs typeface="Arial" panose="020B0604020202020204" pitchFamily="34" charset="0"/>
              </a:rPr>
              <a:t>The </a:t>
            </a:r>
            <a:r>
              <a:rPr lang="en-US" sz="1600" b="1" kern="1200" dirty="0">
                <a:solidFill>
                  <a:schemeClr val="tx1"/>
                </a:solidFill>
                <a:latin typeface="Arial" panose="020B0604020202020204" pitchFamily="34" charset="0"/>
                <a:cs typeface="Arial" panose="020B0604020202020204" pitchFamily="34" charset="0"/>
              </a:rPr>
              <a:t>definition of </a:t>
            </a:r>
            <a:r>
              <a:rPr lang="en-US" sz="1600" b="1" kern="1200" dirty="0" smtClean="0">
                <a:solidFill>
                  <a:schemeClr val="tx1"/>
                </a:solidFill>
                <a:latin typeface="Arial" panose="020B0604020202020204" pitchFamily="34" charset="0"/>
                <a:cs typeface="Arial" panose="020B0604020202020204" pitchFamily="34" charset="0"/>
              </a:rPr>
              <a:t>a “worker”: </a:t>
            </a:r>
          </a:p>
          <a:p>
            <a:pPr defTabSz="914400" fontAlgn="auto">
              <a:spcBef>
                <a:spcPts val="600"/>
              </a:spcBef>
              <a:spcAft>
                <a:spcPts val="600"/>
              </a:spcAft>
              <a:buSzTx/>
            </a:pPr>
            <a:r>
              <a:rPr lang="en-US" sz="1600" kern="1200" dirty="0">
                <a:solidFill>
                  <a:schemeClr val="tx1"/>
                </a:solidFill>
                <a:latin typeface="Arial" panose="020B0604020202020204" pitchFamily="34" charset="0"/>
                <a:cs typeface="Arial" panose="020B0604020202020204" pitchFamily="34" charset="0"/>
              </a:rPr>
              <a:t>means</a:t>
            </a:r>
            <a:r>
              <a:rPr lang="en-US" sz="1600" b="1" kern="1200" dirty="0">
                <a:solidFill>
                  <a:schemeClr val="tx1"/>
                </a:solidFill>
                <a:latin typeface="Arial" panose="020B0604020202020204" pitchFamily="34" charset="0"/>
                <a:cs typeface="Arial" panose="020B0604020202020204" pitchFamily="34" charset="0"/>
              </a:rPr>
              <a:t> </a:t>
            </a:r>
            <a:r>
              <a:rPr lang="en-US" sz="1600" kern="1200" dirty="0" smtClean="0">
                <a:solidFill>
                  <a:schemeClr val="tx1"/>
                </a:solidFill>
                <a:latin typeface="Arial" panose="020B0604020202020204" pitchFamily="34" charset="0"/>
                <a:cs typeface="Arial" panose="020B0604020202020204" pitchFamily="34" charset="0"/>
              </a:rPr>
              <a:t>a </a:t>
            </a:r>
            <a:r>
              <a:rPr lang="en-US" sz="1600" kern="1200" dirty="0">
                <a:solidFill>
                  <a:schemeClr val="tx1"/>
                </a:solidFill>
                <a:latin typeface="Arial" panose="020B0604020202020204" pitchFamily="34" charset="0"/>
                <a:cs typeface="Arial" panose="020B0604020202020204" pitchFamily="34" charset="0"/>
              </a:rPr>
              <a:t>person who carries out work in any </a:t>
            </a:r>
            <a:r>
              <a:rPr lang="en-US" sz="1600" kern="1200" dirty="0" smtClean="0">
                <a:solidFill>
                  <a:schemeClr val="tx1"/>
                </a:solidFill>
                <a:latin typeface="Arial" panose="020B0604020202020204" pitchFamily="34" charset="0"/>
                <a:cs typeface="Arial" panose="020B0604020202020204" pitchFamily="34" charset="0"/>
              </a:rPr>
              <a:t>capacity for </a:t>
            </a:r>
            <a:r>
              <a:rPr lang="en-US" sz="1600" kern="1200" dirty="0">
                <a:solidFill>
                  <a:schemeClr val="tx1"/>
                </a:solidFill>
                <a:latin typeface="Arial" panose="020B0604020202020204" pitchFamily="34" charset="0"/>
                <a:cs typeface="Arial" panose="020B0604020202020204" pitchFamily="34" charset="0"/>
              </a:rPr>
              <a:t>a </a:t>
            </a:r>
            <a:r>
              <a:rPr lang="en-US" sz="1600" kern="1200" dirty="0" smtClean="0">
                <a:solidFill>
                  <a:schemeClr val="tx1"/>
                </a:solidFill>
                <a:latin typeface="Arial" panose="020B0604020202020204" pitchFamily="34" charset="0"/>
                <a:cs typeface="Arial" panose="020B0604020202020204" pitchFamily="34" charset="0"/>
              </a:rPr>
              <a:t>PCBU.</a:t>
            </a:r>
            <a:endParaRPr lang="en-AU" sz="1600" kern="1200" dirty="0">
              <a:solidFill>
                <a:schemeClr val="tx1"/>
              </a:solidFill>
              <a:latin typeface="Arial" panose="020B0604020202020204" pitchFamily="34" charset="0"/>
              <a:cs typeface="Arial" panose="020B0604020202020204" pitchFamily="34" charset="0"/>
            </a:endParaRPr>
          </a:p>
          <a:p>
            <a:pPr marL="0" indent="0" defTabSz="914400" fontAlgn="auto">
              <a:spcBef>
                <a:spcPts val="600"/>
              </a:spcBef>
              <a:spcAft>
                <a:spcPts val="600"/>
              </a:spcAft>
              <a:buSzTx/>
              <a:buNone/>
            </a:pPr>
            <a:r>
              <a:rPr lang="en-AU" sz="1600" kern="1200" dirty="0" smtClean="0">
                <a:solidFill>
                  <a:schemeClr val="tx1"/>
                </a:solidFill>
                <a:latin typeface="Arial" panose="020B0604020202020204" pitchFamily="34" charset="0"/>
                <a:cs typeface="Arial" panose="020B0604020202020204" pitchFamily="34" charset="0"/>
              </a:rPr>
              <a:t>The </a:t>
            </a:r>
            <a:r>
              <a:rPr lang="en-AU" sz="1600" kern="1200" dirty="0">
                <a:solidFill>
                  <a:schemeClr val="tx1"/>
                </a:solidFill>
                <a:latin typeface="Arial" panose="020B0604020202020204" pitchFamily="34" charset="0"/>
                <a:cs typeface="Arial" panose="020B0604020202020204" pitchFamily="34" charset="0"/>
              </a:rPr>
              <a:t>definition of a Worker has been expanded to include contractors </a:t>
            </a:r>
            <a:r>
              <a:rPr lang="en-AU" sz="1600" kern="1200" dirty="0" smtClean="0">
                <a:solidFill>
                  <a:schemeClr val="tx1"/>
                </a:solidFill>
                <a:cs typeface="Arial" panose="020B0604020202020204" pitchFamily="34" charset="0"/>
              </a:rPr>
              <a:t>and </a:t>
            </a:r>
            <a:r>
              <a:rPr lang="en-AU" sz="1600" kern="1200" dirty="0" smtClean="0">
                <a:solidFill>
                  <a:schemeClr val="tx1"/>
                </a:solidFill>
                <a:latin typeface="Arial" panose="020B0604020202020204" pitchFamily="34" charset="0"/>
                <a:cs typeface="Arial" panose="020B0604020202020204" pitchFamily="34" charset="0"/>
              </a:rPr>
              <a:t>others </a:t>
            </a:r>
            <a:r>
              <a:rPr lang="en-AU" sz="1600" kern="1200" dirty="0">
                <a:solidFill>
                  <a:schemeClr val="tx1"/>
                </a:solidFill>
                <a:latin typeface="Arial" panose="020B0604020202020204" pitchFamily="34" charset="0"/>
                <a:cs typeface="Arial" panose="020B0604020202020204" pitchFamily="34" charset="0"/>
              </a:rPr>
              <a:t>whose work </a:t>
            </a:r>
            <a:r>
              <a:rPr lang="en-AU" sz="1600" kern="1200" dirty="0" smtClean="0">
                <a:solidFill>
                  <a:schemeClr val="tx1"/>
                </a:solidFill>
                <a:latin typeface="Arial" panose="020B0604020202020204" pitchFamily="34" charset="0"/>
                <a:cs typeface="Arial" panose="020B0604020202020204" pitchFamily="34" charset="0"/>
              </a:rPr>
              <a:t>environment </a:t>
            </a:r>
            <a:r>
              <a:rPr lang="en-AU" sz="1600" kern="1200" dirty="0">
                <a:solidFill>
                  <a:schemeClr val="tx1"/>
                </a:solidFill>
                <a:latin typeface="Arial" panose="020B0604020202020204" pitchFamily="34" charset="0"/>
                <a:cs typeface="Arial" panose="020B0604020202020204" pitchFamily="34" charset="0"/>
              </a:rPr>
              <a:t>a PCBU has the capacity to </a:t>
            </a:r>
            <a:r>
              <a:rPr lang="en-AU" sz="1600" kern="1200" dirty="0" smtClean="0">
                <a:solidFill>
                  <a:schemeClr val="tx1"/>
                </a:solidFill>
                <a:latin typeface="Arial" panose="020B0604020202020204" pitchFamily="34" charset="0"/>
                <a:cs typeface="Arial" panose="020B0604020202020204" pitchFamily="34" charset="0"/>
              </a:rPr>
              <a:t>control</a:t>
            </a:r>
            <a:r>
              <a:rPr lang="en-AU" sz="1600" kern="1200" dirty="0">
                <a:solidFill>
                  <a:schemeClr val="tx1"/>
                </a:solidFill>
                <a:latin typeface="Arial" panose="020B0604020202020204" pitchFamily="34" charset="0"/>
                <a:cs typeface="Arial" panose="020B0604020202020204" pitchFamily="34" charset="0"/>
              </a:rPr>
              <a:t> </a:t>
            </a:r>
            <a:r>
              <a:rPr lang="en-AU" sz="1600" kern="1200" dirty="0" smtClean="0">
                <a:solidFill>
                  <a:schemeClr val="tx1"/>
                </a:solidFill>
                <a:latin typeface="Arial" panose="020B0604020202020204" pitchFamily="34" charset="0"/>
                <a:cs typeface="Arial" panose="020B0604020202020204" pitchFamily="34" charset="0"/>
              </a:rPr>
              <a:t>– this includes an </a:t>
            </a:r>
            <a:r>
              <a:rPr lang="en-AU" sz="1600" kern="1200" dirty="0">
                <a:solidFill>
                  <a:schemeClr val="tx1"/>
                </a:solidFill>
                <a:latin typeface="Arial" panose="020B0604020202020204" pitchFamily="34" charset="0"/>
                <a:cs typeface="Arial" panose="020B0604020202020204" pitchFamily="34" charset="0"/>
              </a:rPr>
              <a:t>employee of a labour hire </a:t>
            </a:r>
            <a:r>
              <a:rPr lang="en-AU" sz="1600" kern="1200" dirty="0" smtClean="0">
                <a:solidFill>
                  <a:schemeClr val="tx1"/>
                </a:solidFill>
                <a:latin typeface="Arial" panose="020B0604020202020204" pitchFamily="34" charset="0"/>
                <a:cs typeface="Arial" panose="020B0604020202020204" pitchFamily="34" charset="0"/>
              </a:rPr>
              <a:t>company, </a:t>
            </a:r>
            <a:r>
              <a:rPr lang="en-AU" sz="1600" kern="1200" dirty="0">
                <a:solidFill>
                  <a:schemeClr val="tx1"/>
                </a:solidFill>
                <a:latin typeface="Arial" panose="020B0604020202020204" pitchFamily="34" charset="0"/>
                <a:cs typeface="Arial" panose="020B0604020202020204" pitchFamily="34" charset="0"/>
              </a:rPr>
              <a:t>an apprentice or trainee, </a:t>
            </a:r>
            <a:r>
              <a:rPr lang="en-US" sz="1600" kern="1200" dirty="0">
                <a:solidFill>
                  <a:schemeClr val="tx1"/>
                </a:solidFill>
                <a:latin typeface="Arial" panose="020B0604020202020204" pitchFamily="34" charset="0"/>
                <a:cs typeface="Arial" panose="020B0604020202020204" pitchFamily="34" charset="0"/>
              </a:rPr>
              <a:t>work experience student or </a:t>
            </a:r>
            <a:r>
              <a:rPr lang="en-US" sz="1600" kern="1200" dirty="0" smtClean="0">
                <a:solidFill>
                  <a:schemeClr val="tx1"/>
                </a:solidFill>
                <a:latin typeface="Arial" panose="020B0604020202020204" pitchFamily="34" charset="0"/>
                <a:cs typeface="Arial" panose="020B0604020202020204" pitchFamily="34" charset="0"/>
              </a:rPr>
              <a:t>volunteer.</a:t>
            </a:r>
            <a:br>
              <a:rPr lang="en-US" sz="1600" kern="1200" dirty="0" smtClean="0">
                <a:solidFill>
                  <a:schemeClr val="tx1"/>
                </a:solidFill>
                <a:latin typeface="Arial" panose="020B0604020202020204" pitchFamily="34" charset="0"/>
                <a:cs typeface="Arial" panose="020B0604020202020204" pitchFamily="34" charset="0"/>
              </a:rPr>
            </a:br>
            <a:endParaRPr lang="en-US" sz="1600" kern="1200" dirty="0" smtClean="0">
              <a:solidFill>
                <a:schemeClr val="tx1"/>
              </a:solidFill>
              <a:latin typeface="Arial" panose="020B0604020202020204" pitchFamily="34" charset="0"/>
              <a:cs typeface="Arial" panose="020B0604020202020204" pitchFamily="34" charset="0"/>
            </a:endParaRPr>
          </a:p>
          <a:p>
            <a:pPr marL="0" lvl="0" indent="0" defTabSz="914400" fontAlgn="auto">
              <a:spcBef>
                <a:spcPts val="600"/>
              </a:spcBef>
              <a:spcAft>
                <a:spcPts val="600"/>
              </a:spcAft>
              <a:buSzTx/>
              <a:buNone/>
            </a:pPr>
            <a:r>
              <a:rPr lang="en-AU" sz="1600" kern="1200" dirty="0" smtClean="0">
                <a:solidFill>
                  <a:schemeClr val="tx1"/>
                </a:solidFill>
                <a:latin typeface="Arial" panose="020B0604020202020204" pitchFamily="34" charset="0"/>
                <a:cs typeface="Arial" panose="020B0604020202020204" pitchFamily="34" charset="0"/>
              </a:rPr>
              <a:t>Managers, supervisors </a:t>
            </a:r>
            <a:r>
              <a:rPr lang="en-AU" sz="1600" kern="1200" dirty="0" smtClean="0">
                <a:solidFill>
                  <a:schemeClr val="tx1"/>
                </a:solidFill>
                <a:cs typeface="Arial" panose="020B0604020202020204" pitchFamily="34" charset="0"/>
              </a:rPr>
              <a:t>and </a:t>
            </a:r>
            <a:r>
              <a:rPr lang="en-US" sz="1600" kern="1200" dirty="0" smtClean="0">
                <a:solidFill>
                  <a:schemeClr val="tx1"/>
                </a:solidFill>
                <a:latin typeface="Arial" panose="020B0604020202020204" pitchFamily="34" charset="0"/>
                <a:cs typeface="Arial" panose="020B0604020202020204" pitchFamily="34" charset="0"/>
              </a:rPr>
              <a:t>team leaders </a:t>
            </a:r>
            <a:r>
              <a:rPr lang="en-AU" sz="1600" kern="1200" dirty="0" smtClean="0">
                <a:solidFill>
                  <a:schemeClr val="tx1"/>
                </a:solidFill>
                <a:latin typeface="Arial" panose="020B0604020202020204" pitchFamily="34" charset="0"/>
                <a:cs typeface="Arial" panose="020B0604020202020204" pitchFamily="34" charset="0"/>
              </a:rPr>
              <a:t>are also deemed to be workers!</a:t>
            </a:r>
            <a:endParaRPr lang="en-US" sz="1600" kern="1200" dirty="0">
              <a:solidFill>
                <a:schemeClr val="tx1"/>
              </a:solidFill>
              <a:latin typeface="Arial" panose="020B0604020202020204" pitchFamily="34" charset="0"/>
              <a:cs typeface="Arial" panose="020B0604020202020204" pitchFamily="34" charset="0"/>
            </a:endParaRPr>
          </a:p>
          <a:p>
            <a:endParaRPr lang="en-AU" sz="1600" dirty="0"/>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19</a:t>
            </a:fld>
            <a:endParaRPr lang="en-AU" dirty="0">
              <a:solidFill>
                <a:srgbClr val="FFFFFF"/>
              </a:solidFill>
            </a:endParaRPr>
          </a:p>
        </p:txBody>
      </p:sp>
    </p:spTree>
    <p:extLst>
      <p:ext uri="{BB962C8B-B14F-4D97-AF65-F5344CB8AC3E}">
        <p14:creationId xmlns:p14="http://schemas.microsoft.com/office/powerpoint/2010/main" val="4246851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28792" cy="1152128"/>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AU" dirty="0"/>
              <a:t/>
            </a:r>
            <a:br>
              <a:rPr lang="en-AU" dirty="0"/>
            </a:br>
            <a:r>
              <a:rPr lang="en-AU" kern="1200" dirty="0">
                <a:solidFill>
                  <a:srgbClr val="FF8200"/>
                </a:solidFill>
                <a:latin typeface="Arial" panose="020B0604020202020204" pitchFamily="34" charset="0"/>
                <a:cs typeface="Arial" panose="020B0604020202020204" pitchFamily="34" charset="0"/>
              </a:rPr>
              <a:t>The Mining and Quarrying Occupational Health and Safety Committee</a:t>
            </a:r>
          </a:p>
        </p:txBody>
      </p:sp>
      <p:sp>
        <p:nvSpPr>
          <p:cNvPr id="3" name="Content Placeholder 2"/>
          <p:cNvSpPr>
            <a:spLocks noGrp="1"/>
          </p:cNvSpPr>
          <p:nvPr>
            <p:ph idx="1"/>
          </p:nvPr>
        </p:nvSpPr>
        <p:spPr/>
        <p:txBody>
          <a:bodyPr/>
          <a:lstStyle/>
          <a:p>
            <a:pPr marL="0" indent="0" hangingPunct="0">
              <a:buNone/>
            </a:pPr>
            <a:r>
              <a:rPr lang="en-US" b="1" dirty="0"/>
              <a:t>Promoting Work Health and Safety in the Workplace</a:t>
            </a:r>
            <a:endParaRPr lang="en-AU" dirty="0"/>
          </a:p>
          <a:p>
            <a:pPr marL="0" indent="0" fontAlgn="auto">
              <a:buNone/>
            </a:pPr>
            <a:r>
              <a:rPr lang="en-US" sz="1800" dirty="0"/>
              <a:t>This workplace industry safety </a:t>
            </a:r>
            <a:r>
              <a:rPr lang="en-US" sz="1800" dirty="0" smtClean="0"/>
              <a:t>presentation </a:t>
            </a:r>
            <a:r>
              <a:rPr lang="en-US" sz="1800" dirty="0"/>
              <a:t>is developed and fully funded by the Mining and Quarrying Occupational Health and Safety Committee (MAQOHSC). </a:t>
            </a:r>
            <a:endParaRPr lang="en-US" sz="1800" dirty="0" smtClean="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fontAlgn="auto">
              <a:buNone/>
            </a:pPr>
            <a:endParaRPr lang="en-AU" dirty="0"/>
          </a:p>
          <a:p>
            <a:pPr marL="0" indent="0" fontAlgn="auto">
              <a:buNone/>
            </a:pPr>
            <a:endParaRPr lang="en-AU" dirty="0" smtClean="0"/>
          </a:p>
          <a:p>
            <a:pPr marL="0" indent="0" algn="r">
              <a:buNone/>
            </a:pPr>
            <a:r>
              <a:rPr lang="en-AU" sz="1600" dirty="0" smtClean="0"/>
              <a:t>ISBN </a:t>
            </a:r>
            <a:r>
              <a:rPr lang="en-AU" sz="1600" dirty="0"/>
              <a:t>978-1-925361-44-5</a:t>
            </a:r>
          </a:p>
          <a:p>
            <a:pPr marL="0" indent="0" fontAlgn="auto">
              <a:buNone/>
            </a:pPr>
            <a:endParaRPr lang="en-AU" kern="1200" dirty="0">
              <a:solidFill>
                <a:srgbClr val="FF8200"/>
              </a:solidFill>
              <a:latin typeface="Arial" panose="020B0604020202020204" pitchFamily="34" charset="0"/>
              <a:cs typeface="Arial" panose="020B0604020202020204" pitchFamily="34" charset="0"/>
            </a:endParaRPr>
          </a:p>
          <a:p>
            <a:pPr marL="0" indent="0" fontAlgn="auto">
              <a:buNone/>
            </a:pPr>
            <a:endParaRPr lang="en-AU" kern="1200" dirty="0" smtClean="0">
              <a:solidFill>
                <a:srgbClr val="FF8200"/>
              </a:solidFill>
              <a:latin typeface="Arial" panose="020B0604020202020204" pitchFamily="34" charset="0"/>
              <a:cs typeface="Arial" panose="020B0604020202020204" pitchFamily="34" charset="0"/>
            </a:endParaRPr>
          </a:p>
          <a:p>
            <a:pPr marL="0" indent="0" fontAlgn="auto">
              <a:buNone/>
            </a:pPr>
            <a:endParaRPr lang="en-AU" dirty="0"/>
          </a:p>
          <a:p>
            <a:endParaRPr lang="en-AU" dirty="0"/>
          </a:p>
        </p:txBody>
      </p:sp>
      <p:sp>
        <p:nvSpPr>
          <p:cNvPr id="4" name="Slide Number Placeholder 3"/>
          <p:cNvSpPr>
            <a:spLocks noGrp="1"/>
          </p:cNvSpPr>
          <p:nvPr>
            <p:ph type="sldNum" sz="quarter" idx="10"/>
          </p:nvPr>
        </p:nvSpPr>
        <p:spPr/>
        <p:txBody>
          <a:bodyPr/>
          <a:lstStyle/>
          <a:p>
            <a:pPr>
              <a:defRPr/>
            </a:pPr>
            <a:fld id="{65DB8DF4-6AFD-4037-92D2-C390D3177DD7}" type="slidenum">
              <a:rPr lang="en-AU" smtClean="0"/>
              <a:pPr>
                <a:defRPr/>
              </a:pPr>
              <a:t>2</a:t>
            </a:fld>
            <a:endParaRPr lang="en-AU" sz="1400" dirty="0">
              <a:solidFill>
                <a:srgbClr val="1D1D60"/>
              </a:solidFill>
            </a:endParaRPr>
          </a:p>
        </p:txBody>
      </p:sp>
    </p:spTree>
    <p:extLst>
      <p:ext uri="{BB962C8B-B14F-4D97-AF65-F5344CB8AC3E}">
        <p14:creationId xmlns:p14="http://schemas.microsoft.com/office/powerpoint/2010/main" val="1634360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Workers Duty of </a:t>
            </a:r>
            <a:r>
              <a:rPr lang="en-AU" dirty="0" smtClean="0">
                <a:solidFill>
                  <a:schemeClr val="accent1"/>
                </a:solidFill>
              </a:rPr>
              <a:t>Care</a:t>
            </a:r>
            <a:endParaRPr lang="en-AU" dirty="0">
              <a:solidFill>
                <a:schemeClr val="accent1"/>
              </a:solidFill>
            </a:endParaRPr>
          </a:p>
        </p:txBody>
      </p:sp>
      <p:sp>
        <p:nvSpPr>
          <p:cNvPr id="3" name="Content Placeholder 2"/>
          <p:cNvSpPr>
            <a:spLocks noGrp="1"/>
          </p:cNvSpPr>
          <p:nvPr>
            <p:ph idx="1"/>
          </p:nvPr>
        </p:nvSpPr>
        <p:spPr>
          <a:xfrm>
            <a:off x="1835696" y="1700808"/>
            <a:ext cx="7200800"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r>
              <a:rPr lang="en-US" sz="1800" b="1" dirty="0">
                <a:solidFill>
                  <a:schemeClr val="tx1"/>
                </a:solidFill>
              </a:rPr>
              <a:t/>
            </a:r>
            <a:br>
              <a:rPr lang="en-US" sz="1800" b="1" dirty="0">
                <a:solidFill>
                  <a:schemeClr val="tx1"/>
                </a:solidFill>
              </a:rPr>
            </a:br>
            <a:endParaRPr lang="en-US" sz="1600" b="1" dirty="0">
              <a:solidFill>
                <a:schemeClr val="tx1"/>
              </a:solidFill>
            </a:endParaRPr>
          </a:p>
          <a:p>
            <a:pPr marL="0" lvl="0" indent="0" defTabSz="914400" fontAlgn="auto">
              <a:spcBef>
                <a:spcPts val="0"/>
              </a:spcBef>
              <a:spcAft>
                <a:spcPts val="0"/>
              </a:spcAft>
              <a:buClrTx/>
              <a:buSzTx/>
              <a:buNone/>
            </a:pPr>
            <a:r>
              <a:rPr lang="en-AU" sz="1600" b="1" kern="1200" dirty="0" smtClean="0">
                <a:solidFill>
                  <a:prstClr val="black"/>
                </a:solidFill>
                <a:ea typeface="Times New Roman"/>
                <a:cs typeface="Arial"/>
              </a:rPr>
              <a:t>Section </a:t>
            </a:r>
            <a:r>
              <a:rPr lang="en-US" sz="1600" b="1" dirty="0" smtClean="0"/>
              <a:t>28 </a:t>
            </a:r>
            <a:r>
              <a:rPr lang="en-US" sz="1600" b="1" dirty="0"/>
              <a:t>-</a:t>
            </a:r>
            <a:r>
              <a:rPr lang="en-US" sz="1600" b="1" dirty="0" smtClean="0"/>
              <a:t> </a:t>
            </a:r>
            <a:r>
              <a:rPr lang="en-US" sz="1600" b="1" dirty="0" smtClean="0"/>
              <a:t>Workers</a:t>
            </a:r>
          </a:p>
          <a:p>
            <a:pPr marL="0" lvl="0" indent="0" defTabSz="914400" fontAlgn="auto">
              <a:spcBef>
                <a:spcPts val="0"/>
              </a:spcBef>
              <a:spcAft>
                <a:spcPts val="600"/>
              </a:spcAft>
              <a:buClrTx/>
              <a:buSzTx/>
              <a:buNone/>
            </a:pPr>
            <a:endParaRPr lang="en-US" sz="1600" b="1" dirty="0"/>
          </a:p>
          <a:p>
            <a:pPr marL="358775" lvl="0" indent="-358775" defTabSz="914400">
              <a:spcBef>
                <a:spcPts val="0"/>
              </a:spcBef>
              <a:spcAft>
                <a:spcPts val="600"/>
              </a:spcAft>
              <a:buClr>
                <a:srgbClr val="0070C0"/>
              </a:buClr>
              <a:buSzPct val="68000"/>
              <a:buNone/>
            </a:pPr>
            <a:r>
              <a:rPr lang="en-US" sz="1600" b="1" kern="1200" dirty="0" smtClean="0">
                <a:solidFill>
                  <a:schemeClr val="tx1"/>
                </a:solidFill>
              </a:rPr>
              <a:t>Workers </a:t>
            </a:r>
            <a:r>
              <a:rPr lang="en-US" sz="1600" b="1" kern="1200" dirty="0">
                <a:solidFill>
                  <a:schemeClr val="tx1"/>
                </a:solidFill>
              </a:rPr>
              <a:t>have a duty and obligation to:</a:t>
            </a:r>
          </a:p>
          <a:p>
            <a:pPr marL="358775" lvl="1" indent="-358775" defTabSz="914400">
              <a:spcBef>
                <a:spcPts val="600"/>
              </a:spcBef>
              <a:spcAft>
                <a:spcPts val="600"/>
              </a:spcAft>
              <a:buClr>
                <a:schemeClr val="accent1"/>
              </a:buClr>
              <a:buSzTx/>
            </a:pPr>
            <a:r>
              <a:rPr lang="en-AU" sz="1600" kern="1200" dirty="0" smtClean="0">
                <a:solidFill>
                  <a:schemeClr val="tx1"/>
                </a:solidFill>
                <a:ea typeface="+mn-ea"/>
                <a:cs typeface="Arial" panose="020B0604020202020204" pitchFamily="34" charset="0"/>
              </a:rPr>
              <a:t>take </a:t>
            </a:r>
            <a:r>
              <a:rPr lang="en-AU" sz="1600" kern="1200" dirty="0">
                <a:solidFill>
                  <a:schemeClr val="tx1"/>
                </a:solidFill>
                <a:ea typeface="+mn-ea"/>
                <a:cs typeface="Arial" panose="020B0604020202020204" pitchFamily="34" charset="0"/>
              </a:rPr>
              <a:t>reasonable care </a:t>
            </a:r>
            <a:r>
              <a:rPr lang="en-AU" sz="1600" kern="1200" dirty="0" smtClean="0">
                <a:solidFill>
                  <a:schemeClr val="tx1"/>
                </a:solidFill>
                <a:ea typeface="+mn-ea"/>
                <a:cs typeface="Arial" panose="020B0604020202020204" pitchFamily="34" charset="0"/>
              </a:rPr>
              <a:t>that </a:t>
            </a:r>
            <a:r>
              <a:rPr lang="en-US" sz="1600" dirty="0">
                <a:solidFill>
                  <a:schemeClr val="tx1"/>
                </a:solidFill>
              </a:rPr>
              <a:t>his or her acts or omissions</a:t>
            </a:r>
            <a:r>
              <a:rPr lang="en-US" sz="1600" dirty="0">
                <a:solidFill>
                  <a:schemeClr val="tx1"/>
                </a:solidFill>
                <a:latin typeface="Times New Roman"/>
              </a:rPr>
              <a:t> </a:t>
            </a:r>
            <a:r>
              <a:rPr lang="en-AU" sz="1600" kern="1200" dirty="0" smtClean="0">
                <a:solidFill>
                  <a:schemeClr val="tx1"/>
                </a:solidFill>
                <a:ea typeface="+mn-ea"/>
                <a:cs typeface="Arial" panose="020B0604020202020204" pitchFamily="34" charset="0"/>
              </a:rPr>
              <a:t>(actions </a:t>
            </a:r>
            <a:r>
              <a:rPr lang="en-AU" sz="1600" kern="1200" dirty="0">
                <a:solidFill>
                  <a:schemeClr val="tx1"/>
                </a:solidFill>
                <a:ea typeface="+mn-ea"/>
                <a:cs typeface="Arial" panose="020B0604020202020204" pitchFamily="34" charset="0"/>
              </a:rPr>
              <a:t>or </a:t>
            </a:r>
            <a:r>
              <a:rPr lang="en-AU" sz="1600" kern="1200" dirty="0" smtClean="0">
                <a:solidFill>
                  <a:schemeClr val="tx1"/>
                </a:solidFill>
                <a:ea typeface="+mn-ea"/>
                <a:cs typeface="Arial" panose="020B0604020202020204" pitchFamily="34" charset="0"/>
              </a:rPr>
              <a:t>words) do not </a:t>
            </a:r>
            <a:r>
              <a:rPr lang="en-AU" sz="1600" kern="1200" dirty="0">
                <a:solidFill>
                  <a:schemeClr val="tx1"/>
                </a:solidFill>
                <a:ea typeface="+mn-ea"/>
                <a:cs typeface="Arial" panose="020B0604020202020204" pitchFamily="34" charset="0"/>
              </a:rPr>
              <a:t>adversely affect the health </a:t>
            </a:r>
            <a:r>
              <a:rPr lang="en-AU" sz="1600" kern="1200" dirty="0" smtClean="0">
                <a:solidFill>
                  <a:schemeClr val="tx1"/>
                </a:solidFill>
                <a:ea typeface="+mn-ea"/>
                <a:cs typeface="Arial" panose="020B0604020202020204" pitchFamily="34" charset="0"/>
              </a:rPr>
              <a:t>and safety </a:t>
            </a:r>
            <a:r>
              <a:rPr lang="en-AU" sz="1600" kern="1200" dirty="0">
                <a:solidFill>
                  <a:schemeClr val="tx1"/>
                </a:solidFill>
                <a:ea typeface="+mn-ea"/>
                <a:cs typeface="Arial" panose="020B0604020202020204" pitchFamily="34" charset="0"/>
              </a:rPr>
              <a:t>of other </a:t>
            </a:r>
            <a:r>
              <a:rPr lang="en-AU" sz="1600" kern="1200" dirty="0" smtClean="0">
                <a:solidFill>
                  <a:schemeClr val="tx1"/>
                </a:solidFill>
                <a:ea typeface="+mn-ea"/>
                <a:cs typeface="Arial" panose="020B0604020202020204" pitchFamily="34" charset="0"/>
              </a:rPr>
              <a:t>persons</a:t>
            </a:r>
            <a:endParaRPr lang="en-AU" sz="1600" kern="1200" dirty="0">
              <a:solidFill>
                <a:schemeClr val="tx1"/>
              </a:solidFill>
              <a:ea typeface="+mn-ea"/>
              <a:cs typeface="Arial" panose="020B0604020202020204" pitchFamily="34" charset="0"/>
            </a:endParaRPr>
          </a:p>
          <a:p>
            <a:pPr marL="358775" lvl="1" indent="-358775" defTabSz="914400">
              <a:spcBef>
                <a:spcPts val="600"/>
              </a:spcBef>
              <a:spcAft>
                <a:spcPts val="600"/>
              </a:spcAft>
              <a:buClr>
                <a:schemeClr val="accent1"/>
              </a:buClr>
              <a:buSzTx/>
            </a:pPr>
            <a:r>
              <a:rPr lang="en-AU" sz="1600" kern="1200" dirty="0">
                <a:solidFill>
                  <a:schemeClr val="tx1"/>
                </a:solidFill>
                <a:ea typeface="+mn-ea"/>
                <a:cs typeface="Arial" panose="020B0604020202020204" pitchFamily="34" charset="0"/>
              </a:rPr>
              <a:t>c</a:t>
            </a:r>
            <a:r>
              <a:rPr lang="en-AU" sz="1600" kern="1200" dirty="0" smtClean="0">
                <a:solidFill>
                  <a:schemeClr val="tx1"/>
                </a:solidFill>
                <a:ea typeface="+mn-ea"/>
                <a:cs typeface="Arial" panose="020B0604020202020204" pitchFamily="34" charset="0"/>
              </a:rPr>
              <a:t>omply</a:t>
            </a:r>
            <a:r>
              <a:rPr lang="en-AU" sz="1600" kern="1200" dirty="0">
                <a:solidFill>
                  <a:schemeClr val="tx1"/>
                </a:solidFill>
                <a:ea typeface="+mn-ea"/>
                <a:cs typeface="Arial" panose="020B0604020202020204" pitchFamily="34" charset="0"/>
              </a:rPr>
              <a:t>, so far as the worker is reasonably able, with any reasonable instruction designed to protect their health </a:t>
            </a:r>
            <a:r>
              <a:rPr lang="en-AU" sz="1600" kern="1200" dirty="0" smtClean="0">
                <a:solidFill>
                  <a:schemeClr val="tx1"/>
                </a:solidFill>
                <a:ea typeface="+mn-ea"/>
                <a:cs typeface="Arial" panose="020B0604020202020204" pitchFamily="34" charset="0"/>
              </a:rPr>
              <a:t>and safety and </a:t>
            </a:r>
            <a:r>
              <a:rPr lang="en-AU" sz="1600" kern="1200" dirty="0">
                <a:solidFill>
                  <a:schemeClr val="tx1"/>
                </a:solidFill>
                <a:ea typeface="+mn-ea"/>
                <a:cs typeface="Arial" panose="020B0604020202020204" pitchFamily="34" charset="0"/>
              </a:rPr>
              <a:t>that of any other persons while at </a:t>
            </a:r>
            <a:r>
              <a:rPr lang="en-AU" sz="1600" kern="1200" dirty="0" smtClean="0">
                <a:solidFill>
                  <a:schemeClr val="tx1"/>
                </a:solidFill>
                <a:ea typeface="+mn-ea"/>
                <a:cs typeface="Arial" panose="020B0604020202020204" pitchFamily="34" charset="0"/>
              </a:rPr>
              <a:t>work</a:t>
            </a:r>
            <a:endParaRPr lang="en-AU" sz="1600" kern="1200" dirty="0">
              <a:solidFill>
                <a:schemeClr val="tx1"/>
              </a:solidFill>
              <a:ea typeface="+mn-ea"/>
              <a:cs typeface="Arial" panose="020B0604020202020204" pitchFamily="34" charset="0"/>
            </a:endParaRPr>
          </a:p>
          <a:p>
            <a:pPr marL="358775" lvl="1" indent="-358775" defTabSz="914400">
              <a:spcBef>
                <a:spcPts val="600"/>
              </a:spcBef>
              <a:spcAft>
                <a:spcPts val="600"/>
              </a:spcAft>
              <a:buClr>
                <a:schemeClr val="accent1"/>
              </a:buClr>
              <a:buSzTx/>
            </a:pPr>
            <a:r>
              <a:rPr lang="en-AU" sz="1600" kern="1200" dirty="0">
                <a:solidFill>
                  <a:schemeClr val="tx1"/>
                </a:solidFill>
                <a:ea typeface="+mn-ea"/>
                <a:cs typeface="Arial" panose="020B0604020202020204" pitchFamily="34" charset="0"/>
              </a:rPr>
              <a:t>c</a:t>
            </a:r>
            <a:r>
              <a:rPr lang="en-AU" sz="1600" kern="1200" dirty="0" smtClean="0">
                <a:solidFill>
                  <a:schemeClr val="tx1"/>
                </a:solidFill>
                <a:ea typeface="+mn-ea"/>
                <a:cs typeface="Arial" panose="020B0604020202020204" pitchFamily="34" charset="0"/>
              </a:rPr>
              <a:t>o-operate </a:t>
            </a:r>
            <a:r>
              <a:rPr lang="en-AU" sz="1600" kern="1200" dirty="0">
                <a:solidFill>
                  <a:schemeClr val="tx1"/>
                </a:solidFill>
                <a:ea typeface="+mn-ea"/>
                <a:cs typeface="Arial" panose="020B0604020202020204" pitchFamily="34" charset="0"/>
              </a:rPr>
              <a:t>with any reasonable policy or procedure relating to health or safety at the workplace that they have been notified of.</a:t>
            </a:r>
          </a:p>
          <a:p>
            <a:endParaRPr lang="en-AU" sz="1600" dirty="0"/>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20</a:t>
            </a:fld>
            <a:endParaRPr lang="en-AU" dirty="0">
              <a:solidFill>
                <a:srgbClr val="FFFFFF"/>
              </a:solidFill>
            </a:endParaRPr>
          </a:p>
        </p:txBody>
      </p:sp>
    </p:spTree>
    <p:extLst>
      <p:ext uri="{BB962C8B-B14F-4D97-AF65-F5344CB8AC3E}">
        <p14:creationId xmlns:p14="http://schemas.microsoft.com/office/powerpoint/2010/main" val="4246851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520" y="260648"/>
            <a:ext cx="6851104" cy="1152128"/>
          </a:xfrm>
        </p:spPr>
        <p:txBody>
          <a:bodyPr/>
          <a:lstStyle/>
          <a:p>
            <a:r>
              <a:rPr lang="en-AU" kern="1200" dirty="0" smtClean="0">
                <a:solidFill>
                  <a:schemeClr val="accent1"/>
                </a:solidFill>
                <a:latin typeface="Arial" panose="020B0604020202020204" pitchFamily="34" charset="0"/>
                <a:cs typeface="Arial" panose="020B0604020202020204" pitchFamily="34" charset="0"/>
              </a:rPr>
              <a:t>Penalties</a:t>
            </a:r>
            <a:endParaRPr lang="en-AU"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6696744" cy="4776192"/>
          </a:xfrm>
        </p:spPr>
        <p:txBody>
          <a:bodyPr/>
          <a:lstStyle/>
          <a:p>
            <a:pPr marL="0" lvl="0" indent="0">
              <a:spcBef>
                <a:spcPts val="600"/>
              </a:spcBef>
              <a:spcAft>
                <a:spcPts val="600"/>
              </a:spcAft>
              <a:buClr>
                <a:srgbClr val="F79646"/>
              </a:buClr>
              <a:buNone/>
            </a:pPr>
            <a:r>
              <a:rPr lang="en-AU" sz="1600" b="1" kern="1200" dirty="0">
                <a:solidFill>
                  <a:schemeClr val="tx1"/>
                </a:solidFill>
              </a:rPr>
              <a:t>Category 1 </a:t>
            </a:r>
            <a:r>
              <a:rPr lang="en-AU" sz="1600" kern="1200" dirty="0">
                <a:solidFill>
                  <a:schemeClr val="tx1"/>
                </a:solidFill>
              </a:rPr>
              <a:t>– for reckless conduct that exposes an individual to a risk of death or serious injury or illness that is engaged in without reasonable </a:t>
            </a:r>
            <a:r>
              <a:rPr lang="en-AU" sz="1600" kern="1200" dirty="0" smtClean="0">
                <a:solidFill>
                  <a:schemeClr val="tx1"/>
                </a:solidFill>
              </a:rPr>
              <a:t>excuse</a:t>
            </a:r>
            <a:endParaRPr lang="en-US" sz="1200" dirty="0" smtClean="0">
              <a:solidFill>
                <a:schemeClr val="tx1"/>
              </a:solidFill>
              <a:latin typeface="Times New Roman"/>
            </a:endParaRPr>
          </a:p>
          <a:p>
            <a:pPr marL="0" lvl="0" indent="0">
              <a:spcBef>
                <a:spcPts val="600"/>
              </a:spcBef>
              <a:spcAft>
                <a:spcPts val="600"/>
              </a:spcAft>
              <a:buClr>
                <a:srgbClr val="F79646"/>
              </a:buClr>
              <a:buNone/>
            </a:pPr>
            <a:r>
              <a:rPr lang="en-AU" sz="1600" b="1" kern="1200" dirty="0" smtClean="0">
                <a:solidFill>
                  <a:schemeClr val="tx1"/>
                </a:solidFill>
              </a:rPr>
              <a:t>Category 2 </a:t>
            </a:r>
            <a:r>
              <a:rPr lang="en-AU" sz="1600" kern="1200" dirty="0" smtClean="0">
                <a:solidFill>
                  <a:schemeClr val="tx1"/>
                </a:solidFill>
              </a:rPr>
              <a:t>– failure to comply with a health and safety duty that exposes an individual to a risk of death or serious injury or illness</a:t>
            </a:r>
            <a:endParaRPr lang="en-US" sz="1200" dirty="0" smtClean="0">
              <a:solidFill>
                <a:schemeClr val="tx1"/>
              </a:solidFill>
              <a:latin typeface="Times New Roman"/>
            </a:endParaRPr>
          </a:p>
          <a:p>
            <a:pPr marL="0" lvl="0" indent="0">
              <a:spcBef>
                <a:spcPts val="600"/>
              </a:spcBef>
              <a:spcAft>
                <a:spcPts val="600"/>
              </a:spcAft>
              <a:buClr>
                <a:srgbClr val="F79646"/>
              </a:buClr>
              <a:buNone/>
            </a:pPr>
            <a:r>
              <a:rPr lang="en-AU" sz="1600" b="1" kern="1200" dirty="0" smtClean="0">
                <a:solidFill>
                  <a:schemeClr val="tx1"/>
                </a:solidFill>
              </a:rPr>
              <a:t>Category </a:t>
            </a:r>
            <a:r>
              <a:rPr lang="en-AU" sz="1600" b="1" kern="1200" dirty="0">
                <a:solidFill>
                  <a:schemeClr val="tx1"/>
                </a:solidFill>
              </a:rPr>
              <a:t>3 </a:t>
            </a:r>
            <a:r>
              <a:rPr lang="en-AU" sz="1600" kern="1200" dirty="0">
                <a:solidFill>
                  <a:schemeClr val="tx1"/>
                </a:solidFill>
              </a:rPr>
              <a:t>– failure to comply with a health and safety </a:t>
            </a:r>
            <a:r>
              <a:rPr lang="en-AU" sz="1600" kern="1200" dirty="0" smtClean="0">
                <a:solidFill>
                  <a:schemeClr val="tx1"/>
                </a:solidFill>
              </a:rPr>
              <a:t>duty</a:t>
            </a:r>
            <a:endParaRPr lang="en-US" sz="1200" dirty="0">
              <a:solidFill>
                <a:schemeClr val="tx1"/>
              </a:solidFill>
              <a:latin typeface="Times New Roman"/>
              <a:ea typeface="Times New Roman"/>
            </a:endParaRPr>
          </a:p>
          <a:p>
            <a:endParaRPr lang="en-AU" sz="1600" dirty="0"/>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21</a:t>
            </a:fld>
            <a:endParaRPr lang="en-AU" dirty="0">
              <a:solidFill>
                <a:srgbClr val="FFFFF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205802638"/>
              </p:ext>
            </p:extLst>
          </p:nvPr>
        </p:nvGraphicFramePr>
        <p:xfrm>
          <a:off x="1619672" y="3861048"/>
          <a:ext cx="7272808" cy="2571165"/>
        </p:xfrm>
        <a:graphic>
          <a:graphicData uri="http://schemas.openxmlformats.org/drawingml/2006/table">
            <a:tbl>
              <a:tblPr firstRow="1" bandRow="1"/>
              <a:tblGrid>
                <a:gridCol w="2448272"/>
                <a:gridCol w="1586714"/>
                <a:gridCol w="1669123"/>
                <a:gridCol w="1568699"/>
              </a:tblGrid>
              <a:tr h="393644">
                <a:tc>
                  <a:txBody>
                    <a:bodyPr/>
                    <a:lstStyle/>
                    <a:p>
                      <a:pPr algn="ctr">
                        <a:spcAft>
                          <a:spcPts val="0"/>
                        </a:spcAft>
                      </a:pPr>
                      <a:r>
                        <a:rPr lang="en-AU" sz="1400" b="1" kern="1200" dirty="0">
                          <a:solidFill>
                            <a:schemeClr val="tx1"/>
                          </a:solidFill>
                          <a:effectLst/>
                          <a:latin typeface="Calibri"/>
                          <a:ea typeface="Times New Roman"/>
                          <a:cs typeface="Arial"/>
                        </a:rPr>
                        <a:t>Duty Holder</a:t>
                      </a:r>
                      <a:endParaRPr lang="en-US" sz="1200" b="1" dirty="0">
                        <a:solidFill>
                          <a:schemeClr val="tx1"/>
                        </a:solidFill>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chemeClr val="tx1"/>
                          </a:solidFill>
                          <a:effectLst/>
                          <a:latin typeface="Calibri"/>
                          <a:ea typeface="Times New Roman"/>
                          <a:cs typeface="Arial"/>
                        </a:rPr>
                        <a:t>Category 1</a:t>
                      </a:r>
                      <a:endParaRPr lang="en-US" sz="1200" b="1" dirty="0">
                        <a:solidFill>
                          <a:schemeClr val="tx1"/>
                        </a:solidFill>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chemeClr val="tx1"/>
                          </a:solidFill>
                          <a:effectLst/>
                          <a:latin typeface="Calibri"/>
                          <a:ea typeface="Times New Roman"/>
                          <a:cs typeface="Arial"/>
                        </a:rPr>
                        <a:t>Category 2</a:t>
                      </a:r>
                      <a:endParaRPr lang="en-US" sz="1200" b="1" dirty="0">
                        <a:solidFill>
                          <a:schemeClr val="tx1"/>
                        </a:solidFill>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chemeClr val="tx1"/>
                          </a:solidFill>
                          <a:effectLst/>
                          <a:latin typeface="Calibri"/>
                          <a:ea typeface="Times New Roman"/>
                          <a:cs typeface="Arial"/>
                        </a:rPr>
                        <a:t>Category 3</a:t>
                      </a:r>
                      <a:endParaRPr lang="en-US" sz="1200" b="1" dirty="0">
                        <a:solidFill>
                          <a:schemeClr val="tx1"/>
                        </a:solidFill>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2"/>
                    </a:solidFill>
                  </a:tcPr>
                </a:tc>
              </a:tr>
              <a:tr h="758484">
                <a:tc>
                  <a:txBody>
                    <a:bodyPr/>
                    <a:lstStyle/>
                    <a:p>
                      <a:pPr algn="l">
                        <a:spcAft>
                          <a:spcPts val="0"/>
                        </a:spcAft>
                      </a:pPr>
                      <a:r>
                        <a:rPr lang="en-AU" sz="1400" b="1" kern="1200" dirty="0">
                          <a:solidFill>
                            <a:srgbClr val="35385A"/>
                          </a:solidFill>
                          <a:effectLst/>
                          <a:latin typeface="Calibri"/>
                          <a:ea typeface="Times New Roman"/>
                          <a:cs typeface="Arial"/>
                        </a:rPr>
                        <a:t>Individual worker or other person at the workplace</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rgbClr val="35385A"/>
                          </a:solidFill>
                          <a:effectLst/>
                          <a:latin typeface="Calibri"/>
                          <a:ea typeface="Times New Roman"/>
                          <a:cs typeface="Arial"/>
                        </a:rPr>
                        <a:t>$300,000 or </a:t>
                      </a:r>
                      <a:r>
                        <a:rPr lang="en-AU" sz="1400" b="1" kern="1200" dirty="0" smtClean="0">
                          <a:solidFill>
                            <a:srgbClr val="35385A"/>
                          </a:solidFill>
                          <a:effectLst/>
                          <a:latin typeface="Calibri"/>
                          <a:ea typeface="Times New Roman"/>
                          <a:cs typeface="Arial"/>
                        </a:rPr>
                        <a:t/>
                      </a:r>
                      <a:br>
                        <a:rPr lang="en-AU" sz="1400" b="1" kern="1200" dirty="0" smtClean="0">
                          <a:solidFill>
                            <a:srgbClr val="35385A"/>
                          </a:solidFill>
                          <a:effectLst/>
                          <a:latin typeface="Calibri"/>
                          <a:ea typeface="Times New Roman"/>
                          <a:cs typeface="Arial"/>
                        </a:rPr>
                      </a:br>
                      <a:r>
                        <a:rPr lang="en-AU" sz="1400" b="1" kern="1200" dirty="0" smtClean="0">
                          <a:solidFill>
                            <a:srgbClr val="35385A"/>
                          </a:solidFill>
                          <a:effectLst/>
                          <a:latin typeface="Calibri"/>
                          <a:ea typeface="Times New Roman"/>
                          <a:cs typeface="Arial"/>
                        </a:rPr>
                        <a:t>5 </a:t>
                      </a:r>
                      <a:r>
                        <a:rPr lang="en-AU" sz="1400" b="1" kern="1200" dirty="0">
                          <a:solidFill>
                            <a:srgbClr val="35385A"/>
                          </a:solidFill>
                          <a:effectLst/>
                          <a:latin typeface="Calibri"/>
                          <a:ea typeface="Times New Roman"/>
                          <a:cs typeface="Arial"/>
                        </a:rPr>
                        <a:t>years imprisonment</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rgbClr val="35385A"/>
                          </a:solidFill>
                          <a:effectLst/>
                          <a:latin typeface="Calibri"/>
                          <a:ea typeface="Times New Roman"/>
                          <a:cs typeface="Arial"/>
                        </a:rPr>
                        <a:t>$150,000</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rgbClr val="35385A"/>
                          </a:solidFill>
                          <a:effectLst/>
                          <a:latin typeface="Calibri"/>
                          <a:ea typeface="Times New Roman"/>
                          <a:cs typeface="Arial"/>
                        </a:rPr>
                        <a:t>$50,000</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r>
              <a:tr h="749843">
                <a:tc>
                  <a:txBody>
                    <a:bodyPr/>
                    <a:lstStyle/>
                    <a:p>
                      <a:pPr algn="l">
                        <a:spcAft>
                          <a:spcPts val="0"/>
                        </a:spcAft>
                      </a:pPr>
                      <a:r>
                        <a:rPr lang="en-AU" sz="1400" b="1" kern="1200" dirty="0">
                          <a:solidFill>
                            <a:srgbClr val="35385A"/>
                          </a:solidFill>
                          <a:effectLst/>
                          <a:latin typeface="Calibri"/>
                          <a:ea typeface="Times New Roman"/>
                          <a:cs typeface="Arial"/>
                        </a:rPr>
                        <a:t>Individual </a:t>
                      </a:r>
                      <a:r>
                        <a:rPr lang="en-AU" sz="1400" b="1" kern="1200" dirty="0" smtClean="0">
                          <a:solidFill>
                            <a:srgbClr val="35385A"/>
                          </a:solidFill>
                          <a:effectLst/>
                          <a:latin typeface="Calibri"/>
                          <a:ea typeface="Times New Roman"/>
                          <a:cs typeface="Arial"/>
                        </a:rPr>
                        <a:t>PCBUs </a:t>
                      </a:r>
                      <a:r>
                        <a:rPr lang="en-AU" sz="1400" b="1" kern="1200" dirty="0">
                          <a:solidFill>
                            <a:srgbClr val="35385A"/>
                          </a:solidFill>
                          <a:effectLst/>
                          <a:latin typeface="Calibri"/>
                          <a:ea typeface="Times New Roman"/>
                          <a:cs typeface="Arial"/>
                        </a:rPr>
                        <a:t>or </a:t>
                      </a:r>
                      <a:r>
                        <a:rPr lang="en-AU" sz="1400" b="1" kern="1200" dirty="0" smtClean="0">
                          <a:solidFill>
                            <a:srgbClr val="35385A"/>
                          </a:solidFill>
                          <a:effectLst/>
                          <a:latin typeface="Calibri"/>
                          <a:ea typeface="Times New Roman"/>
                          <a:cs typeface="Arial"/>
                        </a:rPr>
                        <a:t>officers</a:t>
                      </a:r>
                      <a:endParaRPr lang="en-US" sz="1400" b="1" kern="1200" dirty="0">
                        <a:solidFill>
                          <a:srgbClr val="35385A"/>
                        </a:solidFill>
                        <a:effectLst/>
                        <a:latin typeface="Calibri"/>
                        <a:ea typeface="Times New Roman"/>
                        <a:cs typeface="Arial"/>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rgbClr val="35385A"/>
                          </a:solidFill>
                          <a:effectLst/>
                          <a:latin typeface="Calibri"/>
                          <a:ea typeface="Times New Roman"/>
                          <a:cs typeface="Arial"/>
                        </a:rPr>
                        <a:t>$600,000 or </a:t>
                      </a:r>
                      <a:r>
                        <a:rPr lang="en-AU" sz="1400" b="1" kern="1200" dirty="0" smtClean="0">
                          <a:solidFill>
                            <a:srgbClr val="35385A"/>
                          </a:solidFill>
                          <a:effectLst/>
                          <a:latin typeface="Calibri"/>
                          <a:ea typeface="Times New Roman"/>
                          <a:cs typeface="Arial"/>
                        </a:rPr>
                        <a:t/>
                      </a:r>
                      <a:br>
                        <a:rPr lang="en-AU" sz="1400" b="1" kern="1200" dirty="0" smtClean="0">
                          <a:solidFill>
                            <a:srgbClr val="35385A"/>
                          </a:solidFill>
                          <a:effectLst/>
                          <a:latin typeface="Calibri"/>
                          <a:ea typeface="Times New Roman"/>
                          <a:cs typeface="Arial"/>
                        </a:rPr>
                      </a:br>
                      <a:r>
                        <a:rPr lang="en-AU" sz="1400" b="1" kern="1200" dirty="0" smtClean="0">
                          <a:solidFill>
                            <a:srgbClr val="35385A"/>
                          </a:solidFill>
                          <a:effectLst/>
                          <a:latin typeface="Calibri"/>
                          <a:ea typeface="Times New Roman"/>
                          <a:cs typeface="Arial"/>
                        </a:rPr>
                        <a:t>5 </a:t>
                      </a:r>
                      <a:r>
                        <a:rPr lang="en-AU" sz="1400" b="1" kern="1200" dirty="0">
                          <a:solidFill>
                            <a:srgbClr val="35385A"/>
                          </a:solidFill>
                          <a:effectLst/>
                          <a:latin typeface="Calibri"/>
                          <a:ea typeface="Times New Roman"/>
                          <a:cs typeface="Arial"/>
                        </a:rPr>
                        <a:t>years imprisonment</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rgbClr val="35385A"/>
                          </a:solidFill>
                          <a:effectLst/>
                          <a:latin typeface="Calibri"/>
                          <a:ea typeface="Times New Roman"/>
                          <a:cs typeface="Arial"/>
                        </a:rPr>
                        <a:t>$300,000</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rgbClr val="35385A"/>
                          </a:solidFill>
                          <a:effectLst/>
                          <a:latin typeface="Calibri"/>
                          <a:ea typeface="Times New Roman"/>
                          <a:cs typeface="Arial"/>
                        </a:rPr>
                        <a:t>$100,000</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r>
              <a:tr h="669194">
                <a:tc>
                  <a:txBody>
                    <a:bodyPr/>
                    <a:lstStyle/>
                    <a:p>
                      <a:pPr algn="l">
                        <a:spcAft>
                          <a:spcPts val="0"/>
                        </a:spcAft>
                      </a:pPr>
                      <a:r>
                        <a:rPr lang="en-AU" sz="1400" b="1" kern="1200" dirty="0">
                          <a:solidFill>
                            <a:srgbClr val="35385A"/>
                          </a:solidFill>
                          <a:effectLst/>
                          <a:latin typeface="Calibri"/>
                          <a:ea typeface="Times New Roman"/>
                          <a:cs typeface="Arial"/>
                        </a:rPr>
                        <a:t>Body Corporate or Government body</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a:solidFill>
                            <a:srgbClr val="35385A"/>
                          </a:solidFill>
                          <a:effectLst/>
                          <a:latin typeface="Calibri"/>
                          <a:ea typeface="Times New Roman"/>
                          <a:cs typeface="Arial"/>
                        </a:rPr>
                        <a:t>$3,000,000</a:t>
                      </a:r>
                      <a:endParaRPr lang="en-US" sz="1200" b="1">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rgbClr val="35385A"/>
                          </a:solidFill>
                          <a:effectLst/>
                          <a:latin typeface="Calibri"/>
                          <a:ea typeface="Times New Roman"/>
                          <a:cs typeface="Arial"/>
                        </a:rPr>
                        <a:t>$1,500,000</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c>
                  <a:txBody>
                    <a:bodyPr/>
                    <a:lstStyle/>
                    <a:p>
                      <a:pPr algn="ctr">
                        <a:spcAft>
                          <a:spcPts val="0"/>
                        </a:spcAft>
                      </a:pPr>
                      <a:r>
                        <a:rPr lang="en-AU" sz="1400" b="1" kern="1200" dirty="0">
                          <a:solidFill>
                            <a:srgbClr val="35385A"/>
                          </a:solidFill>
                          <a:effectLst/>
                          <a:latin typeface="Calibri"/>
                          <a:ea typeface="Times New Roman"/>
                          <a:cs typeface="Arial"/>
                        </a:rPr>
                        <a:t>$500,000</a:t>
                      </a:r>
                      <a:endParaRPr lang="en-US" sz="1200" b="1" dirty="0">
                        <a:effectLst/>
                        <a:latin typeface="Arial"/>
                        <a:ea typeface="Times New Roman"/>
                        <a:cs typeface="Times New Roman"/>
                      </a:endParaRPr>
                    </a:p>
                  </a:txBody>
                  <a:tcPr marL="99060" marR="990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solidFill>
                  </a:tcPr>
                </a:tc>
              </a:tr>
            </a:tbl>
          </a:graphicData>
        </a:graphic>
      </p:graphicFrame>
    </p:spTree>
    <p:extLst>
      <p:ext uri="{BB962C8B-B14F-4D97-AF65-F5344CB8AC3E}">
        <p14:creationId xmlns:p14="http://schemas.microsoft.com/office/powerpoint/2010/main" val="3888338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28792" cy="1152128"/>
          </a:xfrm>
        </p:spPr>
        <p:txBody>
          <a:bodyPr/>
          <a:lstStyle/>
          <a:p>
            <a:r>
              <a:rPr lang="en-AU" dirty="0" smtClean="0">
                <a:solidFill>
                  <a:schemeClr val="accent1"/>
                </a:solidFill>
              </a:rPr>
              <a:t>Health and Safety Representatives (HSR</a:t>
            </a:r>
            <a:r>
              <a:rPr lang="en-AU" dirty="0" smtClean="0">
                <a:solidFill>
                  <a:schemeClr val="accent1"/>
                </a:solidFill>
              </a:rPr>
              <a:t>)</a:t>
            </a:r>
            <a:endParaRPr lang="en-AU" dirty="0">
              <a:solidFill>
                <a:schemeClr val="accent1"/>
              </a:solidFill>
            </a:endParaRPr>
          </a:p>
        </p:txBody>
      </p:sp>
      <p:sp>
        <p:nvSpPr>
          <p:cNvPr id="3" name="Content Placeholder 2"/>
          <p:cNvSpPr>
            <a:spLocks noGrp="1"/>
          </p:cNvSpPr>
          <p:nvPr>
            <p:ph idx="1"/>
          </p:nvPr>
        </p:nvSpPr>
        <p:spPr>
          <a:xfrm>
            <a:off x="1835696" y="1700808"/>
            <a:ext cx="6840760"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a:t>
            </a:r>
            <a:r>
              <a:rPr lang="en-AU" sz="1800" b="1" kern="1200" dirty="0">
                <a:solidFill>
                  <a:schemeClr val="tx1"/>
                </a:solidFill>
                <a:ea typeface="Times New Roman"/>
                <a:cs typeface="Arial"/>
              </a:rPr>
              <a:t>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endParaRPr lang="en-US" sz="1800" b="1" dirty="0" smtClean="0">
              <a:solidFill>
                <a:schemeClr val="tx1"/>
              </a:solidFill>
            </a:endParaRPr>
          </a:p>
          <a:p>
            <a:pPr marL="0" lvl="0" indent="0" defTabSz="914400" fontAlgn="auto">
              <a:spcBef>
                <a:spcPct val="20000"/>
              </a:spcBef>
              <a:spcAft>
                <a:spcPts val="0"/>
              </a:spcAft>
              <a:buClrTx/>
              <a:buSzTx/>
              <a:buNone/>
            </a:pPr>
            <a:endParaRPr lang="en-US" sz="1600" b="1" dirty="0"/>
          </a:p>
          <a:p>
            <a:pPr>
              <a:spcBef>
                <a:spcPts val="600"/>
              </a:spcBef>
              <a:spcAft>
                <a:spcPts val="600"/>
              </a:spcAft>
            </a:pPr>
            <a:r>
              <a:rPr lang="en-US" sz="1600" dirty="0" smtClean="0">
                <a:ea typeface="Times New Roman"/>
                <a:cs typeface="Arial"/>
              </a:rPr>
              <a:t>A </a:t>
            </a:r>
            <a:r>
              <a:rPr lang="en-US" sz="1600" dirty="0">
                <a:ea typeface="Times New Roman"/>
                <a:cs typeface="Arial"/>
              </a:rPr>
              <a:t>work group must be established by a </a:t>
            </a:r>
            <a:r>
              <a:rPr lang="en-US" sz="1600" dirty="0" smtClean="0">
                <a:ea typeface="Times New Roman"/>
                <a:cs typeface="Arial"/>
              </a:rPr>
              <a:t>PCBU when a worker(s) reques</a:t>
            </a:r>
            <a:r>
              <a:rPr lang="en-US" sz="1600" dirty="0" smtClean="0">
                <a:solidFill>
                  <a:schemeClr val="tx1"/>
                </a:solidFill>
                <a:ea typeface="Times New Roman"/>
                <a:cs typeface="Arial"/>
              </a:rPr>
              <a:t>ts</a:t>
            </a:r>
            <a:r>
              <a:rPr lang="en-US" sz="1600" dirty="0" smtClean="0">
                <a:ea typeface="Times New Roman"/>
                <a:cs typeface="Arial"/>
              </a:rPr>
              <a:t> that an</a:t>
            </a:r>
            <a:r>
              <a:rPr lang="en-US" sz="1600" dirty="0" smtClean="0">
                <a:ea typeface="Times New Roman"/>
                <a:cs typeface="Times New Roman"/>
              </a:rPr>
              <a:t> </a:t>
            </a:r>
            <a:r>
              <a:rPr lang="en-US" sz="1600" dirty="0" smtClean="0">
                <a:ea typeface="Times New Roman"/>
                <a:cs typeface="Arial"/>
              </a:rPr>
              <a:t>Health and Safety Representative </a:t>
            </a:r>
            <a:r>
              <a:rPr lang="en-US" sz="1600" dirty="0" smtClean="0">
                <a:ea typeface="Times New Roman"/>
                <a:cs typeface="Arial"/>
              </a:rPr>
              <a:t>be elected. </a:t>
            </a:r>
          </a:p>
          <a:p>
            <a:pPr lvl="0" defTabSz="914400" fontAlgn="auto">
              <a:spcBef>
                <a:spcPts val="600"/>
              </a:spcBef>
              <a:spcAft>
                <a:spcPts val="600"/>
              </a:spcAft>
              <a:buSzTx/>
            </a:pPr>
            <a:r>
              <a:rPr lang="en-US" sz="1600" dirty="0" smtClean="0">
                <a:ea typeface="Times New Roman"/>
                <a:cs typeface="Arial"/>
              </a:rPr>
              <a:t>A work group(s) must be formed after consultation between the PCBU and the</a:t>
            </a:r>
            <a:r>
              <a:rPr lang="en-US" sz="1600" dirty="0" smtClean="0">
                <a:ea typeface="Times New Roman"/>
                <a:cs typeface="Times New Roman"/>
              </a:rPr>
              <a:t> </a:t>
            </a:r>
            <a:r>
              <a:rPr lang="en-US" sz="1600" dirty="0" smtClean="0">
                <a:ea typeface="Times New Roman"/>
                <a:cs typeface="Arial"/>
              </a:rPr>
              <a:t>worker(s).</a:t>
            </a:r>
            <a:endParaRPr lang="en-AU" sz="1600" b="1" kern="1200" dirty="0" smtClean="0">
              <a:solidFill>
                <a:prstClr val="black"/>
              </a:solidFill>
              <a:ea typeface="Times New Roman"/>
              <a:cs typeface="Arial"/>
            </a:endParaRPr>
          </a:p>
          <a:p>
            <a:pPr lvl="0" defTabSz="914400" fontAlgn="auto">
              <a:spcBef>
                <a:spcPts val="600"/>
              </a:spcBef>
              <a:spcAft>
                <a:spcPts val="600"/>
              </a:spcAft>
              <a:buClr>
                <a:srgbClr val="FF8200"/>
              </a:buClr>
              <a:buSzTx/>
            </a:pPr>
            <a:r>
              <a:rPr lang="en-US" sz="1600" dirty="0" smtClean="0">
                <a:ea typeface="Times New Roman"/>
                <a:cs typeface="Arial"/>
              </a:rPr>
              <a:t>The PCBU must provide any resources, facilities </a:t>
            </a:r>
            <a:r>
              <a:rPr lang="en-AU" sz="1600" kern="1200" dirty="0" smtClean="0">
                <a:solidFill>
                  <a:schemeClr val="tx1"/>
                </a:solidFill>
                <a:cs typeface="Arial" panose="020B0604020202020204" pitchFamily="34" charset="0"/>
              </a:rPr>
              <a:t>and</a:t>
            </a:r>
            <a:r>
              <a:rPr lang="en-AU" sz="1600" kern="1200" dirty="0" smtClean="0">
                <a:solidFill>
                  <a:prstClr val="black"/>
                </a:solidFill>
                <a:cs typeface="Arial" panose="020B0604020202020204" pitchFamily="34" charset="0"/>
              </a:rPr>
              <a:t> </a:t>
            </a:r>
            <a:r>
              <a:rPr lang="en-US" sz="1600" dirty="0" smtClean="0">
                <a:ea typeface="Times New Roman"/>
                <a:cs typeface="Arial"/>
              </a:rPr>
              <a:t>assistance that are reasonably necessary or that are approved by legislation to enable elections to be conducted.</a:t>
            </a:r>
            <a:endParaRPr lang="en-US" sz="1600" dirty="0">
              <a:ea typeface="Times New Roman"/>
              <a:cs typeface="Times New Roman"/>
            </a:endParaRPr>
          </a:p>
          <a:p>
            <a:pPr lvl="0" defTabSz="914400" fontAlgn="auto">
              <a:spcBef>
                <a:spcPts val="600"/>
              </a:spcBef>
              <a:spcAft>
                <a:spcPts val="600"/>
              </a:spcAft>
              <a:buSzTx/>
            </a:pPr>
            <a:endParaRPr lang="en-US" sz="1600" dirty="0" smtClean="0">
              <a:ea typeface="Times New Roman"/>
              <a:cs typeface="Times New Roman"/>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22</a:t>
            </a:fld>
            <a:endParaRPr lang="en-AU" dirty="0">
              <a:solidFill>
                <a:srgbClr val="FFFFFF"/>
              </a:solidFill>
            </a:endParaRPr>
          </a:p>
        </p:txBody>
      </p:sp>
    </p:spTree>
    <p:extLst>
      <p:ext uri="{BB962C8B-B14F-4D97-AF65-F5344CB8AC3E}">
        <p14:creationId xmlns:p14="http://schemas.microsoft.com/office/powerpoint/2010/main" val="1283153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28792" cy="1152128"/>
          </a:xfrm>
        </p:spPr>
        <p:txBody>
          <a:bodyPr/>
          <a:lstStyle/>
          <a:p>
            <a:r>
              <a:rPr lang="en-AU" dirty="0" smtClean="0">
                <a:solidFill>
                  <a:schemeClr val="accent1"/>
                </a:solidFill>
              </a:rPr>
              <a:t>Health and Safety Representatives (HSR</a:t>
            </a:r>
            <a:r>
              <a:rPr lang="en-AU" dirty="0" smtClean="0">
                <a:solidFill>
                  <a:schemeClr val="accent1"/>
                </a:solidFill>
              </a:rPr>
              <a:t>)</a:t>
            </a:r>
            <a:endParaRPr lang="en-AU" dirty="0">
              <a:solidFill>
                <a:schemeClr val="accent1"/>
              </a:solidFill>
            </a:endParaRPr>
          </a:p>
        </p:txBody>
      </p:sp>
      <p:sp>
        <p:nvSpPr>
          <p:cNvPr id="3" name="Content Placeholder 2"/>
          <p:cNvSpPr>
            <a:spLocks noGrp="1"/>
          </p:cNvSpPr>
          <p:nvPr>
            <p:ph idx="1"/>
          </p:nvPr>
        </p:nvSpPr>
        <p:spPr>
          <a:xfrm>
            <a:off x="1835696" y="1700808"/>
            <a:ext cx="7056784"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r>
              <a:rPr lang="en-US" sz="1800" b="1" dirty="0" smtClean="0">
                <a:solidFill>
                  <a:schemeClr val="tx1"/>
                </a:solidFill>
              </a:rPr>
              <a:t/>
            </a:r>
            <a:br>
              <a:rPr lang="en-US" sz="1800" b="1" dirty="0" smtClean="0">
                <a:solidFill>
                  <a:schemeClr val="tx1"/>
                </a:solidFill>
              </a:rPr>
            </a:br>
            <a:endParaRPr lang="en-US" sz="1600" b="1" dirty="0">
              <a:solidFill>
                <a:schemeClr val="tx1"/>
              </a:solidFill>
            </a:endParaRPr>
          </a:p>
          <a:p>
            <a:pPr marL="0" lvl="0" indent="0" defTabSz="914400" fontAlgn="auto">
              <a:spcBef>
                <a:spcPts val="0"/>
              </a:spcBef>
              <a:spcAft>
                <a:spcPts val="600"/>
              </a:spcAft>
              <a:buClrTx/>
              <a:buSzTx/>
              <a:buNone/>
            </a:pPr>
            <a:r>
              <a:rPr lang="en-AU" sz="1600" b="1" kern="1200" dirty="0" smtClean="0">
                <a:solidFill>
                  <a:prstClr val="black"/>
                </a:solidFill>
                <a:ea typeface="Times New Roman"/>
                <a:cs typeface="Arial"/>
              </a:rPr>
              <a:t>Section 66 </a:t>
            </a:r>
            <a:r>
              <a:rPr lang="en-US" sz="1600" b="1" dirty="0"/>
              <a:t>-</a:t>
            </a:r>
            <a:r>
              <a:rPr lang="en-US" sz="1600" b="1" dirty="0" smtClean="0"/>
              <a:t> </a:t>
            </a:r>
            <a:r>
              <a:rPr lang="en-AU" sz="1600" b="1" dirty="0" smtClean="0">
                <a:solidFill>
                  <a:schemeClr val="tx1"/>
                </a:solidFill>
              </a:rPr>
              <a:t>Immunity of Health </a:t>
            </a:r>
            <a:r>
              <a:rPr lang="en-AU" sz="1600" b="1" dirty="0">
                <a:solidFill>
                  <a:schemeClr val="tx1"/>
                </a:solidFill>
              </a:rPr>
              <a:t>and Safety </a:t>
            </a:r>
            <a:r>
              <a:rPr lang="en-AU" sz="1600" b="1" dirty="0" smtClean="0">
                <a:solidFill>
                  <a:schemeClr val="tx1"/>
                </a:solidFill>
              </a:rPr>
              <a:t>Representatives</a:t>
            </a:r>
            <a:br>
              <a:rPr lang="en-AU" sz="1600" b="1" dirty="0" smtClean="0">
                <a:solidFill>
                  <a:schemeClr val="tx1"/>
                </a:solidFill>
              </a:rPr>
            </a:br>
            <a:endParaRPr lang="en-AU" sz="1600" b="1" dirty="0">
              <a:solidFill>
                <a:schemeClr val="tx1"/>
              </a:solidFill>
            </a:endParaRPr>
          </a:p>
          <a:p>
            <a:pPr marL="0" indent="0">
              <a:spcBef>
                <a:spcPts val="0"/>
              </a:spcBef>
              <a:spcAft>
                <a:spcPts val="600"/>
              </a:spcAft>
              <a:buNone/>
            </a:pPr>
            <a:r>
              <a:rPr lang="en-US" sz="1600" b="1" dirty="0" smtClean="0"/>
              <a:t>A </a:t>
            </a:r>
            <a:r>
              <a:rPr lang="en-US" sz="1600" b="1" dirty="0" smtClean="0">
                <a:solidFill>
                  <a:schemeClr val="tx1"/>
                </a:solidFill>
              </a:rPr>
              <a:t>h</a:t>
            </a:r>
            <a:r>
              <a:rPr lang="en-US" sz="1600" b="1" dirty="0" smtClean="0">
                <a:solidFill>
                  <a:schemeClr val="tx1"/>
                </a:solidFill>
              </a:rPr>
              <a:t>ealth </a:t>
            </a:r>
            <a:r>
              <a:rPr lang="en-AU" sz="1600" b="1" kern="1200" dirty="0" smtClean="0">
                <a:solidFill>
                  <a:schemeClr val="tx1"/>
                </a:solidFill>
                <a:cs typeface="Arial" panose="020B0604020202020204" pitchFamily="34" charset="0"/>
              </a:rPr>
              <a:t>and </a:t>
            </a:r>
            <a:r>
              <a:rPr lang="en-US" sz="1600" b="1" dirty="0" smtClean="0">
                <a:solidFill>
                  <a:schemeClr val="tx1"/>
                </a:solidFill>
              </a:rPr>
              <a:t>safety representative is not personally liable for anything done or said to be done in good faith:</a:t>
            </a:r>
            <a:endParaRPr lang="en-US" sz="1600" dirty="0" smtClean="0">
              <a:solidFill>
                <a:schemeClr val="tx1"/>
              </a:solidFill>
            </a:endParaRPr>
          </a:p>
          <a:p>
            <a:pPr>
              <a:spcBef>
                <a:spcPts val="600"/>
              </a:spcBef>
              <a:spcAft>
                <a:spcPts val="600"/>
              </a:spcAft>
            </a:pPr>
            <a:r>
              <a:rPr lang="en-US" sz="1600" dirty="0" smtClean="0">
                <a:solidFill>
                  <a:schemeClr val="tx1"/>
                </a:solidFill>
              </a:rPr>
              <a:t>in exercising a power or performing a function under the Act; or </a:t>
            </a:r>
          </a:p>
          <a:p>
            <a:pPr>
              <a:spcBef>
                <a:spcPts val="600"/>
              </a:spcBef>
              <a:spcAft>
                <a:spcPts val="600"/>
              </a:spcAft>
            </a:pPr>
            <a:r>
              <a:rPr lang="en-AU" sz="1600" dirty="0" smtClean="0">
                <a:solidFill>
                  <a:schemeClr val="tx1"/>
                </a:solidFill>
              </a:rPr>
              <a:t>in the reasonable belief that the thing was done or said to be done in the exercise of a power or the performance of a function under the Act.</a:t>
            </a:r>
            <a:endParaRPr lang="en-US" sz="1600" dirty="0">
              <a:solidFill>
                <a:schemeClr val="tx1"/>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23</a:t>
            </a:fld>
            <a:endParaRPr lang="en-AU" dirty="0">
              <a:solidFill>
                <a:srgbClr val="FFFFFF"/>
              </a:solidFill>
            </a:endParaRPr>
          </a:p>
        </p:txBody>
      </p:sp>
    </p:spTree>
    <p:extLst>
      <p:ext uri="{BB962C8B-B14F-4D97-AF65-F5344CB8AC3E}">
        <p14:creationId xmlns:p14="http://schemas.microsoft.com/office/powerpoint/2010/main" val="1049709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28792" cy="1152128"/>
          </a:xfrm>
        </p:spPr>
        <p:txBody>
          <a:bodyPr/>
          <a:lstStyle/>
          <a:p>
            <a:r>
              <a:rPr lang="en-AU" dirty="0" smtClean="0">
                <a:solidFill>
                  <a:schemeClr val="accent1"/>
                </a:solidFill>
              </a:rPr>
              <a:t>Health and Safety Representatives (HSR</a:t>
            </a:r>
            <a:r>
              <a:rPr lang="en-AU" dirty="0" smtClean="0">
                <a:solidFill>
                  <a:schemeClr val="accent1"/>
                </a:solidFill>
              </a:rPr>
              <a:t>)</a:t>
            </a:r>
            <a:endParaRPr lang="en-AU" dirty="0">
              <a:solidFill>
                <a:schemeClr val="accent1"/>
              </a:solidFill>
            </a:endParaRPr>
          </a:p>
        </p:txBody>
      </p:sp>
      <p:sp>
        <p:nvSpPr>
          <p:cNvPr id="3" name="Content Placeholder 2"/>
          <p:cNvSpPr>
            <a:spLocks noGrp="1"/>
          </p:cNvSpPr>
          <p:nvPr>
            <p:ph idx="1"/>
          </p:nvPr>
        </p:nvSpPr>
        <p:spPr>
          <a:xfrm>
            <a:off x="1835696" y="1700808"/>
            <a:ext cx="7308304"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endParaRPr lang="en-US" sz="1800" b="1" dirty="0" smtClean="0">
              <a:solidFill>
                <a:schemeClr val="tx1"/>
              </a:solidFill>
            </a:endParaRPr>
          </a:p>
          <a:p>
            <a:pPr marL="0" lvl="0" indent="0" defTabSz="914400" fontAlgn="auto">
              <a:spcBef>
                <a:spcPct val="20000"/>
              </a:spcBef>
              <a:spcAft>
                <a:spcPts val="0"/>
              </a:spcAft>
              <a:buClrTx/>
              <a:buSzTx/>
              <a:buNone/>
            </a:pPr>
            <a:endParaRPr lang="en-US" sz="1600" b="1" dirty="0">
              <a:solidFill>
                <a:schemeClr val="tx1"/>
              </a:solidFill>
            </a:endParaRPr>
          </a:p>
          <a:p>
            <a:pPr marL="0" lvl="0" indent="0" defTabSz="914400" fontAlgn="auto">
              <a:spcBef>
                <a:spcPts val="0"/>
              </a:spcBef>
              <a:spcAft>
                <a:spcPts val="600"/>
              </a:spcAft>
              <a:buClrTx/>
              <a:buSzTx/>
              <a:buNone/>
            </a:pPr>
            <a:r>
              <a:rPr lang="en-AU" sz="1600" b="1" kern="1200" dirty="0" smtClean="0">
                <a:solidFill>
                  <a:prstClr val="black"/>
                </a:solidFill>
                <a:ea typeface="Times New Roman"/>
                <a:cs typeface="Arial"/>
              </a:rPr>
              <a:t>Section 68 </a:t>
            </a:r>
            <a:r>
              <a:rPr lang="en-US" sz="1600" b="1" dirty="0" smtClean="0"/>
              <a:t>– </a:t>
            </a:r>
            <a:r>
              <a:rPr lang="en-AU" sz="1600" b="1" dirty="0" smtClean="0">
                <a:solidFill>
                  <a:schemeClr val="tx1"/>
                </a:solidFill>
              </a:rPr>
              <a:t>Powers and Functions of Health </a:t>
            </a:r>
            <a:r>
              <a:rPr lang="en-AU" sz="1600" b="1" dirty="0">
                <a:solidFill>
                  <a:schemeClr val="tx1"/>
                </a:solidFill>
              </a:rPr>
              <a:t>and Safety </a:t>
            </a:r>
            <a:r>
              <a:rPr lang="en-AU" sz="1600" b="1" dirty="0" smtClean="0">
                <a:solidFill>
                  <a:schemeClr val="tx1"/>
                </a:solidFill>
              </a:rPr>
              <a:t>Representatives</a:t>
            </a:r>
            <a:br>
              <a:rPr lang="en-AU" sz="1600" b="1" dirty="0" smtClean="0">
                <a:solidFill>
                  <a:schemeClr val="tx1"/>
                </a:solidFill>
              </a:rPr>
            </a:br>
            <a:endParaRPr lang="en-AU" sz="1600" b="1" dirty="0">
              <a:solidFill>
                <a:prstClr val="black"/>
              </a:solidFill>
            </a:endParaRPr>
          </a:p>
          <a:p>
            <a:pPr marL="0" indent="0">
              <a:spcBef>
                <a:spcPts val="0"/>
              </a:spcBef>
              <a:spcAft>
                <a:spcPts val="600"/>
              </a:spcAft>
              <a:buNone/>
            </a:pPr>
            <a:r>
              <a:rPr lang="en-US" sz="1600" b="1" dirty="0" smtClean="0"/>
              <a:t>The </a:t>
            </a:r>
            <a:r>
              <a:rPr lang="en-US" sz="1600" b="1" dirty="0"/>
              <a:t>powers </a:t>
            </a:r>
            <a:r>
              <a:rPr lang="en-AU" sz="1600" b="1" kern="1200" dirty="0" smtClean="0">
                <a:solidFill>
                  <a:schemeClr val="tx1"/>
                </a:solidFill>
                <a:cs typeface="Arial" panose="020B0604020202020204" pitchFamily="34" charset="0"/>
              </a:rPr>
              <a:t>and </a:t>
            </a:r>
            <a:r>
              <a:rPr lang="en-US" sz="1600" b="1" dirty="0" smtClean="0"/>
              <a:t>functions </a:t>
            </a:r>
            <a:r>
              <a:rPr lang="en-US" sz="1600" b="1" dirty="0"/>
              <a:t>of a health and safety representative for a work group </a:t>
            </a:r>
            <a:r>
              <a:rPr lang="en-US" sz="1600" b="1" dirty="0" smtClean="0"/>
              <a:t>are:</a:t>
            </a:r>
          </a:p>
          <a:p>
            <a:pPr>
              <a:spcBef>
                <a:spcPts val="600"/>
              </a:spcBef>
              <a:spcAft>
                <a:spcPts val="600"/>
              </a:spcAft>
            </a:pPr>
            <a:r>
              <a:rPr lang="en-US" sz="1600" dirty="0" smtClean="0">
                <a:solidFill>
                  <a:schemeClr val="tx1"/>
                </a:solidFill>
              </a:rPr>
              <a:t>to </a:t>
            </a:r>
            <a:r>
              <a:rPr lang="en-US" sz="1600" dirty="0">
                <a:solidFill>
                  <a:schemeClr val="tx1"/>
                </a:solidFill>
              </a:rPr>
              <a:t>represent the workers in the work group in matters relating to work </a:t>
            </a:r>
            <a:r>
              <a:rPr lang="en-US" sz="1600" dirty="0" smtClean="0">
                <a:solidFill>
                  <a:schemeClr val="tx1"/>
                </a:solidFill>
              </a:rPr>
              <a:t>health and safety </a:t>
            </a:r>
          </a:p>
          <a:p>
            <a:pPr>
              <a:spcBef>
                <a:spcPts val="600"/>
              </a:spcBef>
              <a:spcAft>
                <a:spcPts val="600"/>
              </a:spcAft>
            </a:pPr>
            <a:r>
              <a:rPr lang="en-US" sz="1600" dirty="0" smtClean="0">
                <a:solidFill>
                  <a:schemeClr val="tx1"/>
                </a:solidFill>
              </a:rPr>
              <a:t>to </a:t>
            </a:r>
            <a:r>
              <a:rPr lang="en-US" sz="1600" dirty="0">
                <a:solidFill>
                  <a:schemeClr val="tx1"/>
                </a:solidFill>
              </a:rPr>
              <a:t>monitor the measures taken by the </a:t>
            </a:r>
            <a:r>
              <a:rPr lang="en-US" sz="1600" dirty="0" smtClean="0">
                <a:solidFill>
                  <a:schemeClr val="tx1"/>
                </a:solidFill>
              </a:rPr>
              <a:t>PCBU, </a:t>
            </a:r>
            <a:r>
              <a:rPr lang="en-US" sz="1600" dirty="0">
                <a:solidFill>
                  <a:schemeClr val="tx1"/>
                </a:solidFill>
              </a:rPr>
              <a:t>or that person's representative, in compliance with </a:t>
            </a:r>
            <a:r>
              <a:rPr lang="en-US" sz="1600" dirty="0" smtClean="0">
                <a:solidFill>
                  <a:schemeClr val="tx1"/>
                </a:solidFill>
              </a:rPr>
              <a:t>the </a:t>
            </a:r>
            <a:r>
              <a:rPr lang="en-US" sz="1600" dirty="0">
                <a:solidFill>
                  <a:schemeClr val="tx1"/>
                </a:solidFill>
              </a:rPr>
              <a:t>Act </a:t>
            </a:r>
            <a:r>
              <a:rPr lang="en-US" sz="1600" dirty="0" smtClean="0">
                <a:solidFill>
                  <a:schemeClr val="tx1"/>
                </a:solidFill>
              </a:rPr>
              <a:t>in relation </a:t>
            </a:r>
            <a:r>
              <a:rPr lang="en-US" sz="1600" dirty="0">
                <a:solidFill>
                  <a:schemeClr val="tx1"/>
                </a:solidFill>
              </a:rPr>
              <a:t>to workers in the work </a:t>
            </a:r>
            <a:r>
              <a:rPr lang="en-US" sz="1600" dirty="0" smtClean="0">
                <a:solidFill>
                  <a:schemeClr val="tx1"/>
                </a:solidFill>
              </a:rPr>
              <a:t>group</a:t>
            </a:r>
          </a:p>
          <a:p>
            <a:pPr>
              <a:spcBef>
                <a:spcPts val="600"/>
              </a:spcBef>
              <a:spcAft>
                <a:spcPts val="600"/>
              </a:spcAft>
            </a:pPr>
            <a:r>
              <a:rPr lang="en-US" sz="1600" dirty="0" smtClean="0">
                <a:solidFill>
                  <a:schemeClr val="tx1"/>
                </a:solidFill>
              </a:rPr>
              <a:t>investigate </a:t>
            </a:r>
            <a:r>
              <a:rPr lang="en-US" sz="1600" dirty="0">
                <a:solidFill>
                  <a:schemeClr val="tx1"/>
                </a:solidFill>
              </a:rPr>
              <a:t>complaints from members of the work group relating to </a:t>
            </a:r>
            <a:r>
              <a:rPr lang="en-US" sz="1600" dirty="0" smtClean="0">
                <a:solidFill>
                  <a:schemeClr val="tx1"/>
                </a:solidFill>
              </a:rPr>
              <a:t>work health </a:t>
            </a:r>
            <a:r>
              <a:rPr lang="en-AU" sz="1600" kern="1200" dirty="0" smtClean="0">
                <a:solidFill>
                  <a:schemeClr val="tx1"/>
                </a:solidFill>
                <a:cs typeface="Arial" panose="020B0604020202020204" pitchFamily="34" charset="0"/>
              </a:rPr>
              <a:t>and </a:t>
            </a:r>
            <a:r>
              <a:rPr lang="en-US" sz="1600" dirty="0" smtClean="0">
                <a:solidFill>
                  <a:schemeClr val="tx1"/>
                </a:solidFill>
              </a:rPr>
              <a:t>safety</a:t>
            </a:r>
          </a:p>
          <a:p>
            <a:pPr>
              <a:spcBef>
                <a:spcPts val="600"/>
              </a:spcBef>
              <a:spcAft>
                <a:spcPts val="600"/>
              </a:spcAft>
            </a:pPr>
            <a:r>
              <a:rPr lang="en-US" sz="1600" dirty="0" smtClean="0">
                <a:solidFill>
                  <a:schemeClr val="tx1"/>
                </a:solidFill>
              </a:rPr>
              <a:t>to </a:t>
            </a:r>
            <a:r>
              <a:rPr lang="en-US" sz="1600" dirty="0">
                <a:solidFill>
                  <a:schemeClr val="tx1"/>
                </a:solidFill>
              </a:rPr>
              <a:t>inquire into anything that appears to be a risk to the health or safety </a:t>
            </a:r>
            <a:r>
              <a:rPr lang="en-US" sz="1600" dirty="0" smtClean="0">
                <a:solidFill>
                  <a:schemeClr val="tx1"/>
                </a:solidFill>
              </a:rPr>
              <a:t>of workers </a:t>
            </a:r>
            <a:r>
              <a:rPr lang="en-US" sz="1600" dirty="0">
                <a:solidFill>
                  <a:schemeClr val="tx1"/>
                </a:solidFill>
              </a:rPr>
              <a:t>in the work </a:t>
            </a:r>
            <a:r>
              <a:rPr lang="en-US" sz="1600" dirty="0" smtClean="0">
                <a:solidFill>
                  <a:schemeClr val="tx1"/>
                </a:solidFill>
              </a:rPr>
              <a:t>group.</a:t>
            </a:r>
            <a:endParaRPr lang="en-US" sz="1600" dirty="0">
              <a:solidFill>
                <a:schemeClr val="tx1"/>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24</a:t>
            </a:fld>
            <a:endParaRPr lang="en-AU" dirty="0">
              <a:solidFill>
                <a:srgbClr val="FFFFFF"/>
              </a:solidFill>
            </a:endParaRPr>
          </a:p>
        </p:txBody>
      </p:sp>
    </p:spTree>
    <p:extLst>
      <p:ext uri="{BB962C8B-B14F-4D97-AF65-F5344CB8AC3E}">
        <p14:creationId xmlns:p14="http://schemas.microsoft.com/office/powerpoint/2010/main" val="3395682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128792" cy="1152128"/>
          </a:xfrm>
        </p:spPr>
        <p:txBody>
          <a:bodyPr/>
          <a:lstStyle/>
          <a:p>
            <a:r>
              <a:rPr lang="en-AU" dirty="0" smtClean="0">
                <a:solidFill>
                  <a:schemeClr val="accent1"/>
                </a:solidFill>
              </a:rPr>
              <a:t>Health and Safety Representatives (HSR</a:t>
            </a:r>
            <a:r>
              <a:rPr lang="en-AU" dirty="0" smtClean="0">
                <a:solidFill>
                  <a:schemeClr val="accent1"/>
                </a:solidFill>
              </a:rPr>
              <a:t>)</a:t>
            </a:r>
            <a:endParaRPr lang="en-AU" dirty="0">
              <a:solidFill>
                <a:schemeClr val="accent1"/>
              </a:solidFill>
            </a:endParaRPr>
          </a:p>
        </p:txBody>
      </p:sp>
      <p:sp>
        <p:nvSpPr>
          <p:cNvPr id="3" name="Content Placeholder 2"/>
          <p:cNvSpPr>
            <a:spLocks noGrp="1"/>
          </p:cNvSpPr>
          <p:nvPr>
            <p:ph idx="1"/>
          </p:nvPr>
        </p:nvSpPr>
        <p:spPr>
          <a:xfrm>
            <a:off x="1835696" y="1700808"/>
            <a:ext cx="7200800"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Act 2012 </a:t>
            </a:r>
            <a:r>
              <a:rPr lang="en-US" sz="1800" b="1" dirty="0">
                <a:solidFill>
                  <a:schemeClr val="tx1"/>
                </a:solidFill>
              </a:rPr>
              <a:t>(SA</a:t>
            </a:r>
            <a:r>
              <a:rPr lang="en-US" sz="1800" b="1" dirty="0" smtClean="0">
                <a:solidFill>
                  <a:schemeClr val="tx1"/>
                </a:solidFill>
              </a:rPr>
              <a:t>)</a:t>
            </a:r>
            <a:r>
              <a:rPr lang="en-US" sz="1800" b="1" dirty="0">
                <a:solidFill>
                  <a:schemeClr val="tx1"/>
                </a:solidFill>
              </a:rPr>
              <a:t/>
            </a:r>
            <a:br>
              <a:rPr lang="en-US" sz="1800" b="1" dirty="0">
                <a:solidFill>
                  <a:schemeClr val="tx1"/>
                </a:solidFill>
              </a:rPr>
            </a:br>
            <a:endParaRPr lang="en-US" sz="1600" b="1" dirty="0">
              <a:solidFill>
                <a:schemeClr val="tx1"/>
              </a:solidFill>
            </a:endParaRPr>
          </a:p>
          <a:p>
            <a:pPr marL="0" lvl="0" indent="0" defTabSz="914400" fontAlgn="auto">
              <a:spcBef>
                <a:spcPts val="0"/>
              </a:spcBef>
              <a:spcAft>
                <a:spcPts val="0"/>
              </a:spcAft>
              <a:buClrTx/>
              <a:buSzTx/>
              <a:buNone/>
            </a:pPr>
            <a:r>
              <a:rPr lang="en-AU" sz="1600" b="1" kern="1200" dirty="0" smtClean="0">
                <a:solidFill>
                  <a:prstClr val="black"/>
                </a:solidFill>
                <a:ea typeface="Times New Roman"/>
                <a:cs typeface="Arial"/>
              </a:rPr>
              <a:t>Section 68 </a:t>
            </a:r>
            <a:r>
              <a:rPr lang="en-US" sz="1600" b="1" dirty="0"/>
              <a:t>-</a:t>
            </a:r>
            <a:r>
              <a:rPr lang="en-US" sz="1600" b="1" dirty="0" smtClean="0"/>
              <a:t> </a:t>
            </a:r>
            <a:r>
              <a:rPr lang="en-AU" sz="1600" b="1" dirty="0" smtClean="0">
                <a:solidFill>
                  <a:schemeClr val="tx1"/>
                </a:solidFill>
              </a:rPr>
              <a:t>Powers and Functions of Health </a:t>
            </a:r>
            <a:r>
              <a:rPr lang="en-AU" sz="1600" b="1" dirty="0">
                <a:solidFill>
                  <a:schemeClr val="tx1"/>
                </a:solidFill>
              </a:rPr>
              <a:t>and Safety </a:t>
            </a:r>
            <a:r>
              <a:rPr lang="en-AU" sz="1600" b="1" dirty="0" smtClean="0">
                <a:solidFill>
                  <a:schemeClr val="tx1"/>
                </a:solidFill>
              </a:rPr>
              <a:t>Representatives</a:t>
            </a:r>
            <a:endParaRPr lang="en-AU" sz="1600" b="1" dirty="0">
              <a:solidFill>
                <a:schemeClr val="tx1"/>
              </a:solidFill>
            </a:endParaRPr>
          </a:p>
          <a:p>
            <a:pPr marL="0" lvl="0" indent="0" defTabSz="914400" fontAlgn="auto">
              <a:spcBef>
                <a:spcPts val="0"/>
              </a:spcBef>
              <a:spcAft>
                <a:spcPts val="600"/>
              </a:spcAft>
              <a:buClrTx/>
              <a:buSzTx/>
              <a:buNone/>
            </a:pPr>
            <a:endParaRPr lang="en-AU" sz="1600" b="1" dirty="0">
              <a:solidFill>
                <a:prstClr val="black"/>
              </a:solidFill>
            </a:endParaRPr>
          </a:p>
          <a:p>
            <a:pPr marL="0" indent="0">
              <a:spcBef>
                <a:spcPts val="0"/>
              </a:spcBef>
              <a:buNone/>
            </a:pPr>
            <a:r>
              <a:rPr lang="en-US" sz="1600" b="1" dirty="0" smtClean="0"/>
              <a:t>In </a:t>
            </a:r>
            <a:r>
              <a:rPr lang="en-US" sz="1600" b="1" dirty="0"/>
              <a:t>exercising a power or performing a function, the </a:t>
            </a:r>
            <a:r>
              <a:rPr lang="en-US" sz="1600" b="1" dirty="0" smtClean="0"/>
              <a:t>HSR </a:t>
            </a:r>
            <a:r>
              <a:rPr lang="en-US" sz="1600" b="1" u="sng" dirty="0" smtClean="0">
                <a:solidFill>
                  <a:schemeClr val="tx1"/>
                </a:solidFill>
              </a:rPr>
              <a:t>may:</a:t>
            </a:r>
            <a:endParaRPr lang="en-US" sz="1600" b="1" u="sng" dirty="0">
              <a:solidFill>
                <a:schemeClr val="tx1"/>
              </a:solidFill>
            </a:endParaRPr>
          </a:p>
          <a:p>
            <a:pPr>
              <a:spcBef>
                <a:spcPts val="600"/>
              </a:spcBef>
              <a:spcAft>
                <a:spcPts val="600"/>
              </a:spcAft>
            </a:pPr>
            <a:r>
              <a:rPr lang="en-US" sz="1600" dirty="0">
                <a:solidFill>
                  <a:schemeClr val="tx1"/>
                </a:solidFill>
              </a:rPr>
              <a:t>inspect the workplace or any part of the workplace at which a worker in the work group </a:t>
            </a:r>
            <a:r>
              <a:rPr lang="en-US" sz="1600" dirty="0" smtClean="0">
                <a:solidFill>
                  <a:schemeClr val="tx1"/>
                </a:solidFill>
              </a:rPr>
              <a:t>works</a:t>
            </a:r>
            <a:r>
              <a:rPr lang="en-US" sz="1600" dirty="0">
                <a:solidFill>
                  <a:schemeClr val="tx1"/>
                </a:solidFill>
              </a:rPr>
              <a:t> </a:t>
            </a:r>
            <a:r>
              <a:rPr lang="en-US" sz="1600" dirty="0" smtClean="0">
                <a:solidFill>
                  <a:schemeClr val="tx1"/>
                </a:solidFill>
              </a:rPr>
              <a:t>at </a:t>
            </a:r>
            <a:r>
              <a:rPr lang="en-US" sz="1600" dirty="0">
                <a:solidFill>
                  <a:schemeClr val="tx1"/>
                </a:solidFill>
              </a:rPr>
              <a:t>any </a:t>
            </a:r>
            <a:r>
              <a:rPr lang="en-US" sz="1600" dirty="0" smtClean="0">
                <a:solidFill>
                  <a:schemeClr val="tx1"/>
                </a:solidFill>
              </a:rPr>
              <a:t>time, </a:t>
            </a:r>
            <a:r>
              <a:rPr lang="en-US" sz="1600" dirty="0">
                <a:solidFill>
                  <a:schemeClr val="tx1"/>
                </a:solidFill>
              </a:rPr>
              <a:t>after giving reasonable notice to the PCBU</a:t>
            </a:r>
            <a:r>
              <a:rPr lang="en-US" sz="1600" dirty="0" smtClean="0">
                <a:solidFill>
                  <a:schemeClr val="tx1"/>
                </a:solidFill>
              </a:rPr>
              <a:t> </a:t>
            </a:r>
            <a:r>
              <a:rPr lang="en-US" sz="1600" dirty="0">
                <a:solidFill>
                  <a:schemeClr val="tx1"/>
                </a:solidFill>
              </a:rPr>
              <a:t>at that </a:t>
            </a:r>
            <a:r>
              <a:rPr lang="en-US" sz="1600" dirty="0" smtClean="0">
                <a:solidFill>
                  <a:schemeClr val="tx1"/>
                </a:solidFill>
              </a:rPr>
              <a:t>workplace, or </a:t>
            </a:r>
            <a:r>
              <a:rPr lang="en-US" sz="1600" dirty="0">
                <a:solidFill>
                  <a:schemeClr val="tx1"/>
                </a:solidFill>
              </a:rPr>
              <a:t>without </a:t>
            </a:r>
            <a:r>
              <a:rPr lang="en-US" sz="1600" dirty="0" smtClean="0">
                <a:solidFill>
                  <a:schemeClr val="tx1"/>
                </a:solidFill>
              </a:rPr>
              <a:t>notice </a:t>
            </a:r>
            <a:r>
              <a:rPr lang="en-US" sz="1600" dirty="0">
                <a:solidFill>
                  <a:schemeClr val="tx1"/>
                </a:solidFill>
              </a:rPr>
              <a:t>in the event of an </a:t>
            </a:r>
            <a:r>
              <a:rPr lang="en-US" sz="1600" dirty="0" smtClean="0">
                <a:solidFill>
                  <a:schemeClr val="tx1"/>
                </a:solidFill>
              </a:rPr>
              <a:t>incident </a:t>
            </a:r>
            <a:r>
              <a:rPr lang="en-US" sz="1600" dirty="0">
                <a:solidFill>
                  <a:schemeClr val="tx1"/>
                </a:solidFill>
              </a:rPr>
              <a:t>or </a:t>
            </a:r>
            <a:r>
              <a:rPr lang="en-US" sz="1600" dirty="0" smtClean="0">
                <a:solidFill>
                  <a:schemeClr val="tx1"/>
                </a:solidFill>
              </a:rPr>
              <a:t>any situation </a:t>
            </a:r>
            <a:r>
              <a:rPr lang="en-US" sz="1600" dirty="0">
                <a:solidFill>
                  <a:schemeClr val="tx1"/>
                </a:solidFill>
              </a:rPr>
              <a:t>involving a serious risk to the health or safety of a </a:t>
            </a:r>
            <a:r>
              <a:rPr lang="en-US" sz="1600" dirty="0" smtClean="0">
                <a:solidFill>
                  <a:schemeClr val="tx1"/>
                </a:solidFill>
              </a:rPr>
              <a:t>person where there is an immediate </a:t>
            </a:r>
            <a:r>
              <a:rPr lang="en-US" sz="1600" dirty="0">
                <a:solidFill>
                  <a:schemeClr val="tx1"/>
                </a:solidFill>
              </a:rPr>
              <a:t>or imminent exposure to a </a:t>
            </a:r>
            <a:r>
              <a:rPr lang="en-US" sz="1600" dirty="0" smtClean="0">
                <a:solidFill>
                  <a:schemeClr val="tx1"/>
                </a:solidFill>
              </a:rPr>
              <a:t>hazard</a:t>
            </a:r>
            <a:endParaRPr lang="en-US" sz="1600" dirty="0">
              <a:solidFill>
                <a:schemeClr val="tx1"/>
              </a:solidFill>
            </a:endParaRPr>
          </a:p>
          <a:p>
            <a:pPr>
              <a:spcBef>
                <a:spcPts val="600"/>
              </a:spcBef>
              <a:spcAft>
                <a:spcPts val="600"/>
              </a:spcAft>
            </a:pPr>
            <a:r>
              <a:rPr lang="en-US" sz="1600" dirty="0" smtClean="0">
                <a:solidFill>
                  <a:schemeClr val="tx1"/>
                </a:solidFill>
              </a:rPr>
              <a:t>accompany </a:t>
            </a:r>
            <a:r>
              <a:rPr lang="en-US" sz="1600" dirty="0">
                <a:solidFill>
                  <a:schemeClr val="tx1"/>
                </a:solidFill>
              </a:rPr>
              <a:t>an inspector during an inspection of the workplace </a:t>
            </a:r>
            <a:endParaRPr lang="en-US" sz="1600" dirty="0" smtClean="0">
              <a:solidFill>
                <a:schemeClr val="tx1"/>
              </a:solidFill>
            </a:endParaRPr>
          </a:p>
          <a:p>
            <a:pPr>
              <a:spcBef>
                <a:spcPts val="600"/>
              </a:spcBef>
              <a:spcAft>
                <a:spcPts val="600"/>
              </a:spcAft>
            </a:pPr>
            <a:r>
              <a:rPr lang="en-US" sz="1600" dirty="0" smtClean="0">
                <a:solidFill>
                  <a:schemeClr val="tx1"/>
                </a:solidFill>
              </a:rPr>
              <a:t>with </a:t>
            </a:r>
            <a:r>
              <a:rPr lang="en-US" sz="1600" dirty="0">
                <a:solidFill>
                  <a:schemeClr val="tx1"/>
                </a:solidFill>
              </a:rPr>
              <a:t>the consent of a </a:t>
            </a:r>
            <a:r>
              <a:rPr lang="en-US" sz="1600" dirty="0" smtClean="0">
                <a:solidFill>
                  <a:schemeClr val="tx1"/>
                </a:solidFill>
              </a:rPr>
              <a:t>worker(s) </a:t>
            </a:r>
            <a:r>
              <a:rPr lang="en-US" sz="1600" dirty="0">
                <a:solidFill>
                  <a:schemeClr val="tx1"/>
                </a:solidFill>
              </a:rPr>
              <a:t>that the HSR </a:t>
            </a:r>
            <a:r>
              <a:rPr lang="en-US" sz="1600" dirty="0" smtClean="0">
                <a:solidFill>
                  <a:schemeClr val="tx1"/>
                </a:solidFill>
              </a:rPr>
              <a:t>represents</a:t>
            </a:r>
            <a:r>
              <a:rPr lang="en-US" sz="1600" dirty="0">
                <a:solidFill>
                  <a:schemeClr val="tx1"/>
                </a:solidFill>
              </a:rPr>
              <a:t>, be present at an interview concerning work </a:t>
            </a:r>
            <a:r>
              <a:rPr lang="en-US" sz="1600" dirty="0" smtClean="0">
                <a:solidFill>
                  <a:schemeClr val="tx1"/>
                </a:solidFill>
              </a:rPr>
              <a:t>health and safety between </a:t>
            </a:r>
            <a:r>
              <a:rPr lang="en-US" sz="1600" dirty="0">
                <a:solidFill>
                  <a:schemeClr val="tx1"/>
                </a:solidFill>
              </a:rPr>
              <a:t>the worker </a:t>
            </a:r>
            <a:r>
              <a:rPr lang="en-US" sz="1600" dirty="0" smtClean="0">
                <a:solidFill>
                  <a:schemeClr val="tx1"/>
                </a:solidFill>
              </a:rPr>
              <a:t>or a group of workers and an inspector, PCBU and the </a:t>
            </a:r>
            <a:r>
              <a:rPr lang="en-US" sz="1600" dirty="0">
                <a:solidFill>
                  <a:schemeClr val="tx1"/>
                </a:solidFill>
              </a:rPr>
              <a:t>person's </a:t>
            </a:r>
            <a:r>
              <a:rPr lang="en-US" sz="1600" dirty="0" smtClean="0">
                <a:solidFill>
                  <a:schemeClr val="tx1"/>
                </a:solidFill>
              </a:rPr>
              <a:t>representative</a:t>
            </a:r>
          </a:p>
          <a:p>
            <a:pPr>
              <a:spcBef>
                <a:spcPts val="600"/>
              </a:spcBef>
              <a:spcAft>
                <a:spcPts val="600"/>
              </a:spcAft>
            </a:pPr>
            <a:r>
              <a:rPr lang="en-AU" sz="1600" dirty="0" smtClean="0">
                <a:solidFill>
                  <a:schemeClr val="tx1"/>
                </a:solidFill>
              </a:rPr>
              <a:t>request work to cease that places imminent </a:t>
            </a:r>
            <a:r>
              <a:rPr lang="en-AU" sz="1600" kern="1200" dirty="0" smtClean="0">
                <a:solidFill>
                  <a:schemeClr val="tx1"/>
                </a:solidFill>
                <a:cs typeface="Arial" panose="020B0604020202020204" pitchFamily="34" charset="0"/>
              </a:rPr>
              <a:t>and </a:t>
            </a:r>
            <a:r>
              <a:rPr lang="en-AU" sz="1600" dirty="0" smtClean="0">
                <a:solidFill>
                  <a:schemeClr val="tx1"/>
                </a:solidFill>
              </a:rPr>
              <a:t>serious risks to workers health </a:t>
            </a:r>
            <a:r>
              <a:rPr lang="en-AU" sz="1600" kern="1200" dirty="0" smtClean="0">
                <a:solidFill>
                  <a:schemeClr val="tx1"/>
                </a:solidFill>
                <a:cs typeface="Arial" panose="020B0604020202020204" pitchFamily="34" charset="0"/>
              </a:rPr>
              <a:t>and </a:t>
            </a:r>
            <a:r>
              <a:rPr lang="en-AU" sz="1600" dirty="0" smtClean="0">
                <a:solidFill>
                  <a:schemeClr val="tx1"/>
                </a:solidFill>
              </a:rPr>
              <a:t>safety.</a:t>
            </a:r>
            <a:endParaRPr lang="en-US" sz="1600" dirty="0">
              <a:solidFill>
                <a:schemeClr val="tx1"/>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25</a:t>
            </a:fld>
            <a:endParaRPr lang="en-AU" dirty="0">
              <a:solidFill>
                <a:srgbClr val="FFFFFF"/>
              </a:solidFill>
            </a:endParaRPr>
          </a:p>
        </p:txBody>
      </p:sp>
    </p:spTree>
    <p:extLst>
      <p:ext uri="{BB962C8B-B14F-4D97-AF65-F5344CB8AC3E}">
        <p14:creationId xmlns:p14="http://schemas.microsoft.com/office/powerpoint/2010/main" val="1749523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Managers, Supervisors </a:t>
            </a:r>
            <a:r>
              <a:rPr lang="en-AU" dirty="0">
                <a:solidFill>
                  <a:schemeClr val="accent1"/>
                </a:solidFill>
              </a:rPr>
              <a:t>and</a:t>
            </a:r>
            <a:r>
              <a:rPr lang="en-AU" dirty="0" smtClean="0">
                <a:solidFill>
                  <a:schemeClr val="accent1"/>
                </a:solidFill>
              </a:rPr>
              <a:t> Team Leader Duties</a:t>
            </a:r>
            <a:endParaRPr lang="en-AU" dirty="0">
              <a:solidFill>
                <a:schemeClr val="accent1"/>
              </a:solidFill>
            </a:endParaRPr>
          </a:p>
        </p:txBody>
      </p:sp>
      <p:sp>
        <p:nvSpPr>
          <p:cNvPr id="3" name="Content Placeholder 2"/>
          <p:cNvSpPr>
            <a:spLocks noGrp="1"/>
          </p:cNvSpPr>
          <p:nvPr>
            <p:ph idx="1"/>
          </p:nvPr>
        </p:nvSpPr>
        <p:spPr>
          <a:xfrm>
            <a:off x="1835696" y="1700808"/>
            <a:ext cx="6768752" cy="4776192"/>
          </a:xfrm>
        </p:spPr>
        <p:txBody>
          <a:bodyPr/>
          <a:lstStyle/>
          <a:p>
            <a:pPr marL="0" lvl="0" indent="0" defTabSz="914400">
              <a:spcBef>
                <a:spcPts val="600"/>
              </a:spcBef>
              <a:spcAft>
                <a:spcPts val="600"/>
              </a:spcAft>
              <a:buClr>
                <a:srgbClr val="0070C0"/>
              </a:buClr>
              <a:buSzPct val="68000"/>
              <a:buNone/>
            </a:pPr>
            <a:r>
              <a:rPr lang="en-US" sz="1600" kern="1200" dirty="0" smtClean="0">
                <a:solidFill>
                  <a:schemeClr val="tx1"/>
                </a:solidFill>
                <a:latin typeface="Arial" panose="020B0604020202020204" pitchFamily="34" charset="0"/>
                <a:cs typeface="Arial" panose="020B0604020202020204" pitchFamily="34" charset="0"/>
              </a:rPr>
              <a:t>Managers</a:t>
            </a:r>
            <a:r>
              <a:rPr lang="en-US" sz="1600" kern="1200" dirty="0">
                <a:solidFill>
                  <a:schemeClr val="tx1"/>
                </a:solidFill>
                <a:latin typeface="Arial" panose="020B0604020202020204" pitchFamily="34" charset="0"/>
                <a:cs typeface="Arial" panose="020B0604020202020204" pitchFamily="34" charset="0"/>
              </a:rPr>
              <a:t>, </a:t>
            </a:r>
            <a:r>
              <a:rPr lang="en-US" sz="1600" kern="1200" dirty="0" smtClean="0">
                <a:solidFill>
                  <a:schemeClr val="tx1"/>
                </a:solidFill>
                <a:latin typeface="Arial" panose="020B0604020202020204" pitchFamily="34" charset="0"/>
                <a:cs typeface="Arial" panose="020B0604020202020204" pitchFamily="34" charset="0"/>
              </a:rPr>
              <a:t>supervisors </a:t>
            </a:r>
            <a:r>
              <a:rPr lang="en-AU" sz="1600" kern="1200" dirty="0" smtClean="0">
                <a:solidFill>
                  <a:schemeClr val="tx1"/>
                </a:solidFill>
                <a:cs typeface="Arial" panose="020B0604020202020204" pitchFamily="34" charset="0"/>
              </a:rPr>
              <a:t>and </a:t>
            </a:r>
            <a:r>
              <a:rPr lang="en-US" sz="1600" kern="1200" dirty="0">
                <a:solidFill>
                  <a:schemeClr val="tx1"/>
                </a:solidFill>
                <a:latin typeface="Arial" panose="020B0604020202020204" pitchFamily="34" charset="0"/>
                <a:cs typeface="Arial" panose="020B0604020202020204" pitchFamily="34" charset="0"/>
              </a:rPr>
              <a:t>t</a:t>
            </a:r>
            <a:r>
              <a:rPr lang="en-US" sz="1600" kern="1200" dirty="0" smtClean="0">
                <a:solidFill>
                  <a:schemeClr val="tx1"/>
                </a:solidFill>
                <a:latin typeface="Arial" panose="020B0604020202020204" pitchFamily="34" charset="0"/>
                <a:cs typeface="Arial" panose="020B0604020202020204" pitchFamily="34" charset="0"/>
              </a:rPr>
              <a:t>eam leaders often </a:t>
            </a:r>
            <a:r>
              <a:rPr lang="en-US" sz="1600" kern="1200" dirty="0">
                <a:solidFill>
                  <a:schemeClr val="tx1"/>
                </a:solidFill>
                <a:latin typeface="Arial" panose="020B0604020202020204" pitchFamily="34" charset="0"/>
                <a:cs typeface="Arial" panose="020B0604020202020204" pitchFamily="34" charset="0"/>
              </a:rPr>
              <a:t>share the same responsibilities for </a:t>
            </a:r>
            <a:r>
              <a:rPr lang="en-US" sz="1600" kern="1200" dirty="0" smtClean="0">
                <a:solidFill>
                  <a:schemeClr val="tx1"/>
                </a:solidFill>
                <a:latin typeface="Arial" panose="020B0604020202020204" pitchFamily="34" charset="0"/>
                <a:cs typeface="Arial" panose="020B0604020202020204" pitchFamily="34" charset="0"/>
              </a:rPr>
              <a:t>work health and safety.</a:t>
            </a:r>
            <a:endParaRPr lang="en-US" sz="1600" kern="1200" dirty="0">
              <a:solidFill>
                <a:schemeClr val="tx1"/>
              </a:solidFill>
              <a:latin typeface="Arial" panose="020B0604020202020204" pitchFamily="34" charset="0"/>
              <a:cs typeface="Arial" panose="020B0604020202020204" pitchFamily="34" charset="0"/>
            </a:endParaRPr>
          </a:p>
          <a:p>
            <a:pPr marL="0" lvl="0" indent="0" defTabSz="914400">
              <a:spcBef>
                <a:spcPts val="600"/>
              </a:spcBef>
              <a:spcAft>
                <a:spcPts val="600"/>
              </a:spcAft>
              <a:buClr>
                <a:srgbClr val="0070C0"/>
              </a:buClr>
              <a:buSzPct val="68000"/>
              <a:buNone/>
            </a:pPr>
            <a:r>
              <a:rPr lang="en-US" sz="1600" kern="1200" dirty="0">
                <a:solidFill>
                  <a:schemeClr val="tx1"/>
                </a:solidFill>
                <a:latin typeface="Arial" panose="020B0604020202020204" pitchFamily="34" charset="0"/>
                <a:cs typeface="Arial" panose="020B0604020202020204" pitchFamily="34" charset="0"/>
              </a:rPr>
              <a:t>The </a:t>
            </a:r>
            <a:r>
              <a:rPr lang="en-US" sz="1600" i="1" kern="1200" dirty="0" smtClean="0">
                <a:solidFill>
                  <a:schemeClr val="tx1"/>
                </a:solidFill>
                <a:latin typeface="Arial" panose="020B0604020202020204" pitchFamily="34" charset="0"/>
                <a:cs typeface="Arial" panose="020B0604020202020204" pitchFamily="34" charset="0"/>
              </a:rPr>
              <a:t>Work Health and Safety </a:t>
            </a:r>
            <a:r>
              <a:rPr lang="en-US" sz="1600" i="1" kern="1200" dirty="0">
                <a:solidFill>
                  <a:schemeClr val="tx1"/>
                </a:solidFill>
                <a:latin typeface="Arial" panose="020B0604020202020204" pitchFamily="34" charset="0"/>
                <a:cs typeface="Arial" panose="020B0604020202020204" pitchFamily="34" charset="0"/>
              </a:rPr>
              <a:t>Act </a:t>
            </a:r>
            <a:r>
              <a:rPr lang="en-US" sz="1600" i="1" kern="1200" dirty="0" smtClean="0">
                <a:solidFill>
                  <a:schemeClr val="tx1"/>
                </a:solidFill>
                <a:latin typeface="Arial" panose="020B0604020202020204" pitchFamily="34" charset="0"/>
                <a:cs typeface="Arial" panose="020B0604020202020204" pitchFamily="34" charset="0"/>
              </a:rPr>
              <a:t>2012 </a:t>
            </a:r>
            <a:r>
              <a:rPr lang="en-US" sz="1600" kern="1200" dirty="0" smtClean="0">
                <a:solidFill>
                  <a:schemeClr val="tx1"/>
                </a:solidFill>
                <a:latin typeface="Arial" panose="020B0604020202020204" pitchFamily="34" charset="0"/>
                <a:cs typeface="Arial" panose="020B0604020202020204" pitchFamily="34" charset="0"/>
              </a:rPr>
              <a:t>(SA) states </a:t>
            </a:r>
            <a:r>
              <a:rPr lang="en-US" sz="1600" kern="1200" dirty="0">
                <a:solidFill>
                  <a:schemeClr val="tx1"/>
                </a:solidFill>
                <a:latin typeface="Arial" panose="020B0604020202020204" pitchFamily="34" charset="0"/>
                <a:cs typeface="Arial" panose="020B0604020202020204" pitchFamily="34" charset="0"/>
              </a:rPr>
              <a:t>that each duty holder must comply with that duty to the standard required by this Act even if another duty holder has the same </a:t>
            </a:r>
            <a:r>
              <a:rPr lang="en-US" sz="1600" kern="1200" dirty="0" smtClean="0">
                <a:solidFill>
                  <a:schemeClr val="tx1"/>
                </a:solidFill>
                <a:latin typeface="Arial" panose="020B0604020202020204" pitchFamily="34" charset="0"/>
                <a:cs typeface="Arial" panose="020B0604020202020204" pitchFamily="34" charset="0"/>
              </a:rPr>
              <a:t>duty.</a:t>
            </a:r>
            <a:br>
              <a:rPr lang="en-US" sz="1600" kern="1200" dirty="0" smtClean="0">
                <a:solidFill>
                  <a:schemeClr val="tx1"/>
                </a:solidFill>
                <a:latin typeface="Arial" panose="020B0604020202020204" pitchFamily="34" charset="0"/>
                <a:cs typeface="Arial" panose="020B0604020202020204" pitchFamily="34" charset="0"/>
              </a:rPr>
            </a:br>
            <a:r>
              <a:rPr lang="en-US" sz="1600" kern="1200" dirty="0" smtClean="0">
                <a:solidFill>
                  <a:schemeClr val="tx1"/>
                </a:solidFill>
                <a:latin typeface="Arial" panose="020B0604020202020204" pitchFamily="34" charset="0"/>
                <a:cs typeface="Arial" panose="020B0604020202020204" pitchFamily="34" charset="0"/>
              </a:rPr>
              <a:t/>
            </a:r>
            <a:br>
              <a:rPr lang="en-US" sz="1600" kern="1200" dirty="0" smtClean="0">
                <a:solidFill>
                  <a:schemeClr val="tx1"/>
                </a:solidFill>
                <a:latin typeface="Arial" panose="020B0604020202020204" pitchFamily="34" charset="0"/>
                <a:cs typeface="Arial" panose="020B0604020202020204" pitchFamily="34" charset="0"/>
              </a:rPr>
            </a:br>
            <a:r>
              <a:rPr lang="en-US" sz="1600" b="1" kern="1200" dirty="0" smtClean="0">
                <a:solidFill>
                  <a:schemeClr val="tx1"/>
                </a:solidFill>
                <a:latin typeface="Arial" panose="020B0604020202020204" pitchFamily="34" charset="0"/>
                <a:cs typeface="Arial" panose="020B0604020202020204" pitchFamily="34" charset="0"/>
              </a:rPr>
              <a:t>If </a:t>
            </a:r>
            <a:r>
              <a:rPr lang="en-US" sz="1600" b="1" kern="1200" dirty="0">
                <a:solidFill>
                  <a:schemeClr val="tx1"/>
                </a:solidFill>
                <a:latin typeface="Arial" panose="020B0604020202020204" pitchFamily="34" charset="0"/>
                <a:cs typeface="Arial" panose="020B0604020202020204" pitchFamily="34" charset="0"/>
              </a:rPr>
              <a:t>more than one person has a duty for the same matter, each person:</a:t>
            </a:r>
          </a:p>
          <a:p>
            <a:pPr lvl="0" defTabSz="914400">
              <a:spcBef>
                <a:spcPts val="600"/>
              </a:spcBef>
              <a:spcAft>
                <a:spcPts val="600"/>
              </a:spcAft>
            </a:pPr>
            <a:r>
              <a:rPr lang="en-US" sz="1600" kern="1200" dirty="0" smtClean="0">
                <a:solidFill>
                  <a:schemeClr val="tx1"/>
                </a:solidFill>
                <a:latin typeface="Arial" panose="020B0604020202020204" pitchFamily="34" charset="0"/>
                <a:cs typeface="Arial" panose="020B0604020202020204" pitchFamily="34" charset="0"/>
              </a:rPr>
              <a:t>retains </a:t>
            </a:r>
            <a:r>
              <a:rPr lang="en-US" sz="1600" kern="1200" dirty="0">
                <a:solidFill>
                  <a:schemeClr val="tx1"/>
                </a:solidFill>
                <a:latin typeface="Arial" panose="020B0604020202020204" pitchFamily="34" charset="0"/>
                <a:cs typeface="Arial" panose="020B0604020202020204" pitchFamily="34" charset="0"/>
              </a:rPr>
              <a:t>responsibility for the </a:t>
            </a:r>
            <a:r>
              <a:rPr lang="en-US" sz="1600" kern="1200" dirty="0" smtClean="0">
                <a:solidFill>
                  <a:schemeClr val="tx1"/>
                </a:solidFill>
                <a:latin typeface="Arial" panose="020B0604020202020204" pitchFamily="34" charset="0"/>
                <a:cs typeface="Arial" panose="020B0604020202020204" pitchFamily="34" charset="0"/>
              </a:rPr>
              <a:t>person’s duty; </a:t>
            </a:r>
            <a:r>
              <a:rPr lang="en-US" sz="1600" kern="1200" dirty="0">
                <a:solidFill>
                  <a:schemeClr val="tx1"/>
                </a:solidFill>
                <a:latin typeface="Arial" panose="020B0604020202020204" pitchFamily="34" charset="0"/>
                <a:cs typeface="Arial" panose="020B0604020202020204" pitchFamily="34" charset="0"/>
              </a:rPr>
              <a:t>and</a:t>
            </a:r>
          </a:p>
          <a:p>
            <a:pPr lvl="0" defTabSz="914400">
              <a:spcBef>
                <a:spcPts val="600"/>
              </a:spcBef>
              <a:spcAft>
                <a:spcPts val="600"/>
              </a:spcAft>
            </a:pPr>
            <a:r>
              <a:rPr lang="en-US" sz="1600" kern="1200" dirty="0" smtClean="0">
                <a:solidFill>
                  <a:schemeClr val="tx1"/>
                </a:solidFill>
                <a:latin typeface="Arial" panose="020B0604020202020204" pitchFamily="34" charset="0"/>
                <a:cs typeface="Arial" panose="020B0604020202020204" pitchFamily="34" charset="0"/>
              </a:rPr>
              <a:t>must </a:t>
            </a:r>
            <a:r>
              <a:rPr lang="en-US" sz="1600" kern="1200" dirty="0">
                <a:solidFill>
                  <a:schemeClr val="tx1"/>
                </a:solidFill>
                <a:latin typeface="Arial" panose="020B0604020202020204" pitchFamily="34" charset="0"/>
                <a:cs typeface="Arial" panose="020B0604020202020204" pitchFamily="34" charset="0"/>
              </a:rPr>
              <a:t>discharge </a:t>
            </a:r>
            <a:r>
              <a:rPr lang="en-US" sz="1600" kern="1200" dirty="0" smtClean="0">
                <a:solidFill>
                  <a:schemeClr val="tx1"/>
                </a:solidFill>
                <a:latin typeface="Arial" panose="020B0604020202020204" pitchFamily="34" charset="0"/>
                <a:cs typeface="Arial" panose="020B0604020202020204" pitchFamily="34" charset="0"/>
              </a:rPr>
              <a:t>their duty </a:t>
            </a:r>
            <a:r>
              <a:rPr lang="en-US" sz="1600" kern="1200" dirty="0">
                <a:solidFill>
                  <a:schemeClr val="tx1"/>
                </a:solidFill>
                <a:latin typeface="Arial" panose="020B0604020202020204" pitchFamily="34" charset="0"/>
                <a:cs typeface="Arial" panose="020B0604020202020204" pitchFamily="34" charset="0"/>
              </a:rPr>
              <a:t>to the extent to which the person has the capacity to influence </a:t>
            </a:r>
            <a:r>
              <a:rPr lang="en-AU" sz="1600" kern="1200" dirty="0" smtClean="0">
                <a:solidFill>
                  <a:schemeClr val="tx1"/>
                </a:solidFill>
                <a:cs typeface="Arial" panose="020B0604020202020204" pitchFamily="34" charset="0"/>
              </a:rPr>
              <a:t>and </a:t>
            </a:r>
            <a:r>
              <a:rPr lang="en-US" sz="1600" kern="1200" dirty="0" smtClean="0">
                <a:solidFill>
                  <a:schemeClr val="tx1"/>
                </a:solidFill>
                <a:latin typeface="Arial" panose="020B0604020202020204" pitchFamily="34" charset="0"/>
                <a:cs typeface="Arial" panose="020B0604020202020204" pitchFamily="34" charset="0"/>
              </a:rPr>
              <a:t>control </a:t>
            </a:r>
            <a:r>
              <a:rPr lang="en-US" sz="1600" kern="1200" dirty="0">
                <a:solidFill>
                  <a:schemeClr val="tx1"/>
                </a:solidFill>
                <a:latin typeface="Arial" panose="020B0604020202020204" pitchFamily="34" charset="0"/>
                <a:cs typeface="Arial" panose="020B0604020202020204" pitchFamily="34" charset="0"/>
              </a:rPr>
              <a:t>the matter or would have had that </a:t>
            </a:r>
            <a:r>
              <a:rPr lang="en-US" sz="1600" kern="1200" dirty="0" smtClean="0">
                <a:solidFill>
                  <a:schemeClr val="tx1"/>
                </a:solidFill>
                <a:latin typeface="Arial" panose="020B0604020202020204" pitchFamily="34" charset="0"/>
                <a:cs typeface="Arial" panose="020B0604020202020204" pitchFamily="34" charset="0"/>
              </a:rPr>
              <a:t>capacity but </a:t>
            </a:r>
            <a:r>
              <a:rPr lang="en-US" sz="1600" kern="1200" dirty="0">
                <a:solidFill>
                  <a:schemeClr val="tx1"/>
                </a:solidFill>
                <a:latin typeface="Arial" panose="020B0604020202020204" pitchFamily="34" charset="0"/>
                <a:cs typeface="Arial" panose="020B0604020202020204" pitchFamily="34" charset="0"/>
              </a:rPr>
              <a:t>for an agreement or arrangement purporting to limit or remove </a:t>
            </a:r>
            <a:r>
              <a:rPr lang="en-US" sz="1600" kern="1200" dirty="0" smtClean="0">
                <a:solidFill>
                  <a:schemeClr val="tx1"/>
                </a:solidFill>
                <a:latin typeface="Arial" panose="020B0604020202020204" pitchFamily="34" charset="0"/>
                <a:cs typeface="Arial" panose="020B0604020202020204" pitchFamily="34" charset="0"/>
              </a:rPr>
              <a:t>that capacity</a:t>
            </a:r>
            <a:r>
              <a:rPr lang="en-US" sz="1600" kern="1200" dirty="0" smtClean="0">
                <a:solidFill>
                  <a:schemeClr val="tx1"/>
                </a:solidFill>
                <a:latin typeface="Arial" panose="020B0604020202020204" pitchFamily="34" charset="0"/>
                <a:cs typeface="Arial" panose="020B0604020202020204" pitchFamily="34" charset="0"/>
              </a:rPr>
              <a:t>.</a:t>
            </a:r>
            <a:endParaRPr lang="en-US" sz="1600" kern="1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26</a:t>
            </a:fld>
            <a:endParaRPr lang="en-AU" dirty="0">
              <a:solidFill>
                <a:srgbClr val="FFFFFF"/>
              </a:solidFill>
            </a:endParaRPr>
          </a:p>
        </p:txBody>
      </p:sp>
    </p:spTree>
    <p:extLst>
      <p:ext uri="{BB962C8B-B14F-4D97-AF65-F5344CB8AC3E}">
        <p14:creationId xmlns:p14="http://schemas.microsoft.com/office/powerpoint/2010/main" val="2303478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Defined Roles </a:t>
            </a:r>
            <a:r>
              <a:rPr lang="en-AU" dirty="0">
                <a:solidFill>
                  <a:schemeClr val="accent1"/>
                </a:solidFill>
              </a:rPr>
              <a:t>and</a:t>
            </a:r>
            <a:r>
              <a:rPr lang="en-AU" dirty="0" smtClean="0">
                <a:solidFill>
                  <a:schemeClr val="accent1"/>
                </a:solidFill>
              </a:rPr>
              <a:t> </a:t>
            </a:r>
            <a:r>
              <a:rPr lang="en-AU" dirty="0" smtClean="0">
                <a:solidFill>
                  <a:schemeClr val="accent1"/>
                </a:solidFill>
              </a:rPr>
              <a:t>Responsibilities</a:t>
            </a:r>
            <a:endParaRPr lang="en-AU" dirty="0">
              <a:solidFill>
                <a:schemeClr val="accent1"/>
              </a:solidFill>
            </a:endParaRPr>
          </a:p>
        </p:txBody>
      </p:sp>
      <p:sp>
        <p:nvSpPr>
          <p:cNvPr id="3" name="Content Placeholder 2"/>
          <p:cNvSpPr>
            <a:spLocks noGrp="1"/>
          </p:cNvSpPr>
          <p:nvPr>
            <p:ph idx="1"/>
          </p:nvPr>
        </p:nvSpPr>
        <p:spPr>
          <a:xfrm>
            <a:off x="1835696" y="1700808"/>
            <a:ext cx="6984776" cy="4776192"/>
          </a:xfrm>
        </p:spPr>
        <p:txBody>
          <a:bodyPr/>
          <a:lstStyle/>
          <a:p>
            <a:pPr marL="0" lvl="1" indent="0" defTabSz="719138" eaLnBrk="0" hangingPunct="0">
              <a:spcBef>
                <a:spcPts val="600"/>
              </a:spcBef>
              <a:spcAft>
                <a:spcPts val="600"/>
              </a:spcAft>
              <a:buClr>
                <a:schemeClr val="accent1"/>
              </a:buClr>
              <a:buNone/>
              <a:tabLst>
                <a:tab pos="2689225" algn="l"/>
              </a:tabLst>
            </a:pPr>
            <a:r>
              <a:rPr lang="en-US" sz="1600" dirty="0">
                <a:solidFill>
                  <a:schemeClr val="tx1"/>
                </a:solidFill>
              </a:rPr>
              <a:t>Having clearly defined roles and responsibilities means everyone knows what is </a:t>
            </a:r>
            <a:r>
              <a:rPr lang="en-US" sz="1600" dirty="0" smtClean="0">
                <a:solidFill>
                  <a:schemeClr val="tx1"/>
                </a:solidFill>
              </a:rPr>
              <a:t>expected </a:t>
            </a:r>
            <a:r>
              <a:rPr lang="en-AU" sz="1600" kern="1200" dirty="0" smtClean="0">
                <a:solidFill>
                  <a:schemeClr val="tx1"/>
                </a:solidFill>
                <a:ea typeface="+mn-ea"/>
                <a:cs typeface="Arial" panose="020B0604020202020204" pitchFamily="34" charset="0"/>
              </a:rPr>
              <a:t>and </a:t>
            </a:r>
            <a:r>
              <a:rPr lang="en-US" sz="1600" dirty="0" smtClean="0">
                <a:solidFill>
                  <a:schemeClr val="tx1"/>
                </a:solidFill>
              </a:rPr>
              <a:t>how </a:t>
            </a:r>
            <a:r>
              <a:rPr lang="en-US" sz="1600" dirty="0">
                <a:solidFill>
                  <a:schemeClr val="tx1"/>
                </a:solidFill>
              </a:rPr>
              <a:t>they can contribute.</a:t>
            </a:r>
          </a:p>
          <a:p>
            <a:pPr marL="0" lvl="1" indent="0" defTabSz="719138" eaLnBrk="0" hangingPunct="0">
              <a:spcBef>
                <a:spcPts val="600"/>
              </a:spcBef>
              <a:spcAft>
                <a:spcPts val="600"/>
              </a:spcAft>
              <a:buClr>
                <a:schemeClr val="accent1"/>
              </a:buClr>
              <a:buNone/>
              <a:tabLst>
                <a:tab pos="2689225" algn="l"/>
              </a:tabLst>
            </a:pPr>
            <a:r>
              <a:rPr lang="en-US" sz="1600" dirty="0" smtClean="0">
                <a:solidFill>
                  <a:schemeClr val="tx1"/>
                </a:solidFill>
              </a:rPr>
              <a:t>PCBU</a:t>
            </a:r>
            <a:r>
              <a:rPr lang="en-US" sz="1600" dirty="0">
                <a:solidFill>
                  <a:schemeClr val="tx1"/>
                </a:solidFill>
              </a:rPr>
              <a:t>, management, </a:t>
            </a:r>
            <a:r>
              <a:rPr lang="en-US" sz="1600" dirty="0" smtClean="0">
                <a:solidFill>
                  <a:schemeClr val="tx1"/>
                </a:solidFill>
              </a:rPr>
              <a:t>supervisors and</a:t>
            </a:r>
            <a:r>
              <a:rPr lang="en-AU" sz="1600" kern="1200" dirty="0" smtClean="0">
                <a:solidFill>
                  <a:schemeClr val="tx1"/>
                </a:solidFill>
                <a:ea typeface="+mn-ea"/>
                <a:cs typeface="Arial" panose="020B0604020202020204" pitchFamily="34" charset="0"/>
              </a:rPr>
              <a:t> </a:t>
            </a:r>
            <a:r>
              <a:rPr lang="en-US" sz="1600" dirty="0" smtClean="0">
                <a:solidFill>
                  <a:schemeClr val="tx1"/>
                </a:solidFill>
              </a:rPr>
              <a:t>workers </a:t>
            </a:r>
            <a:r>
              <a:rPr lang="en-US" sz="1600" dirty="0">
                <a:solidFill>
                  <a:schemeClr val="tx1"/>
                </a:solidFill>
              </a:rPr>
              <a:t>(including contractors</a:t>
            </a:r>
            <a:r>
              <a:rPr lang="en-US" sz="1600" dirty="0" smtClean="0">
                <a:solidFill>
                  <a:schemeClr val="tx1"/>
                </a:solidFill>
              </a:rPr>
              <a:t>) should be able to locate their </a:t>
            </a:r>
            <a:r>
              <a:rPr lang="en-US" sz="1600" dirty="0" smtClean="0">
                <a:solidFill>
                  <a:schemeClr val="tx1"/>
                </a:solidFill>
              </a:rPr>
              <a:t>work health and safety </a:t>
            </a:r>
            <a:r>
              <a:rPr lang="en-US" sz="1600" dirty="0">
                <a:solidFill>
                  <a:schemeClr val="tx1"/>
                </a:solidFill>
              </a:rPr>
              <a:t>roles </a:t>
            </a:r>
            <a:r>
              <a:rPr lang="en-AU" sz="1600" kern="1200" dirty="0" smtClean="0">
                <a:solidFill>
                  <a:schemeClr val="tx1"/>
                </a:solidFill>
                <a:ea typeface="+mn-ea"/>
                <a:cs typeface="Arial" panose="020B0604020202020204" pitchFamily="34" charset="0"/>
              </a:rPr>
              <a:t>and </a:t>
            </a:r>
            <a:r>
              <a:rPr lang="en-US" sz="1600" dirty="0" smtClean="0">
                <a:solidFill>
                  <a:schemeClr val="tx1"/>
                </a:solidFill>
              </a:rPr>
              <a:t>responsibilities in the following documents:</a:t>
            </a:r>
            <a:endParaRPr lang="en-US" sz="1600" dirty="0">
              <a:solidFill>
                <a:schemeClr val="tx1"/>
              </a:solidFill>
            </a:endParaRPr>
          </a:p>
          <a:p>
            <a:pPr marL="285750" lvl="1" defTabSz="719138" eaLnBrk="0" hangingPunct="0">
              <a:spcBef>
                <a:spcPts val="600"/>
              </a:spcBef>
              <a:spcAft>
                <a:spcPts val="600"/>
              </a:spcAft>
              <a:buClr>
                <a:schemeClr val="accent1"/>
              </a:buClr>
              <a:tabLst>
                <a:tab pos="2689225" algn="l"/>
              </a:tabLst>
            </a:pPr>
            <a:r>
              <a:rPr lang="en-US" sz="1600" dirty="0">
                <a:solidFill>
                  <a:schemeClr val="tx1"/>
                </a:solidFill>
              </a:rPr>
              <a:t>Employment agreements</a:t>
            </a:r>
          </a:p>
          <a:p>
            <a:pPr marL="285750" lvl="1" defTabSz="719138" eaLnBrk="0" hangingPunct="0">
              <a:spcBef>
                <a:spcPts val="600"/>
              </a:spcBef>
              <a:spcAft>
                <a:spcPts val="600"/>
              </a:spcAft>
              <a:buClr>
                <a:schemeClr val="accent1"/>
              </a:buClr>
              <a:tabLst>
                <a:tab pos="2689225" algn="l"/>
              </a:tabLst>
            </a:pPr>
            <a:r>
              <a:rPr lang="en-US" sz="1600" dirty="0">
                <a:solidFill>
                  <a:schemeClr val="tx1"/>
                </a:solidFill>
              </a:rPr>
              <a:t>Job descriptions</a:t>
            </a:r>
          </a:p>
          <a:p>
            <a:pPr marL="285750" lvl="1" defTabSz="719138" eaLnBrk="0" hangingPunct="0">
              <a:spcBef>
                <a:spcPts val="600"/>
              </a:spcBef>
              <a:spcAft>
                <a:spcPts val="600"/>
              </a:spcAft>
              <a:buClr>
                <a:schemeClr val="accent1"/>
              </a:buClr>
              <a:tabLst>
                <a:tab pos="2689225" algn="l"/>
              </a:tabLst>
            </a:pPr>
            <a:r>
              <a:rPr lang="en-US" sz="1600" dirty="0">
                <a:solidFill>
                  <a:schemeClr val="tx1"/>
                </a:solidFill>
              </a:rPr>
              <a:t>Works contracts</a:t>
            </a:r>
          </a:p>
          <a:p>
            <a:pPr marL="285750" lvl="1" defTabSz="719138" eaLnBrk="0" hangingPunct="0">
              <a:spcBef>
                <a:spcPts val="600"/>
              </a:spcBef>
              <a:spcAft>
                <a:spcPts val="600"/>
              </a:spcAft>
              <a:buClr>
                <a:schemeClr val="accent1"/>
              </a:buClr>
              <a:tabLst>
                <a:tab pos="2689225" algn="l"/>
              </a:tabLst>
            </a:pPr>
            <a:r>
              <a:rPr lang="en-US" sz="1600" dirty="0" smtClean="0">
                <a:solidFill>
                  <a:schemeClr val="tx1"/>
                </a:solidFill>
              </a:rPr>
              <a:t>Inductions </a:t>
            </a:r>
          </a:p>
          <a:p>
            <a:pPr marL="285750" lvl="1" defTabSz="719138" eaLnBrk="0" hangingPunct="0">
              <a:spcBef>
                <a:spcPts val="600"/>
              </a:spcBef>
              <a:spcAft>
                <a:spcPts val="600"/>
              </a:spcAft>
              <a:buClr>
                <a:schemeClr val="accent1"/>
              </a:buClr>
              <a:tabLst>
                <a:tab pos="2689225" algn="l"/>
              </a:tabLst>
            </a:pPr>
            <a:r>
              <a:rPr lang="en-US" sz="1600" dirty="0" smtClean="0">
                <a:solidFill>
                  <a:schemeClr val="tx1"/>
                </a:solidFill>
              </a:rPr>
              <a:t>Workplace </a:t>
            </a:r>
            <a:r>
              <a:rPr lang="en-US" sz="1600" dirty="0">
                <a:solidFill>
                  <a:schemeClr val="tx1"/>
                </a:solidFill>
              </a:rPr>
              <a:t>policies, procedures </a:t>
            </a:r>
            <a:r>
              <a:rPr lang="en-AU" sz="1600" kern="1200" dirty="0" smtClean="0">
                <a:solidFill>
                  <a:schemeClr val="tx1"/>
                </a:solidFill>
                <a:ea typeface="+mn-ea"/>
                <a:cs typeface="Arial" panose="020B0604020202020204" pitchFamily="34" charset="0"/>
              </a:rPr>
              <a:t>and </a:t>
            </a:r>
            <a:r>
              <a:rPr lang="en-US" sz="1600" dirty="0" smtClean="0">
                <a:solidFill>
                  <a:schemeClr val="tx1"/>
                </a:solidFill>
              </a:rPr>
              <a:t>work instructions</a:t>
            </a:r>
            <a:endParaRPr lang="en-US" sz="1600" dirty="0">
              <a:solidFill>
                <a:schemeClr val="tx1"/>
              </a:solidFill>
            </a:endParaRPr>
          </a:p>
          <a:p>
            <a:pPr marL="285750" lvl="1" defTabSz="719138" eaLnBrk="0" hangingPunct="0">
              <a:spcBef>
                <a:spcPts val="600"/>
              </a:spcBef>
              <a:spcAft>
                <a:spcPts val="600"/>
              </a:spcAft>
              <a:buClr>
                <a:schemeClr val="accent1"/>
              </a:buClr>
              <a:tabLst>
                <a:tab pos="2689225" algn="l"/>
              </a:tabLst>
            </a:pPr>
            <a:r>
              <a:rPr lang="en-US" sz="1600" dirty="0" smtClean="0">
                <a:solidFill>
                  <a:schemeClr val="tx1"/>
                </a:solidFill>
              </a:rPr>
              <a:t>Safe Work Method Statements </a:t>
            </a:r>
          </a:p>
          <a:p>
            <a:pPr marL="285750" lvl="1" defTabSz="719138" eaLnBrk="0" hangingPunct="0">
              <a:spcBef>
                <a:spcPts val="600"/>
              </a:spcBef>
              <a:spcAft>
                <a:spcPts val="600"/>
              </a:spcAft>
              <a:buClr>
                <a:schemeClr val="accent1"/>
              </a:buClr>
              <a:tabLst>
                <a:tab pos="2689225" algn="l"/>
              </a:tabLst>
            </a:pPr>
            <a:r>
              <a:rPr lang="en-US" sz="1600" dirty="0" smtClean="0">
                <a:solidFill>
                  <a:schemeClr val="tx1"/>
                </a:solidFill>
              </a:rPr>
              <a:t>Performance </a:t>
            </a:r>
            <a:r>
              <a:rPr lang="en-US" sz="1600" dirty="0">
                <a:solidFill>
                  <a:schemeClr val="tx1"/>
                </a:solidFill>
              </a:rPr>
              <a:t>management </a:t>
            </a:r>
            <a:r>
              <a:rPr lang="en-US" sz="1600" dirty="0" smtClean="0">
                <a:solidFill>
                  <a:schemeClr val="tx1"/>
                </a:solidFill>
              </a:rPr>
              <a:t>criteria.</a:t>
            </a:r>
            <a:endParaRPr lang="en-US" sz="1600" dirty="0" smtClean="0">
              <a:solidFill>
                <a:schemeClr val="tx1"/>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27</a:t>
            </a:fld>
            <a:endParaRPr lang="en-AU" dirty="0">
              <a:solidFill>
                <a:srgbClr val="FFFFFF"/>
              </a:solidFill>
            </a:endParaRPr>
          </a:p>
        </p:txBody>
      </p:sp>
    </p:spTree>
    <p:extLst>
      <p:ext uri="{BB962C8B-B14F-4D97-AF65-F5344CB8AC3E}">
        <p14:creationId xmlns:p14="http://schemas.microsoft.com/office/powerpoint/2010/main" val="557501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Mine Holder / Mine </a:t>
            </a:r>
            <a:r>
              <a:rPr lang="en-AU" dirty="0" smtClean="0">
                <a:solidFill>
                  <a:schemeClr val="accent1"/>
                </a:solidFill>
              </a:rPr>
              <a:t>Operator</a:t>
            </a:r>
            <a:endParaRPr lang="en-AU" dirty="0">
              <a:solidFill>
                <a:schemeClr val="accent1"/>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28</a:t>
            </a:fld>
            <a:endParaRPr lang="en-AU" dirty="0">
              <a:solidFill>
                <a:srgbClr val="FFFFFF"/>
              </a:solidFill>
            </a:endParaRPr>
          </a:p>
        </p:txBody>
      </p:sp>
      <p:sp>
        <p:nvSpPr>
          <p:cNvPr id="5" name="Content Placeholder 4"/>
          <p:cNvSpPr>
            <a:spLocks noGrp="1"/>
          </p:cNvSpPr>
          <p:nvPr>
            <p:ph idx="1"/>
          </p:nvPr>
        </p:nvSpPr>
        <p:spPr/>
        <p:txBody>
          <a:bodyPr/>
          <a:lstStyle/>
          <a:p>
            <a:pPr marL="0" lvl="0" indent="0" defTabSz="914400">
              <a:spcBef>
                <a:spcPts val="600"/>
              </a:spcBef>
              <a:spcAft>
                <a:spcPts val="600"/>
              </a:spcAft>
              <a:buClrTx/>
              <a:buSzTx/>
              <a:buNone/>
              <a:defRPr/>
            </a:pPr>
            <a:r>
              <a:rPr lang="en-US" sz="1800" b="1" i="1" dirty="0">
                <a:solidFill>
                  <a:schemeClr val="tx1"/>
                </a:solidFill>
              </a:rPr>
              <a:t>Work Health and Safety </a:t>
            </a:r>
            <a:r>
              <a:rPr lang="en-US" sz="1800" b="1" i="1" dirty="0" smtClean="0">
                <a:solidFill>
                  <a:schemeClr val="tx1"/>
                </a:solidFill>
              </a:rPr>
              <a:t>Regulations </a:t>
            </a:r>
            <a:r>
              <a:rPr lang="en-US" sz="1800" b="1" i="1" dirty="0">
                <a:solidFill>
                  <a:schemeClr val="tx1"/>
                </a:solidFill>
              </a:rPr>
              <a:t>2012 </a:t>
            </a:r>
            <a:r>
              <a:rPr lang="en-US" sz="1800" b="1" dirty="0">
                <a:solidFill>
                  <a:schemeClr val="tx1"/>
                </a:solidFill>
              </a:rPr>
              <a:t>(SA), </a:t>
            </a:r>
            <a:r>
              <a:rPr lang="en-AU" sz="1800" b="1" kern="1200" dirty="0">
                <a:solidFill>
                  <a:schemeClr val="tx1"/>
                </a:solidFill>
                <a:cs typeface="Arial"/>
              </a:rPr>
              <a:t>C</a:t>
            </a:r>
            <a:r>
              <a:rPr lang="en-AU" sz="1800" b="1" kern="1200" dirty="0" smtClean="0">
                <a:solidFill>
                  <a:schemeClr val="tx1"/>
                </a:solidFill>
                <a:ea typeface="Times New Roman"/>
                <a:cs typeface="Arial"/>
              </a:rPr>
              <a:t>hapter </a:t>
            </a:r>
            <a:r>
              <a:rPr lang="en-AU" sz="1800" b="1" kern="1200" dirty="0">
                <a:solidFill>
                  <a:schemeClr val="tx1"/>
                </a:solidFill>
                <a:ea typeface="Times New Roman"/>
                <a:cs typeface="Arial"/>
              </a:rPr>
              <a:t>10 – Mines </a:t>
            </a:r>
            <a:r>
              <a:rPr lang="en-AU" sz="1800" b="1" kern="1200" dirty="0" smtClean="0">
                <a:solidFill>
                  <a:schemeClr val="tx1"/>
                </a:solidFill>
                <a:ea typeface="Times New Roman"/>
                <a:cs typeface="Arial"/>
              </a:rPr>
              <a:t/>
            </a:r>
            <a:br>
              <a:rPr lang="en-AU" sz="1800" b="1" kern="1200" dirty="0" smtClean="0">
                <a:solidFill>
                  <a:schemeClr val="tx1"/>
                </a:solidFill>
                <a:ea typeface="Times New Roman"/>
                <a:cs typeface="Arial"/>
              </a:rPr>
            </a:br>
            <a:r>
              <a:rPr lang="en-AU" sz="1800" b="1" kern="1200" dirty="0" smtClean="0">
                <a:solidFill>
                  <a:schemeClr val="tx1"/>
                </a:solidFill>
                <a:ea typeface="Times New Roman"/>
                <a:cs typeface="Arial"/>
              </a:rPr>
              <a:t/>
            </a:r>
            <a:br>
              <a:rPr lang="en-AU" sz="1800" b="1" kern="1200" dirty="0" smtClean="0">
                <a:solidFill>
                  <a:schemeClr val="tx1"/>
                </a:solidFill>
                <a:ea typeface="Times New Roman"/>
                <a:cs typeface="Arial"/>
              </a:rPr>
            </a:br>
            <a:r>
              <a:rPr lang="en-AU" sz="1600" b="1" kern="1200" dirty="0" smtClean="0">
                <a:solidFill>
                  <a:schemeClr val="tx1"/>
                </a:solidFill>
                <a:cs typeface="Arial" pitchFamily="34" charset="0"/>
                <a:sym typeface="GillSans" charset="0"/>
              </a:rPr>
              <a:t>The mine holder </a:t>
            </a:r>
            <a:r>
              <a:rPr lang="en-AU" sz="1600" b="1" kern="1200" dirty="0">
                <a:solidFill>
                  <a:schemeClr val="tx1"/>
                </a:solidFill>
                <a:cs typeface="Arial" pitchFamily="34" charset="0"/>
                <a:sym typeface="GillSans" charset="0"/>
              </a:rPr>
              <a:t>is the: </a:t>
            </a:r>
          </a:p>
          <a:p>
            <a:pPr marL="341313" indent="-285750" defTabSz="914400" hangingPunct="0">
              <a:spcBef>
                <a:spcPts val="0"/>
              </a:spcBef>
              <a:spcAft>
                <a:spcPts val="600"/>
              </a:spcAft>
              <a:buSzTx/>
              <a:defRPr/>
            </a:pPr>
            <a:r>
              <a:rPr lang="en-AU" sz="1600" kern="1200" dirty="0" smtClean="0">
                <a:solidFill>
                  <a:schemeClr val="tx1"/>
                </a:solidFill>
                <a:sym typeface="GillSans" charset="0"/>
              </a:rPr>
              <a:t>m</a:t>
            </a:r>
            <a:r>
              <a:rPr lang="en-AU" sz="1600" kern="1200" dirty="0" smtClean="0">
                <a:solidFill>
                  <a:schemeClr val="tx1"/>
                </a:solidFill>
                <a:ea typeface="+mn-ea"/>
                <a:cs typeface="+mn-cs"/>
                <a:sym typeface="GillSans" charset="0"/>
              </a:rPr>
              <a:t>ine </a:t>
            </a:r>
            <a:r>
              <a:rPr lang="en-AU" sz="1600" kern="1200" dirty="0">
                <a:solidFill>
                  <a:schemeClr val="tx1"/>
                </a:solidFill>
                <a:ea typeface="+mn-ea"/>
                <a:cs typeface="+mn-cs"/>
                <a:sym typeface="GillSans" charset="0"/>
              </a:rPr>
              <a:t>operator unless they appoint another PCBU to be the mine operator</a:t>
            </a:r>
          </a:p>
          <a:p>
            <a:pPr marL="341313" indent="-285750" defTabSz="914400" hangingPunct="0">
              <a:spcBef>
                <a:spcPts val="600"/>
              </a:spcBef>
              <a:spcAft>
                <a:spcPts val="600"/>
              </a:spcAft>
              <a:buSzTx/>
              <a:defRPr/>
            </a:pPr>
            <a:r>
              <a:rPr lang="en-AU" sz="1600" kern="1200" dirty="0">
                <a:solidFill>
                  <a:schemeClr val="tx1"/>
                </a:solidFill>
                <a:ea typeface="+mn-ea"/>
                <a:cs typeface="+mn-cs"/>
                <a:sym typeface="GillSans" charset="0"/>
              </a:rPr>
              <a:t>PCBU with control over a right or entitlement to carry out mining operations at the mine (primary duty holder</a:t>
            </a:r>
            <a:r>
              <a:rPr lang="en-AU" sz="1600" kern="1200" dirty="0" smtClean="0">
                <a:solidFill>
                  <a:schemeClr val="tx1"/>
                </a:solidFill>
                <a:ea typeface="+mn-ea"/>
                <a:cs typeface="+mn-cs"/>
                <a:sym typeface="GillSans" charset="0"/>
              </a:rPr>
              <a:t>).</a:t>
            </a:r>
            <a:endParaRPr lang="en-AU" sz="1600" kern="1200" dirty="0">
              <a:solidFill>
                <a:schemeClr val="tx1"/>
              </a:solidFill>
              <a:ea typeface="+mn-ea"/>
              <a:cs typeface="+mn-cs"/>
              <a:sym typeface="GillSans" charset="0"/>
            </a:endParaRPr>
          </a:p>
          <a:p>
            <a:pPr marL="0" lvl="0" indent="0" defTabSz="914400">
              <a:spcBef>
                <a:spcPts val="600"/>
              </a:spcBef>
              <a:spcAft>
                <a:spcPts val="600"/>
              </a:spcAft>
              <a:buClrTx/>
              <a:buSzTx/>
              <a:buNone/>
              <a:defRPr/>
            </a:pPr>
            <a:r>
              <a:rPr lang="en-AU" sz="1600" kern="1200" dirty="0">
                <a:solidFill>
                  <a:schemeClr val="tx1"/>
                </a:solidFill>
                <a:cs typeface="Arial" pitchFamily="34" charset="0"/>
                <a:sym typeface="GillSans" charset="0"/>
              </a:rPr>
              <a:t>A reference to a </a:t>
            </a:r>
            <a:r>
              <a:rPr lang="en-AU" sz="1600" b="1" kern="1200" dirty="0">
                <a:solidFill>
                  <a:schemeClr val="tx1"/>
                </a:solidFill>
                <a:cs typeface="Arial" pitchFamily="34" charset="0"/>
                <a:sym typeface="GillSans" charset="0"/>
              </a:rPr>
              <a:t>PCBU </a:t>
            </a:r>
            <a:r>
              <a:rPr lang="en-US" sz="1600" b="1" kern="1200" dirty="0">
                <a:solidFill>
                  <a:schemeClr val="tx1"/>
                </a:solidFill>
                <a:cs typeface="Arial" pitchFamily="34" charset="0"/>
                <a:sym typeface="GillSans" charset="0"/>
              </a:rPr>
              <a:t>at a mine refers to the mine operator or mine holder </a:t>
            </a:r>
            <a:r>
              <a:rPr lang="en-US" sz="1600" kern="1200" dirty="0">
                <a:solidFill>
                  <a:schemeClr val="tx1"/>
                </a:solidFill>
                <a:cs typeface="Arial" pitchFamily="34" charset="0"/>
                <a:sym typeface="GillSans" charset="0"/>
              </a:rPr>
              <a:t>of the mine </a:t>
            </a:r>
            <a:r>
              <a:rPr lang="en-US" sz="1600" kern="1200" dirty="0" smtClean="0">
                <a:solidFill>
                  <a:schemeClr val="tx1"/>
                </a:solidFill>
                <a:cs typeface="Arial" pitchFamily="34" charset="0"/>
                <a:sym typeface="GillSans" charset="0"/>
              </a:rPr>
              <a:t>and therefore </a:t>
            </a:r>
            <a:r>
              <a:rPr lang="en-US" sz="1600" kern="1200" dirty="0">
                <a:solidFill>
                  <a:schemeClr val="tx1"/>
                </a:solidFill>
                <a:cs typeface="Arial" pitchFamily="34" charset="0"/>
                <a:sym typeface="GillSans" charset="0"/>
              </a:rPr>
              <a:t>the mine operator or mine holder </a:t>
            </a:r>
            <a:r>
              <a:rPr lang="en-AU" sz="1600" kern="1200" dirty="0" smtClean="0">
                <a:solidFill>
                  <a:schemeClr val="tx1"/>
                </a:solidFill>
                <a:cs typeface="Arial" pitchFamily="34" charset="0"/>
                <a:sym typeface="GillSans" charset="0"/>
              </a:rPr>
              <a:t>will </a:t>
            </a:r>
            <a:r>
              <a:rPr lang="en-AU" sz="1600" kern="1200" dirty="0">
                <a:solidFill>
                  <a:schemeClr val="tx1"/>
                </a:solidFill>
                <a:cs typeface="Arial" pitchFamily="34" charset="0"/>
                <a:sym typeface="GillSans" charset="0"/>
              </a:rPr>
              <a:t>also have duties under the following sections of the </a:t>
            </a:r>
            <a:r>
              <a:rPr lang="en-AU" sz="1600" kern="1200" dirty="0" smtClean="0">
                <a:solidFill>
                  <a:schemeClr val="tx1"/>
                </a:solidFill>
                <a:cs typeface="Arial" pitchFamily="34" charset="0"/>
                <a:sym typeface="GillSans" charset="0"/>
              </a:rPr>
              <a:t>Act</a:t>
            </a:r>
            <a:r>
              <a:rPr lang="en-AU" sz="1600" kern="1200" dirty="0" smtClean="0">
                <a:solidFill>
                  <a:schemeClr val="tx1"/>
                </a:solidFill>
                <a:cs typeface="Arial" pitchFamily="34" charset="0"/>
                <a:sym typeface="GillSans" charset="0"/>
              </a:rPr>
              <a:t>:</a:t>
            </a:r>
            <a:endParaRPr lang="en-AU" sz="1600" kern="1200" dirty="0">
              <a:solidFill>
                <a:schemeClr val="tx1"/>
              </a:solidFill>
              <a:cs typeface="Arial" pitchFamily="34" charset="0"/>
              <a:sym typeface="GillSans" charset="0"/>
            </a:endParaRPr>
          </a:p>
          <a:p>
            <a:pPr marL="341313" defTabSz="914400" hangingPunct="0">
              <a:spcBef>
                <a:spcPts val="0"/>
              </a:spcBef>
              <a:spcAft>
                <a:spcPts val="600"/>
              </a:spcAft>
              <a:buSzTx/>
              <a:defRPr/>
            </a:pPr>
            <a:r>
              <a:rPr lang="en-US" sz="1600" kern="1200" dirty="0" smtClean="0">
                <a:solidFill>
                  <a:schemeClr val="tx1"/>
                </a:solidFill>
                <a:sym typeface="GillSans" charset="0"/>
              </a:rPr>
              <a:t>Section </a:t>
            </a:r>
            <a:r>
              <a:rPr lang="en-US" sz="1600" kern="1200" dirty="0" smtClean="0">
                <a:solidFill>
                  <a:schemeClr val="tx1"/>
                </a:solidFill>
                <a:ea typeface="+mn-ea"/>
                <a:cs typeface="+mn-cs"/>
                <a:sym typeface="GillSans" charset="0"/>
              </a:rPr>
              <a:t>19 - Primary </a:t>
            </a:r>
            <a:r>
              <a:rPr lang="en-US" sz="1600" kern="1200" dirty="0">
                <a:solidFill>
                  <a:schemeClr val="tx1"/>
                </a:solidFill>
                <a:ea typeface="+mn-ea"/>
                <a:cs typeface="+mn-cs"/>
                <a:sym typeface="GillSans" charset="0"/>
              </a:rPr>
              <a:t>duty of </a:t>
            </a:r>
            <a:r>
              <a:rPr lang="en-US" sz="1600" kern="1200" dirty="0" smtClean="0">
                <a:solidFill>
                  <a:schemeClr val="tx1"/>
                </a:solidFill>
                <a:ea typeface="+mn-ea"/>
                <a:cs typeface="+mn-cs"/>
                <a:sym typeface="GillSans" charset="0"/>
              </a:rPr>
              <a:t>care</a:t>
            </a:r>
            <a:endParaRPr lang="en-US" sz="1600" kern="1200" dirty="0">
              <a:solidFill>
                <a:schemeClr val="tx1"/>
              </a:solidFill>
              <a:ea typeface="+mn-ea"/>
              <a:cs typeface="+mn-cs"/>
              <a:sym typeface="GillSans" charset="0"/>
            </a:endParaRPr>
          </a:p>
          <a:p>
            <a:pPr marL="341313" defTabSz="914400" hangingPunct="0">
              <a:spcBef>
                <a:spcPts val="600"/>
              </a:spcBef>
              <a:spcAft>
                <a:spcPts val="600"/>
              </a:spcAft>
              <a:buSzTx/>
              <a:defRPr/>
            </a:pPr>
            <a:r>
              <a:rPr lang="en-US" sz="1600" kern="1200" dirty="0" smtClean="0">
                <a:solidFill>
                  <a:schemeClr val="tx1"/>
                </a:solidFill>
                <a:sym typeface="GillSans" charset="0"/>
              </a:rPr>
              <a:t>Section </a:t>
            </a:r>
            <a:r>
              <a:rPr lang="en-US" sz="1600" kern="1200" dirty="0" smtClean="0">
                <a:solidFill>
                  <a:schemeClr val="tx1"/>
                </a:solidFill>
                <a:ea typeface="+mn-ea"/>
                <a:cs typeface="+mn-cs"/>
                <a:sym typeface="GillSans" charset="0"/>
              </a:rPr>
              <a:t>20 - </a:t>
            </a:r>
            <a:r>
              <a:rPr lang="en-US" sz="1600" kern="1200" dirty="0">
                <a:solidFill>
                  <a:schemeClr val="tx1"/>
                </a:solidFill>
                <a:ea typeface="+mn-ea"/>
                <a:cs typeface="+mn-cs"/>
                <a:sym typeface="GillSans" charset="0"/>
              </a:rPr>
              <a:t>Duty of PCBUs involving management or control of </a:t>
            </a:r>
            <a:r>
              <a:rPr lang="en-US" sz="1600" kern="1200" dirty="0" smtClean="0">
                <a:solidFill>
                  <a:schemeClr val="tx1"/>
                </a:solidFill>
                <a:ea typeface="+mn-ea"/>
                <a:cs typeface="+mn-cs"/>
                <a:sym typeface="GillSans" charset="0"/>
              </a:rPr>
              <a:t>workplaces</a:t>
            </a:r>
            <a:endParaRPr lang="en-US" sz="1600" kern="1200" dirty="0">
              <a:solidFill>
                <a:schemeClr val="tx1"/>
              </a:solidFill>
              <a:ea typeface="+mn-ea"/>
              <a:cs typeface="+mn-cs"/>
              <a:sym typeface="GillSans" charset="0"/>
            </a:endParaRPr>
          </a:p>
          <a:p>
            <a:pPr marL="341313" defTabSz="914400" hangingPunct="0">
              <a:spcBef>
                <a:spcPts val="600"/>
              </a:spcBef>
              <a:spcAft>
                <a:spcPts val="600"/>
              </a:spcAft>
              <a:buSzTx/>
              <a:defRPr/>
            </a:pPr>
            <a:r>
              <a:rPr lang="en-US" sz="1600" kern="1200" dirty="0" smtClean="0">
                <a:solidFill>
                  <a:schemeClr val="tx1"/>
                </a:solidFill>
                <a:sym typeface="GillSans" charset="0"/>
              </a:rPr>
              <a:t>Section </a:t>
            </a:r>
            <a:r>
              <a:rPr lang="en-US" sz="1600" kern="1200" dirty="0" smtClean="0">
                <a:solidFill>
                  <a:schemeClr val="tx1"/>
                </a:solidFill>
                <a:ea typeface="+mn-ea"/>
                <a:cs typeface="+mn-cs"/>
                <a:sym typeface="GillSans" charset="0"/>
              </a:rPr>
              <a:t>21 - Duty </a:t>
            </a:r>
            <a:r>
              <a:rPr lang="en-US" sz="1600" kern="1200" dirty="0">
                <a:solidFill>
                  <a:schemeClr val="tx1"/>
                </a:solidFill>
                <a:ea typeface="+mn-ea"/>
                <a:cs typeface="+mn-cs"/>
                <a:sym typeface="GillSans" charset="0"/>
              </a:rPr>
              <a:t>of PCBUs involving management or control of fixtures, fittings or plant at </a:t>
            </a:r>
            <a:r>
              <a:rPr lang="en-US" sz="1600" kern="1200" dirty="0" smtClean="0">
                <a:solidFill>
                  <a:schemeClr val="tx1"/>
                </a:solidFill>
                <a:ea typeface="+mn-ea"/>
                <a:cs typeface="+mn-cs"/>
                <a:sym typeface="GillSans" charset="0"/>
              </a:rPr>
              <a:t>workplaces.</a:t>
            </a:r>
            <a:endParaRPr lang="en-AU" sz="1600" kern="1200" dirty="0">
              <a:solidFill>
                <a:schemeClr val="tx1"/>
              </a:solidFill>
              <a:sym typeface="GillSans" charset="0"/>
            </a:endParaRPr>
          </a:p>
        </p:txBody>
      </p:sp>
    </p:spTree>
    <p:extLst>
      <p:ext uri="{BB962C8B-B14F-4D97-AF65-F5344CB8AC3E}">
        <p14:creationId xmlns:p14="http://schemas.microsoft.com/office/powerpoint/2010/main" val="4140063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520" y="260648"/>
            <a:ext cx="6851104" cy="1152128"/>
          </a:xfrm>
        </p:spPr>
        <p:txBody>
          <a:bodyPr/>
          <a:lstStyle/>
          <a:p>
            <a:r>
              <a:rPr lang="en-AU" kern="1200" dirty="0" smtClean="0">
                <a:solidFill>
                  <a:schemeClr val="accent1"/>
                </a:solidFill>
                <a:latin typeface="Arial" panose="020B0604020202020204" pitchFamily="34" charset="0"/>
                <a:cs typeface="Arial" panose="020B0604020202020204" pitchFamily="34" charset="0"/>
              </a:rPr>
              <a:t>Safety Management Systems for Mines</a:t>
            </a:r>
            <a:br>
              <a:rPr lang="en-AU" kern="1200" dirty="0" smtClean="0">
                <a:solidFill>
                  <a:schemeClr val="accent1"/>
                </a:solidFill>
                <a:latin typeface="Arial" panose="020B0604020202020204" pitchFamily="34" charset="0"/>
                <a:cs typeface="Arial" panose="020B0604020202020204" pitchFamily="34" charset="0"/>
              </a:rPr>
            </a:br>
            <a:endParaRPr lang="en-AU"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196752"/>
            <a:ext cx="7056784" cy="4776192"/>
          </a:xfrm>
        </p:spPr>
        <p:txBody>
          <a:bodyPr/>
          <a:lstStyle/>
          <a:p>
            <a:pPr marL="0" lvl="0" indent="0" defTabSz="914400" fontAlgn="auto">
              <a:spcBef>
                <a:spcPct val="20000"/>
              </a:spcBef>
              <a:spcAft>
                <a:spcPts val="0"/>
              </a:spcAft>
              <a:buClrTx/>
              <a:buSzTx/>
              <a:buNone/>
            </a:pPr>
            <a:r>
              <a:rPr lang="en-US" sz="1800" b="1" i="1" dirty="0">
                <a:solidFill>
                  <a:schemeClr val="tx1"/>
                </a:solidFill>
              </a:rPr>
              <a:t>Work Health and Safety </a:t>
            </a:r>
            <a:r>
              <a:rPr lang="en-US" sz="1800" b="1" i="1" dirty="0" smtClean="0">
                <a:solidFill>
                  <a:schemeClr val="tx1"/>
                </a:solidFill>
              </a:rPr>
              <a:t>Regulations </a:t>
            </a:r>
            <a:r>
              <a:rPr lang="en-US" sz="1800" b="1" i="1" dirty="0">
                <a:solidFill>
                  <a:schemeClr val="tx1"/>
                </a:solidFill>
              </a:rPr>
              <a:t>2012 </a:t>
            </a:r>
            <a:r>
              <a:rPr lang="en-US" sz="1800" b="1" dirty="0">
                <a:solidFill>
                  <a:schemeClr val="tx1"/>
                </a:solidFill>
              </a:rPr>
              <a:t>(SA), </a:t>
            </a:r>
            <a:r>
              <a:rPr lang="en-AU" sz="1800" b="1" kern="1200" dirty="0" smtClean="0">
                <a:solidFill>
                  <a:prstClr val="black"/>
                </a:solidFill>
                <a:ea typeface="Times New Roman"/>
                <a:cs typeface="Arial"/>
              </a:rPr>
              <a:t>chapter </a:t>
            </a:r>
            <a:r>
              <a:rPr lang="en-AU" sz="1800" b="1" kern="1200" dirty="0" smtClean="0">
                <a:solidFill>
                  <a:prstClr val="black"/>
                </a:solidFill>
                <a:ea typeface="Times New Roman"/>
                <a:cs typeface="Arial"/>
              </a:rPr>
              <a:t>10 -Mines </a:t>
            </a:r>
            <a:r>
              <a:rPr lang="en-US" sz="1800" b="1" dirty="0"/>
              <a:t/>
            </a:r>
            <a:br>
              <a:rPr lang="en-US" sz="1800" b="1" dirty="0"/>
            </a:br>
            <a:endParaRPr lang="en-US" sz="1600" b="1" dirty="0"/>
          </a:p>
          <a:p>
            <a:pPr marL="0" lvl="0" indent="0" defTabSz="914400" fontAlgn="auto">
              <a:spcBef>
                <a:spcPts val="0"/>
              </a:spcBef>
              <a:spcAft>
                <a:spcPts val="0"/>
              </a:spcAft>
              <a:buClrTx/>
              <a:buSzTx/>
              <a:buNone/>
            </a:pPr>
            <a:r>
              <a:rPr lang="en-AU" sz="1600" b="1" kern="1200" dirty="0" smtClean="0">
                <a:solidFill>
                  <a:prstClr val="black"/>
                </a:solidFill>
                <a:ea typeface="Times New Roman"/>
                <a:cs typeface="Arial"/>
              </a:rPr>
              <a:t>Regulation 621 </a:t>
            </a:r>
            <a:r>
              <a:rPr lang="en-US" sz="1600" b="1" dirty="0"/>
              <a:t>-</a:t>
            </a:r>
            <a:r>
              <a:rPr lang="en-US" sz="1600" b="1" dirty="0" smtClean="0"/>
              <a:t> </a:t>
            </a:r>
            <a:r>
              <a:rPr lang="en-AU" sz="1600" b="1" dirty="0">
                <a:solidFill>
                  <a:prstClr val="black"/>
                </a:solidFill>
              </a:rPr>
              <a:t>Duty to Establish and Implement Safety Management System (SMS)</a:t>
            </a: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29</a:t>
            </a:fld>
            <a:endParaRPr lang="en-AU" dirty="0">
              <a:solidFill>
                <a:srgbClr val="FFFFFF"/>
              </a:solidFill>
            </a:endParaRPr>
          </a:p>
        </p:txBody>
      </p:sp>
      <p:graphicFrame>
        <p:nvGraphicFramePr>
          <p:cNvPr id="6" name="Diagram 5"/>
          <p:cNvGraphicFramePr/>
          <p:nvPr>
            <p:extLst>
              <p:ext uri="{D42A27DB-BD31-4B8C-83A1-F6EECF244321}">
                <p14:modId xmlns:p14="http://schemas.microsoft.com/office/powerpoint/2010/main" val="2134608199"/>
              </p:ext>
            </p:extLst>
          </p:nvPr>
        </p:nvGraphicFramePr>
        <p:xfrm>
          <a:off x="1403648" y="1916832"/>
          <a:ext cx="7632848" cy="54387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0395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a:solidFill>
                  <a:srgbClr val="FF8200"/>
                </a:solidFill>
                <a:latin typeface="Arial" panose="020B0604020202020204" pitchFamily="34" charset="0"/>
                <a:cs typeface="Arial" panose="020B0604020202020204" pitchFamily="34" charset="0"/>
              </a:rPr>
              <a:t>Disclaimer</a:t>
            </a:r>
          </a:p>
        </p:txBody>
      </p:sp>
      <p:sp>
        <p:nvSpPr>
          <p:cNvPr id="3" name="Content Placeholder 2"/>
          <p:cNvSpPr>
            <a:spLocks noGrp="1"/>
          </p:cNvSpPr>
          <p:nvPr>
            <p:ph idx="1"/>
          </p:nvPr>
        </p:nvSpPr>
        <p:spPr>
          <a:xfrm>
            <a:off x="1835696" y="1412776"/>
            <a:ext cx="6851104" cy="4776192"/>
          </a:xfrm>
        </p:spPr>
        <p:txBody>
          <a:bodyPr/>
          <a:lstStyle/>
          <a:p>
            <a:r>
              <a:rPr lang="en-US" sz="1800" b="1" dirty="0" smtClean="0"/>
              <a:t>IMPORTANT:</a:t>
            </a:r>
            <a:r>
              <a:rPr lang="en-US" sz="1800" dirty="0" smtClean="0"/>
              <a:t> The information in this presentation is of a general nature, and should not be relied upon as individual professional advice. If necessary, legal advice should be obtained from a legal practitioner with expertise in the field of Work Health and Safety law (SA).</a:t>
            </a:r>
          </a:p>
          <a:p>
            <a:r>
              <a:rPr lang="en-US" sz="1800" dirty="0" smtClean="0"/>
              <a:t>Although every effort has been made to ensure that the information in this presentation is complete, current and accurate, the Mining and Quarrying Occupational Health and Safety Committee, any agent, author, contributor or the South Australian Government, does not guarantee that it is so, and the Committee accepts no responsibility for any loss, damage or personal injury that may result from the use of any material which is not complete, current and accurate.</a:t>
            </a:r>
          </a:p>
          <a:p>
            <a:r>
              <a:rPr lang="en-AU" sz="1800" dirty="0" smtClean="0"/>
              <a:t>Users should always verify historical material by making and relying upon their own separate inquiries prior to making any important decisions or taking any action on the basis of this information.</a:t>
            </a: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3</a:t>
            </a:fld>
            <a:endParaRPr lang="en-AU" dirty="0"/>
          </a:p>
        </p:txBody>
      </p:sp>
    </p:spTree>
    <p:extLst>
      <p:ext uri="{BB962C8B-B14F-4D97-AF65-F5344CB8AC3E}">
        <p14:creationId xmlns:p14="http://schemas.microsoft.com/office/powerpoint/2010/main" val="2768005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520" y="260648"/>
            <a:ext cx="6851104" cy="1152128"/>
          </a:xfrm>
        </p:spPr>
        <p:txBody>
          <a:bodyPr/>
          <a:lstStyle/>
          <a:p>
            <a:r>
              <a:rPr lang="en-AU" kern="1200" dirty="0">
                <a:solidFill>
                  <a:srgbClr val="FF8200"/>
                </a:solidFill>
                <a:latin typeface="Arial" panose="020B0604020202020204" pitchFamily="34" charset="0"/>
                <a:cs typeface="Arial" panose="020B0604020202020204" pitchFamily="34" charset="0"/>
              </a:rPr>
              <a:t>Safety Management Systems for Mines</a:t>
            </a:r>
            <a:br>
              <a:rPr lang="en-AU" kern="1200" dirty="0">
                <a:solidFill>
                  <a:srgbClr val="FF8200"/>
                </a:solidFill>
                <a:latin typeface="Arial" panose="020B0604020202020204" pitchFamily="34" charset="0"/>
                <a:cs typeface="Arial" panose="020B0604020202020204" pitchFamily="34" charset="0"/>
              </a:rPr>
            </a:br>
            <a:endParaRPr lang="en-AU"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196752"/>
            <a:ext cx="6696744" cy="4776192"/>
          </a:xfrm>
        </p:spPr>
        <p:txBody>
          <a:bodyPr/>
          <a:lstStyle/>
          <a:p>
            <a:pPr marL="0" lvl="0" indent="0" defTabSz="914400" fontAlgn="auto">
              <a:spcBef>
                <a:spcPct val="20000"/>
              </a:spcBef>
              <a:spcAft>
                <a:spcPts val="0"/>
              </a:spcAft>
              <a:buClrTx/>
              <a:buSzTx/>
              <a:buNone/>
            </a:pPr>
            <a:r>
              <a:rPr lang="en-AU" sz="1800" b="1" kern="1200" dirty="0">
                <a:solidFill>
                  <a:prstClr val="black"/>
                </a:solidFill>
                <a:ea typeface="Times New Roman"/>
                <a:cs typeface="Arial"/>
              </a:rPr>
              <a:t>Under the </a:t>
            </a:r>
            <a:r>
              <a:rPr lang="en-US" sz="1800" b="1" i="1" dirty="0">
                <a:solidFill>
                  <a:schemeClr val="tx1"/>
                </a:solidFill>
              </a:rPr>
              <a:t>Work Health and Safety </a:t>
            </a:r>
            <a:r>
              <a:rPr lang="en-US" sz="1800" b="1" i="1" dirty="0" smtClean="0">
                <a:solidFill>
                  <a:schemeClr val="tx1"/>
                </a:solidFill>
              </a:rPr>
              <a:t>Regulations </a:t>
            </a:r>
            <a:r>
              <a:rPr lang="en-US" sz="1800" b="1" i="1" dirty="0">
                <a:solidFill>
                  <a:schemeClr val="tx1"/>
                </a:solidFill>
              </a:rPr>
              <a:t>2012 </a:t>
            </a:r>
            <a:r>
              <a:rPr lang="en-US" sz="1800" b="1" dirty="0">
                <a:solidFill>
                  <a:schemeClr val="tx1"/>
                </a:solidFill>
              </a:rPr>
              <a:t>(SA</a:t>
            </a:r>
            <a:r>
              <a:rPr lang="en-US" sz="1800" b="1" dirty="0" smtClean="0">
                <a:solidFill>
                  <a:schemeClr val="tx1"/>
                </a:solidFill>
              </a:rPr>
              <a:t>)</a:t>
            </a:r>
            <a:r>
              <a:rPr lang="en-US" sz="1800" b="1" dirty="0">
                <a:solidFill>
                  <a:schemeClr val="tx1"/>
                </a:solidFill>
              </a:rPr>
              <a:t/>
            </a:r>
            <a:br>
              <a:rPr lang="en-US" sz="1800" b="1" dirty="0">
                <a:solidFill>
                  <a:schemeClr val="tx1"/>
                </a:solidFill>
              </a:rPr>
            </a:br>
            <a:endParaRPr lang="en-US" sz="1600" b="1" dirty="0">
              <a:solidFill>
                <a:schemeClr val="tx1"/>
              </a:solidFill>
            </a:endParaRPr>
          </a:p>
          <a:p>
            <a:pPr marL="0" lvl="0" indent="0" defTabSz="914400" fontAlgn="auto">
              <a:spcBef>
                <a:spcPts val="0"/>
              </a:spcBef>
              <a:spcAft>
                <a:spcPts val="0"/>
              </a:spcAft>
              <a:buClrTx/>
              <a:buSzTx/>
              <a:buNone/>
            </a:pPr>
            <a:r>
              <a:rPr lang="en-AU" sz="1600" b="1" kern="1200" dirty="0" smtClean="0">
                <a:solidFill>
                  <a:prstClr val="black"/>
                </a:solidFill>
                <a:ea typeface="Times New Roman"/>
                <a:cs typeface="Arial"/>
              </a:rPr>
              <a:t>Regulation 622 </a:t>
            </a:r>
            <a:r>
              <a:rPr lang="en-US" sz="1600" b="1" dirty="0"/>
              <a:t>-</a:t>
            </a:r>
            <a:r>
              <a:rPr lang="en-US" sz="1600" b="1" dirty="0" smtClean="0"/>
              <a:t> </a:t>
            </a:r>
            <a:r>
              <a:rPr lang="en-AU" sz="1600" b="1" dirty="0" smtClean="0">
                <a:solidFill>
                  <a:prstClr val="black"/>
                </a:solidFill>
              </a:rPr>
              <a:t>Content of Safety Management System</a:t>
            </a:r>
            <a:endParaRPr lang="en-AU" sz="1600" b="1" dirty="0">
              <a:solidFill>
                <a:prstClr val="black"/>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30</a:t>
            </a:fld>
            <a:endParaRPr lang="en-AU" dirty="0">
              <a:solidFill>
                <a:srgbClr val="FFFFFF"/>
              </a:solidFill>
            </a:endParaRPr>
          </a:p>
        </p:txBody>
      </p:sp>
      <p:graphicFrame>
        <p:nvGraphicFramePr>
          <p:cNvPr id="5" name="Diagram 4"/>
          <p:cNvGraphicFramePr/>
          <p:nvPr>
            <p:extLst>
              <p:ext uri="{D42A27DB-BD31-4B8C-83A1-F6EECF244321}">
                <p14:modId xmlns:p14="http://schemas.microsoft.com/office/powerpoint/2010/main" val="1582375363"/>
              </p:ext>
            </p:extLst>
          </p:nvPr>
        </p:nvGraphicFramePr>
        <p:xfrm>
          <a:off x="1403648" y="2060848"/>
          <a:ext cx="7564784" cy="4636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322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520" y="260648"/>
            <a:ext cx="6851104" cy="1152128"/>
          </a:xfrm>
        </p:spPr>
        <p:txBody>
          <a:bodyPr/>
          <a:lstStyle/>
          <a:p>
            <a:r>
              <a:rPr lang="en-AU" kern="1200" dirty="0">
                <a:solidFill>
                  <a:srgbClr val="FF8200"/>
                </a:solidFill>
                <a:latin typeface="Arial" panose="020B0604020202020204" pitchFamily="34" charset="0"/>
                <a:cs typeface="Arial" panose="020B0604020202020204" pitchFamily="34" charset="0"/>
              </a:rPr>
              <a:t>Safety Management Systems for </a:t>
            </a:r>
            <a:r>
              <a:rPr lang="en-AU" kern="1200" dirty="0" smtClean="0">
                <a:solidFill>
                  <a:srgbClr val="FF8200"/>
                </a:solidFill>
                <a:latin typeface="Arial" panose="020B0604020202020204" pitchFamily="34" charset="0"/>
                <a:cs typeface="Arial" panose="020B0604020202020204" pitchFamily="34" charset="0"/>
              </a:rPr>
              <a:t>Mines</a:t>
            </a:r>
            <a:endParaRPr lang="en-AU"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6696744" cy="4776192"/>
          </a:xfrm>
        </p:spPr>
        <p:txBody>
          <a:bodyPr/>
          <a:lstStyle/>
          <a:p>
            <a:pPr marL="0" indent="0">
              <a:spcBef>
                <a:spcPts val="600"/>
              </a:spcBef>
              <a:spcAft>
                <a:spcPts val="600"/>
              </a:spcAft>
              <a:buNone/>
            </a:pPr>
            <a:r>
              <a:rPr lang="en-US" sz="1600" dirty="0" smtClean="0"/>
              <a:t>A </a:t>
            </a:r>
            <a:r>
              <a:rPr lang="en-US" sz="1600" dirty="0">
                <a:solidFill>
                  <a:schemeClr val="tx1"/>
                </a:solidFill>
              </a:rPr>
              <a:t>s</a:t>
            </a:r>
            <a:r>
              <a:rPr lang="en-US" sz="1600" dirty="0" smtClean="0">
                <a:solidFill>
                  <a:schemeClr val="tx1"/>
                </a:solidFill>
              </a:rPr>
              <a:t>afety management </a:t>
            </a:r>
            <a:r>
              <a:rPr lang="en-US" sz="1600" dirty="0">
                <a:solidFill>
                  <a:schemeClr val="tx1"/>
                </a:solidFill>
              </a:rPr>
              <a:t>s</a:t>
            </a:r>
            <a:r>
              <a:rPr lang="en-US" sz="1600" dirty="0" smtClean="0">
                <a:solidFill>
                  <a:schemeClr val="tx1"/>
                </a:solidFill>
              </a:rPr>
              <a:t>ystem (SMS) </a:t>
            </a:r>
            <a:r>
              <a:rPr lang="en-US" sz="1600" dirty="0"/>
              <a:t>for a mine is the primary means of ensuring the safe operation of a mine. It brings together a number of procedures and policies to ensure it is comprehensive enough to suit the risks and complexity of the mine operations. </a:t>
            </a:r>
          </a:p>
          <a:p>
            <a:pPr marL="0" indent="0">
              <a:spcBef>
                <a:spcPts val="600"/>
              </a:spcBef>
              <a:spcAft>
                <a:spcPts val="600"/>
              </a:spcAft>
              <a:buNone/>
            </a:pPr>
            <a:r>
              <a:rPr lang="en-US" sz="1600" dirty="0"/>
              <a:t>It is a tool that enables a mine operator to follow a process that will assist them in systematically achieving and maintaining the required level of health and safety. </a:t>
            </a:r>
          </a:p>
          <a:p>
            <a:pPr marL="0" indent="0">
              <a:spcBef>
                <a:spcPts val="600"/>
              </a:spcBef>
              <a:spcAft>
                <a:spcPts val="600"/>
              </a:spcAft>
              <a:buNone/>
            </a:pPr>
            <a:r>
              <a:rPr lang="en-US" sz="1600" dirty="0" smtClean="0"/>
              <a:t>A</a:t>
            </a:r>
            <a:r>
              <a:rPr lang="en-US" sz="1600" dirty="0" smtClean="0">
                <a:solidFill>
                  <a:srgbClr val="FF0000"/>
                </a:solidFill>
              </a:rPr>
              <a:t> </a:t>
            </a:r>
            <a:r>
              <a:rPr lang="en-US" sz="1600" dirty="0" smtClean="0"/>
              <a:t>safety management system </a:t>
            </a:r>
            <a:r>
              <a:rPr lang="en-US" sz="1600" dirty="0"/>
              <a:t>also allows the mine operator to demonstrate the management of health and safety on site: </a:t>
            </a:r>
          </a:p>
          <a:p>
            <a:pPr>
              <a:spcBef>
                <a:spcPts val="600"/>
              </a:spcBef>
              <a:spcAft>
                <a:spcPts val="600"/>
              </a:spcAft>
            </a:pPr>
            <a:r>
              <a:rPr lang="en-US" sz="1600" dirty="0" smtClean="0">
                <a:solidFill>
                  <a:schemeClr val="tx1"/>
                </a:solidFill>
              </a:rPr>
              <a:t>to </a:t>
            </a:r>
            <a:r>
              <a:rPr lang="en-US" sz="1600" dirty="0">
                <a:solidFill>
                  <a:schemeClr val="tx1"/>
                </a:solidFill>
              </a:rPr>
              <a:t>other persons, in particular, contractors or other persons conducting a business or undertaking working at the mine site </a:t>
            </a:r>
          </a:p>
          <a:p>
            <a:pPr>
              <a:spcBef>
                <a:spcPts val="600"/>
              </a:spcBef>
              <a:spcAft>
                <a:spcPts val="600"/>
              </a:spcAft>
            </a:pPr>
            <a:r>
              <a:rPr lang="en-US" sz="1600" dirty="0" smtClean="0">
                <a:solidFill>
                  <a:schemeClr val="tx1"/>
                </a:solidFill>
              </a:rPr>
              <a:t>when </a:t>
            </a:r>
            <a:r>
              <a:rPr lang="en-US" sz="1600" dirty="0">
                <a:solidFill>
                  <a:schemeClr val="tx1"/>
                </a:solidFill>
              </a:rPr>
              <a:t>seeking certification with an external organisation, and </a:t>
            </a:r>
          </a:p>
          <a:p>
            <a:pPr>
              <a:spcBef>
                <a:spcPts val="600"/>
              </a:spcBef>
              <a:spcAft>
                <a:spcPts val="600"/>
              </a:spcAft>
            </a:pPr>
            <a:r>
              <a:rPr lang="en-US" sz="1600" dirty="0" smtClean="0">
                <a:solidFill>
                  <a:schemeClr val="tx1"/>
                </a:solidFill>
              </a:rPr>
              <a:t>when </a:t>
            </a:r>
            <a:r>
              <a:rPr lang="en-US" sz="1600" dirty="0"/>
              <a:t>assessing the mine systems against recognised industry standards. </a:t>
            </a: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31</a:t>
            </a:fld>
            <a:endParaRPr lang="en-AU" dirty="0">
              <a:solidFill>
                <a:srgbClr val="FFFFFF"/>
              </a:solidFill>
            </a:endParaRPr>
          </a:p>
        </p:txBody>
      </p:sp>
    </p:spTree>
    <p:extLst>
      <p:ext uri="{BB962C8B-B14F-4D97-AF65-F5344CB8AC3E}">
        <p14:creationId xmlns:p14="http://schemas.microsoft.com/office/powerpoint/2010/main" val="289632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520" y="260648"/>
            <a:ext cx="6851104" cy="1152128"/>
          </a:xfrm>
        </p:spPr>
        <p:txBody>
          <a:bodyPr/>
          <a:lstStyle/>
          <a:p>
            <a:r>
              <a:rPr lang="en-AU" kern="1200" dirty="0" smtClean="0">
                <a:solidFill>
                  <a:schemeClr val="accent1"/>
                </a:solidFill>
                <a:latin typeface="Arial" panose="020B0604020202020204" pitchFamily="34" charset="0"/>
                <a:cs typeface="Arial" panose="020B0604020202020204" pitchFamily="34" charset="0"/>
              </a:rPr>
              <a:t>Liability</a:t>
            </a:r>
            <a:endParaRPr lang="en-AU"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6696744" cy="4776192"/>
          </a:xfrm>
        </p:spPr>
        <p:txBody>
          <a:bodyPr/>
          <a:lstStyle/>
          <a:p>
            <a:pPr marL="0" lvl="0" indent="0" eaLnBrk="0" hangingPunct="0">
              <a:spcBef>
                <a:spcPct val="20000"/>
              </a:spcBef>
              <a:buNone/>
            </a:pPr>
            <a:r>
              <a:rPr lang="en-AU" sz="1800" b="1" dirty="0"/>
              <a:t>Question</a:t>
            </a:r>
            <a:r>
              <a:rPr lang="en-AU" sz="1800" dirty="0"/>
              <a:t>: What are the limits of your liability?</a:t>
            </a:r>
          </a:p>
          <a:p>
            <a:pPr marL="0" lvl="0" indent="0" eaLnBrk="0" hangingPunct="0">
              <a:spcBef>
                <a:spcPct val="20000"/>
              </a:spcBef>
              <a:buNone/>
            </a:pPr>
            <a:endParaRPr lang="en-AU" sz="1800" dirty="0" smtClean="0"/>
          </a:p>
          <a:p>
            <a:pPr marL="0" lvl="0" indent="0" eaLnBrk="0" hangingPunct="0">
              <a:spcBef>
                <a:spcPct val="20000"/>
              </a:spcBef>
              <a:buNone/>
            </a:pPr>
            <a:r>
              <a:rPr lang="en-AU" sz="1800" b="1" dirty="0" smtClean="0"/>
              <a:t>Answer</a:t>
            </a:r>
            <a:r>
              <a:rPr lang="en-AU" sz="1800" b="1" dirty="0"/>
              <a:t>: </a:t>
            </a:r>
            <a:r>
              <a:rPr lang="en-AU" sz="1800" dirty="0"/>
              <a:t>Your liability extends to the following:</a:t>
            </a:r>
          </a:p>
          <a:p>
            <a:pPr lvl="0" eaLnBrk="0" hangingPunct="0">
              <a:spcBef>
                <a:spcPct val="20000"/>
              </a:spcBef>
            </a:pPr>
            <a:endParaRPr lang="en-AU" sz="1600" dirty="0"/>
          </a:p>
          <a:p>
            <a:pPr marL="355600" lvl="1" indent="-355600" eaLnBrk="0" hangingPunct="0">
              <a:spcBef>
                <a:spcPts val="600"/>
              </a:spcBef>
              <a:spcAft>
                <a:spcPts val="600"/>
              </a:spcAft>
              <a:buClr>
                <a:srgbClr val="FF8200"/>
              </a:buClr>
            </a:pPr>
            <a:r>
              <a:rPr lang="en-AU" sz="1600" dirty="0"/>
              <a:t>Your </a:t>
            </a:r>
            <a:r>
              <a:rPr lang="en-AU" sz="1600" dirty="0" smtClean="0">
                <a:solidFill>
                  <a:schemeClr val="tx1"/>
                </a:solidFill>
              </a:rPr>
              <a:t>qualifications (</a:t>
            </a:r>
            <a:r>
              <a:rPr lang="en-AU" sz="1600" dirty="0">
                <a:solidFill>
                  <a:schemeClr val="tx1"/>
                </a:solidFill>
              </a:rPr>
              <a:t>what you should know or ought to know)</a:t>
            </a:r>
          </a:p>
          <a:p>
            <a:pPr marL="355600" lvl="1" indent="-355600" eaLnBrk="0" hangingPunct="0">
              <a:spcBef>
                <a:spcPts val="600"/>
              </a:spcBef>
              <a:spcAft>
                <a:spcPts val="600"/>
              </a:spcAft>
              <a:buClr>
                <a:srgbClr val="FF8200"/>
              </a:buClr>
            </a:pPr>
            <a:r>
              <a:rPr lang="en-AU" sz="1600" dirty="0">
                <a:solidFill>
                  <a:schemeClr val="tx1"/>
                </a:solidFill>
              </a:rPr>
              <a:t>Training</a:t>
            </a:r>
          </a:p>
          <a:p>
            <a:pPr marL="355600" lvl="1" indent="-355600" eaLnBrk="0" hangingPunct="0">
              <a:spcBef>
                <a:spcPts val="600"/>
              </a:spcBef>
              <a:spcAft>
                <a:spcPts val="600"/>
              </a:spcAft>
              <a:buClr>
                <a:srgbClr val="FF8200"/>
              </a:buClr>
            </a:pPr>
            <a:r>
              <a:rPr lang="en-AU" sz="1600" dirty="0">
                <a:solidFill>
                  <a:schemeClr val="tx1"/>
                </a:solidFill>
              </a:rPr>
              <a:t>Level of experience </a:t>
            </a:r>
          </a:p>
          <a:p>
            <a:pPr marL="355600" lvl="1" indent="-355600" eaLnBrk="0" hangingPunct="0">
              <a:spcBef>
                <a:spcPts val="600"/>
              </a:spcBef>
              <a:spcAft>
                <a:spcPts val="600"/>
              </a:spcAft>
              <a:buClr>
                <a:srgbClr val="FF8200"/>
              </a:buClr>
            </a:pPr>
            <a:r>
              <a:rPr lang="en-AU" sz="1600" dirty="0">
                <a:solidFill>
                  <a:schemeClr val="tx1"/>
                </a:solidFill>
              </a:rPr>
              <a:t>Knowledge of the workplace and processes</a:t>
            </a:r>
          </a:p>
          <a:p>
            <a:pPr marL="355600" lvl="1" indent="-355600" eaLnBrk="0" hangingPunct="0">
              <a:spcBef>
                <a:spcPts val="600"/>
              </a:spcBef>
              <a:spcAft>
                <a:spcPts val="600"/>
              </a:spcAft>
              <a:buClr>
                <a:schemeClr val="accent1"/>
              </a:buClr>
            </a:pPr>
            <a:r>
              <a:rPr lang="en-AU" sz="1600" dirty="0" smtClean="0">
                <a:solidFill>
                  <a:schemeClr val="tx1"/>
                </a:solidFill>
              </a:rPr>
              <a:t>The specific </a:t>
            </a:r>
            <a:r>
              <a:rPr lang="en-AU" sz="1600" dirty="0" smtClean="0">
                <a:solidFill>
                  <a:schemeClr val="tx1"/>
                </a:solidFill>
              </a:rPr>
              <a:t>work health and safety </a:t>
            </a:r>
            <a:r>
              <a:rPr lang="en-AU" sz="1600" dirty="0" smtClean="0">
                <a:solidFill>
                  <a:schemeClr val="tx1"/>
                </a:solidFill>
              </a:rPr>
              <a:t>responsibilities </a:t>
            </a:r>
            <a:r>
              <a:rPr lang="en-AU" sz="1600" kern="1200" dirty="0" smtClean="0">
                <a:solidFill>
                  <a:schemeClr val="tx1"/>
                </a:solidFill>
                <a:ea typeface="+mn-ea"/>
                <a:cs typeface="Arial" panose="020B0604020202020204" pitchFamily="34" charset="0"/>
              </a:rPr>
              <a:t>and </a:t>
            </a:r>
            <a:r>
              <a:rPr lang="en-AU" sz="1600" dirty="0" smtClean="0">
                <a:solidFill>
                  <a:schemeClr val="tx1"/>
                </a:solidFill>
              </a:rPr>
              <a:t>authorities as described in </a:t>
            </a:r>
            <a:r>
              <a:rPr lang="en-AU" sz="1600" dirty="0" smtClean="0">
                <a:solidFill>
                  <a:schemeClr val="tx1"/>
                </a:solidFill>
              </a:rPr>
              <a:t>position </a:t>
            </a:r>
            <a:r>
              <a:rPr lang="en-AU" sz="1600" dirty="0" smtClean="0">
                <a:solidFill>
                  <a:schemeClr val="tx1"/>
                </a:solidFill>
              </a:rPr>
              <a:t>descriptions </a:t>
            </a:r>
            <a:r>
              <a:rPr lang="en-AU" sz="1600" kern="1200" dirty="0" smtClean="0">
                <a:solidFill>
                  <a:schemeClr val="tx1"/>
                </a:solidFill>
                <a:ea typeface="+mn-ea"/>
                <a:cs typeface="Arial" panose="020B0604020202020204" pitchFamily="34" charset="0"/>
              </a:rPr>
              <a:t>and </a:t>
            </a:r>
            <a:r>
              <a:rPr lang="en-AU" sz="1600" dirty="0" smtClean="0">
                <a:solidFill>
                  <a:schemeClr val="tx1"/>
                </a:solidFill>
              </a:rPr>
              <a:t>workplace policies and </a:t>
            </a:r>
            <a:r>
              <a:rPr lang="en-AU" sz="1600" dirty="0" smtClean="0">
                <a:solidFill>
                  <a:schemeClr val="tx1"/>
                </a:solidFill>
              </a:rPr>
              <a:t>procedures.</a:t>
            </a:r>
            <a:endParaRPr lang="en-AU" sz="1600" dirty="0" smtClean="0">
              <a:solidFill>
                <a:schemeClr val="tx1"/>
              </a:solidFill>
            </a:endParaRPr>
          </a:p>
          <a:p>
            <a:pPr marL="0" lvl="0" indent="0" defTabSz="914400" fontAlgn="auto">
              <a:spcBef>
                <a:spcPct val="20000"/>
              </a:spcBef>
              <a:spcAft>
                <a:spcPts val="0"/>
              </a:spcAft>
              <a:buClrTx/>
              <a:buSzTx/>
              <a:buNone/>
            </a:pPr>
            <a:endParaRPr lang="en-US" sz="1600" dirty="0">
              <a:latin typeface="TimesNewRoman"/>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32</a:t>
            </a:fld>
            <a:endParaRPr lang="en-AU" dirty="0">
              <a:solidFill>
                <a:srgbClr val="FFFFFF"/>
              </a:solidFill>
            </a:endParaRPr>
          </a:p>
        </p:txBody>
      </p:sp>
    </p:spTree>
    <p:extLst>
      <p:ext uri="{BB962C8B-B14F-4D97-AF65-F5344CB8AC3E}">
        <p14:creationId xmlns:p14="http://schemas.microsoft.com/office/powerpoint/2010/main" val="3758659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520" y="260648"/>
            <a:ext cx="6851104" cy="1152128"/>
          </a:xfrm>
        </p:spPr>
        <p:txBody>
          <a:bodyPr/>
          <a:lstStyle/>
          <a:p>
            <a:r>
              <a:rPr lang="en-AU" kern="1200" dirty="0" smtClean="0">
                <a:solidFill>
                  <a:schemeClr val="accent1"/>
                </a:solidFill>
                <a:latin typeface="Arial" panose="020B0604020202020204" pitchFamily="34" charset="0"/>
                <a:cs typeface="Arial" panose="020B0604020202020204" pitchFamily="34" charset="0"/>
              </a:rPr>
              <a:t>Summary</a:t>
            </a:r>
            <a:endParaRPr lang="en-AU" dirty="0">
              <a:solidFill>
                <a:schemeClr val="accent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700808"/>
            <a:ext cx="7056784" cy="4560168"/>
          </a:xfrm>
        </p:spPr>
        <p:txBody>
          <a:bodyPr/>
          <a:lstStyle/>
          <a:p>
            <a:pPr marL="0" lvl="0" indent="0" eaLnBrk="0" hangingPunct="0">
              <a:lnSpc>
                <a:spcPct val="90000"/>
              </a:lnSpc>
              <a:spcBef>
                <a:spcPts val="600"/>
              </a:spcBef>
              <a:spcAft>
                <a:spcPts val="600"/>
              </a:spcAft>
              <a:buNone/>
            </a:pPr>
            <a:r>
              <a:rPr lang="en-AU" sz="1600" b="1" dirty="0" smtClean="0">
                <a:solidFill>
                  <a:schemeClr val="tx1"/>
                </a:solidFill>
              </a:rPr>
              <a:t>PCBUs </a:t>
            </a:r>
          </a:p>
          <a:p>
            <a:pPr lvl="0" eaLnBrk="0" hangingPunct="0">
              <a:lnSpc>
                <a:spcPct val="90000"/>
              </a:lnSpc>
              <a:spcBef>
                <a:spcPts val="0"/>
              </a:spcBef>
              <a:spcAft>
                <a:spcPts val="600"/>
              </a:spcAft>
            </a:pPr>
            <a:r>
              <a:rPr lang="en-AU" sz="1600" dirty="0" smtClean="0">
                <a:solidFill>
                  <a:schemeClr val="tx1"/>
                </a:solidFill>
              </a:rPr>
              <a:t>Have primary duty of care to all workers on site by providing a</a:t>
            </a:r>
            <a:r>
              <a:rPr lang="en-US" sz="1600" dirty="0" smtClean="0">
                <a:solidFill>
                  <a:schemeClr val="tx1"/>
                </a:solidFill>
              </a:rPr>
              <a:t> working </a:t>
            </a:r>
            <a:r>
              <a:rPr lang="en-US" sz="1600" dirty="0">
                <a:solidFill>
                  <a:schemeClr val="tx1"/>
                </a:solidFill>
              </a:rPr>
              <a:t>environment without risks to health and safety</a:t>
            </a:r>
          </a:p>
          <a:p>
            <a:pPr marL="0" lvl="0" indent="0" eaLnBrk="0" hangingPunct="0">
              <a:lnSpc>
                <a:spcPct val="90000"/>
              </a:lnSpc>
              <a:spcBef>
                <a:spcPts val="600"/>
              </a:spcBef>
              <a:spcAft>
                <a:spcPts val="600"/>
              </a:spcAft>
              <a:buNone/>
            </a:pPr>
            <a:r>
              <a:rPr lang="en-AU" sz="1600" b="1" dirty="0" smtClean="0">
                <a:solidFill>
                  <a:schemeClr val="tx1"/>
                </a:solidFill>
              </a:rPr>
              <a:t>Officers</a:t>
            </a:r>
          </a:p>
          <a:p>
            <a:pPr defTabSz="914400" fontAlgn="auto">
              <a:lnSpc>
                <a:spcPct val="80000"/>
              </a:lnSpc>
              <a:spcBef>
                <a:spcPts val="0"/>
              </a:spcBef>
              <a:spcAft>
                <a:spcPts val="600"/>
              </a:spcAft>
              <a:buClr>
                <a:srgbClr val="FF8200"/>
              </a:buClr>
              <a:buSzTx/>
            </a:pPr>
            <a:r>
              <a:rPr lang="en-US" sz="1600" kern="1200" dirty="0" smtClean="0">
                <a:solidFill>
                  <a:schemeClr val="tx1"/>
                </a:solidFill>
                <a:latin typeface="Arial" panose="020B0604020202020204" pitchFamily="34" charset="0"/>
                <a:cs typeface="Arial" panose="020B0604020202020204" pitchFamily="34" charset="0"/>
              </a:rPr>
              <a:t>Ensure </a:t>
            </a:r>
            <a:r>
              <a:rPr lang="en-US" sz="1600" kern="1200" dirty="0">
                <a:solidFill>
                  <a:schemeClr val="tx1"/>
                </a:solidFill>
                <a:latin typeface="Arial" panose="020B0604020202020204" pitchFamily="34" charset="0"/>
                <a:cs typeface="Arial" panose="020B0604020202020204" pitchFamily="34" charset="0"/>
              </a:rPr>
              <a:t>the </a:t>
            </a:r>
            <a:r>
              <a:rPr lang="en-AU" sz="1600" kern="1200" dirty="0">
                <a:solidFill>
                  <a:schemeClr val="tx1"/>
                </a:solidFill>
                <a:latin typeface="Arial" panose="020B0604020202020204" pitchFamily="34" charset="0"/>
                <a:cs typeface="Arial" panose="020B0604020202020204" pitchFamily="34" charset="0"/>
              </a:rPr>
              <a:t>PCBU uses </a:t>
            </a:r>
            <a:r>
              <a:rPr lang="en-AU" sz="1600" kern="1200" dirty="0" smtClean="0">
                <a:solidFill>
                  <a:schemeClr val="tx1"/>
                </a:solidFill>
                <a:cs typeface="Arial" panose="020B0604020202020204" pitchFamily="34" charset="0"/>
              </a:rPr>
              <a:t>and </a:t>
            </a:r>
            <a:r>
              <a:rPr lang="en-AU" sz="1600" kern="1200" dirty="0" smtClean="0">
                <a:solidFill>
                  <a:schemeClr val="tx1"/>
                </a:solidFill>
                <a:latin typeface="Arial" panose="020B0604020202020204" pitchFamily="34" charset="0"/>
                <a:cs typeface="Arial" panose="020B0604020202020204" pitchFamily="34" charset="0"/>
              </a:rPr>
              <a:t>applies </a:t>
            </a:r>
            <a:r>
              <a:rPr lang="en-AU" sz="1600" kern="1200" dirty="0">
                <a:solidFill>
                  <a:schemeClr val="tx1"/>
                </a:solidFill>
                <a:latin typeface="Arial" panose="020B0604020202020204" pitchFamily="34" charset="0"/>
                <a:cs typeface="Arial" panose="020B0604020202020204" pitchFamily="34" charset="0"/>
              </a:rPr>
              <a:t>appropriate resources, policies, </a:t>
            </a:r>
            <a:r>
              <a:rPr lang="en-US" sz="1600" kern="1200" dirty="0">
                <a:solidFill>
                  <a:schemeClr val="tx1"/>
                </a:solidFill>
                <a:latin typeface="Arial" panose="020B0604020202020204" pitchFamily="34" charset="0"/>
                <a:cs typeface="Arial" panose="020B0604020202020204" pitchFamily="34" charset="0"/>
              </a:rPr>
              <a:t>procedures and health </a:t>
            </a:r>
            <a:r>
              <a:rPr lang="en-AU" sz="1600" kern="1200" dirty="0" smtClean="0">
                <a:solidFill>
                  <a:schemeClr val="tx1"/>
                </a:solidFill>
                <a:cs typeface="Arial" panose="020B0604020202020204" pitchFamily="34" charset="0"/>
              </a:rPr>
              <a:t>and </a:t>
            </a:r>
            <a:r>
              <a:rPr lang="en-US" sz="1600" kern="1200" dirty="0" smtClean="0">
                <a:solidFill>
                  <a:schemeClr val="tx1"/>
                </a:solidFill>
                <a:latin typeface="Arial" panose="020B0604020202020204" pitchFamily="34" charset="0"/>
                <a:cs typeface="Arial" panose="020B0604020202020204" pitchFamily="34" charset="0"/>
              </a:rPr>
              <a:t>safety </a:t>
            </a:r>
            <a:r>
              <a:rPr lang="en-US" sz="1600" kern="1200" dirty="0">
                <a:solidFill>
                  <a:schemeClr val="tx1"/>
                </a:solidFill>
                <a:latin typeface="Arial" panose="020B0604020202020204" pitchFamily="34" charset="0"/>
                <a:cs typeface="Arial" panose="020B0604020202020204" pitchFamily="34" charset="0"/>
              </a:rPr>
              <a:t>practices in the </a:t>
            </a:r>
            <a:r>
              <a:rPr lang="en-US" sz="1600" kern="1200" dirty="0" smtClean="0">
                <a:solidFill>
                  <a:schemeClr val="tx1"/>
                </a:solidFill>
                <a:latin typeface="Arial" panose="020B0604020202020204" pitchFamily="34" charset="0"/>
                <a:cs typeface="Arial" panose="020B0604020202020204" pitchFamily="34" charset="0"/>
              </a:rPr>
              <a:t>workplace</a:t>
            </a:r>
            <a:endParaRPr lang="en-US" sz="1600" kern="1200" dirty="0">
              <a:solidFill>
                <a:schemeClr val="tx1"/>
              </a:solidFill>
              <a:latin typeface="Arial" panose="020B0604020202020204" pitchFamily="34" charset="0"/>
              <a:cs typeface="Arial" panose="020B0604020202020204" pitchFamily="34" charset="0"/>
            </a:endParaRPr>
          </a:p>
          <a:p>
            <a:pPr marL="0" lvl="0" indent="0" eaLnBrk="0" hangingPunct="0">
              <a:lnSpc>
                <a:spcPct val="90000"/>
              </a:lnSpc>
              <a:spcBef>
                <a:spcPts val="600"/>
              </a:spcBef>
              <a:spcAft>
                <a:spcPts val="600"/>
              </a:spcAft>
              <a:buNone/>
            </a:pPr>
            <a:r>
              <a:rPr lang="en-AU" sz="1600" b="1" dirty="0" smtClean="0">
                <a:solidFill>
                  <a:schemeClr val="tx1"/>
                </a:solidFill>
              </a:rPr>
              <a:t>Managers</a:t>
            </a:r>
          </a:p>
          <a:p>
            <a:pPr eaLnBrk="0" hangingPunct="0">
              <a:lnSpc>
                <a:spcPct val="90000"/>
              </a:lnSpc>
              <a:spcBef>
                <a:spcPts val="0"/>
              </a:spcBef>
              <a:spcAft>
                <a:spcPts val="600"/>
              </a:spcAft>
            </a:pPr>
            <a:r>
              <a:rPr lang="en-US" sz="1600" kern="1200" dirty="0" smtClean="0">
                <a:solidFill>
                  <a:schemeClr val="tx1"/>
                </a:solidFill>
                <a:latin typeface="Arial" panose="020B0604020202020204" pitchFamily="34" charset="0"/>
                <a:cs typeface="Arial" panose="020B0604020202020204" pitchFamily="34" charset="0"/>
              </a:rPr>
              <a:t>Are responsible and accountable for the </a:t>
            </a:r>
            <a:r>
              <a:rPr lang="en-US" sz="1600" kern="1200" dirty="0">
                <a:solidFill>
                  <a:schemeClr val="tx1"/>
                </a:solidFill>
                <a:latin typeface="Arial" panose="020B0604020202020204" pitchFamily="34" charset="0"/>
                <a:cs typeface="Arial" panose="020B0604020202020204" pitchFamily="34" charset="0"/>
              </a:rPr>
              <a:t>implementation and performance of the business </a:t>
            </a:r>
            <a:r>
              <a:rPr lang="en-AU" sz="1600" kern="1200" dirty="0" smtClean="0">
                <a:solidFill>
                  <a:schemeClr val="tx1"/>
                </a:solidFill>
                <a:cs typeface="Arial" panose="020B0604020202020204" pitchFamily="34" charset="0"/>
              </a:rPr>
              <a:t>and </a:t>
            </a:r>
            <a:r>
              <a:rPr lang="en-US" sz="1600" kern="1200" dirty="0" smtClean="0">
                <a:solidFill>
                  <a:schemeClr val="tx1"/>
                </a:solidFill>
                <a:latin typeface="Arial" panose="020B0604020202020204" pitchFamily="34" charset="0"/>
                <a:cs typeface="Arial" panose="020B0604020202020204" pitchFamily="34" charset="0"/>
              </a:rPr>
              <a:t>management </a:t>
            </a:r>
            <a:r>
              <a:rPr lang="en-US" sz="1600" kern="1200" dirty="0">
                <a:solidFill>
                  <a:schemeClr val="tx1"/>
                </a:solidFill>
                <a:latin typeface="Arial" panose="020B0604020202020204" pitchFamily="34" charset="0"/>
                <a:cs typeface="Arial" panose="020B0604020202020204" pitchFamily="34" charset="0"/>
              </a:rPr>
              <a:t>systems within their </a:t>
            </a:r>
            <a:r>
              <a:rPr lang="en-US" sz="1600" kern="1200" dirty="0" smtClean="0">
                <a:solidFill>
                  <a:schemeClr val="tx1"/>
                </a:solidFill>
                <a:latin typeface="Arial" panose="020B0604020202020204" pitchFamily="34" charset="0"/>
                <a:cs typeface="Arial" panose="020B0604020202020204" pitchFamily="34" charset="0"/>
              </a:rPr>
              <a:t>areas </a:t>
            </a:r>
            <a:r>
              <a:rPr lang="en-US" sz="1600" kern="1200" dirty="0">
                <a:solidFill>
                  <a:schemeClr val="tx1"/>
                </a:solidFill>
                <a:latin typeface="Arial" panose="020B0604020202020204" pitchFamily="34" charset="0"/>
                <a:cs typeface="Arial" panose="020B0604020202020204" pitchFamily="34" charset="0"/>
              </a:rPr>
              <a:t>of responsibility </a:t>
            </a:r>
            <a:endParaRPr lang="en-US" sz="1600" kern="1200" dirty="0" smtClean="0">
              <a:solidFill>
                <a:schemeClr val="tx1"/>
              </a:solidFill>
              <a:latin typeface="Arial" panose="020B0604020202020204" pitchFamily="34" charset="0"/>
              <a:cs typeface="Arial" panose="020B0604020202020204" pitchFamily="34" charset="0"/>
            </a:endParaRPr>
          </a:p>
          <a:p>
            <a:pPr marL="0" indent="0" eaLnBrk="0" hangingPunct="0">
              <a:lnSpc>
                <a:spcPct val="90000"/>
              </a:lnSpc>
              <a:spcBef>
                <a:spcPts val="600"/>
              </a:spcBef>
              <a:spcAft>
                <a:spcPts val="600"/>
              </a:spcAft>
              <a:buNone/>
            </a:pPr>
            <a:r>
              <a:rPr lang="en-AU" sz="1600" b="1" dirty="0" smtClean="0">
                <a:solidFill>
                  <a:schemeClr val="tx1"/>
                </a:solidFill>
              </a:rPr>
              <a:t>Supervisors and </a:t>
            </a:r>
            <a:r>
              <a:rPr lang="en-AU" sz="1600" b="1" dirty="0">
                <a:solidFill>
                  <a:schemeClr val="tx1"/>
                </a:solidFill>
              </a:rPr>
              <a:t>t</a:t>
            </a:r>
            <a:r>
              <a:rPr lang="en-AU" sz="1600" b="1" dirty="0" smtClean="0">
                <a:solidFill>
                  <a:schemeClr val="tx1"/>
                </a:solidFill>
              </a:rPr>
              <a:t>eam </a:t>
            </a:r>
            <a:r>
              <a:rPr lang="en-AU" sz="1600" b="1" dirty="0">
                <a:solidFill>
                  <a:schemeClr val="tx1"/>
                </a:solidFill>
              </a:rPr>
              <a:t>l</a:t>
            </a:r>
            <a:r>
              <a:rPr lang="en-AU" sz="1600" b="1" dirty="0" smtClean="0">
                <a:solidFill>
                  <a:schemeClr val="tx1"/>
                </a:solidFill>
              </a:rPr>
              <a:t>eaders</a:t>
            </a:r>
          </a:p>
          <a:p>
            <a:pPr eaLnBrk="0" hangingPunct="0">
              <a:lnSpc>
                <a:spcPct val="90000"/>
              </a:lnSpc>
              <a:spcBef>
                <a:spcPts val="0"/>
              </a:spcBef>
              <a:spcAft>
                <a:spcPts val="600"/>
              </a:spcAft>
            </a:pPr>
            <a:r>
              <a:rPr lang="en-AU" sz="1600" dirty="0" smtClean="0">
                <a:solidFill>
                  <a:schemeClr val="tx1"/>
                </a:solidFill>
              </a:rPr>
              <a:t>Are responsible </a:t>
            </a:r>
            <a:r>
              <a:rPr lang="en-AU" sz="1600" dirty="0">
                <a:solidFill>
                  <a:schemeClr val="tx1"/>
                </a:solidFill>
              </a:rPr>
              <a:t>for the day to day operations </a:t>
            </a:r>
            <a:r>
              <a:rPr lang="en-AU" sz="1600" dirty="0" smtClean="0">
                <a:solidFill>
                  <a:schemeClr val="tx1"/>
                </a:solidFill>
              </a:rPr>
              <a:t>to ensure workers are adequately supervised </a:t>
            </a:r>
            <a:r>
              <a:rPr lang="en-AU" sz="1600" kern="1200" dirty="0" smtClean="0">
                <a:solidFill>
                  <a:schemeClr val="tx1"/>
                </a:solidFill>
                <a:cs typeface="Arial" panose="020B0604020202020204" pitchFamily="34" charset="0"/>
              </a:rPr>
              <a:t>and</a:t>
            </a:r>
            <a:r>
              <a:rPr lang="en-AU" sz="1600" kern="1200" dirty="0" smtClean="0">
                <a:solidFill>
                  <a:schemeClr val="tx1"/>
                </a:solidFill>
                <a:cs typeface="Arial" panose="020B0604020202020204" pitchFamily="34" charset="0"/>
              </a:rPr>
              <a:t> </a:t>
            </a:r>
            <a:r>
              <a:rPr lang="en-AU" sz="1600" dirty="0" smtClean="0">
                <a:solidFill>
                  <a:schemeClr val="tx1"/>
                </a:solidFill>
              </a:rPr>
              <a:t>working safely</a:t>
            </a:r>
          </a:p>
          <a:p>
            <a:pPr marL="0" lvl="0" indent="0" eaLnBrk="0" hangingPunct="0">
              <a:lnSpc>
                <a:spcPct val="90000"/>
              </a:lnSpc>
              <a:spcBef>
                <a:spcPts val="600"/>
              </a:spcBef>
              <a:spcAft>
                <a:spcPts val="600"/>
              </a:spcAft>
              <a:buNone/>
            </a:pPr>
            <a:r>
              <a:rPr lang="en-AU" sz="1600" b="1" dirty="0" smtClean="0">
                <a:solidFill>
                  <a:schemeClr val="tx1"/>
                </a:solidFill>
              </a:rPr>
              <a:t>Workers</a:t>
            </a:r>
          </a:p>
          <a:p>
            <a:pPr lvl="0" eaLnBrk="0" hangingPunct="0">
              <a:lnSpc>
                <a:spcPct val="90000"/>
              </a:lnSpc>
              <a:spcBef>
                <a:spcPts val="0"/>
              </a:spcBef>
              <a:spcAft>
                <a:spcPts val="600"/>
              </a:spcAft>
            </a:pPr>
            <a:r>
              <a:rPr lang="en-AU" sz="1600" dirty="0" smtClean="0">
                <a:solidFill>
                  <a:schemeClr val="tx1"/>
                </a:solidFill>
              </a:rPr>
              <a:t>Follow any reasonable instruction </a:t>
            </a:r>
            <a:r>
              <a:rPr lang="en-AU" sz="1600" kern="1200" dirty="0" smtClean="0">
                <a:solidFill>
                  <a:schemeClr val="tx1"/>
                </a:solidFill>
                <a:cs typeface="Arial" panose="020B0604020202020204" pitchFamily="34" charset="0"/>
              </a:rPr>
              <a:t>and do</a:t>
            </a:r>
            <a:r>
              <a:rPr lang="en-AU" sz="1600" dirty="0" smtClean="0">
                <a:solidFill>
                  <a:schemeClr val="tx1"/>
                </a:solidFill>
              </a:rPr>
              <a:t> not place themselves or any one else at risk of injury through </a:t>
            </a:r>
            <a:r>
              <a:rPr lang="en-US" sz="1600" dirty="0" smtClean="0">
                <a:solidFill>
                  <a:schemeClr val="tx1"/>
                </a:solidFill>
              </a:rPr>
              <a:t>their acts </a:t>
            </a:r>
            <a:r>
              <a:rPr lang="en-US" sz="1600" dirty="0">
                <a:solidFill>
                  <a:schemeClr val="tx1"/>
                </a:solidFill>
              </a:rPr>
              <a:t>or omissions</a:t>
            </a:r>
            <a:r>
              <a:rPr lang="en-US" sz="1600" dirty="0">
                <a:solidFill>
                  <a:schemeClr val="tx1"/>
                </a:solidFill>
                <a:latin typeface="Times New Roman"/>
              </a:rPr>
              <a:t> </a:t>
            </a:r>
            <a:r>
              <a:rPr lang="en-AU" sz="1600" kern="1200" dirty="0">
                <a:solidFill>
                  <a:schemeClr val="tx1"/>
                </a:solidFill>
                <a:cs typeface="Arial" panose="020B0604020202020204" pitchFamily="34" charset="0"/>
              </a:rPr>
              <a:t>(</a:t>
            </a:r>
            <a:r>
              <a:rPr lang="en-AU" sz="1600" kern="1200" dirty="0" smtClean="0">
                <a:solidFill>
                  <a:schemeClr val="tx1"/>
                </a:solidFill>
                <a:cs typeface="Arial" panose="020B0604020202020204" pitchFamily="34" charset="0"/>
              </a:rPr>
              <a:t>actions </a:t>
            </a:r>
            <a:r>
              <a:rPr lang="en-AU" sz="1600" kern="1200" dirty="0">
                <a:solidFill>
                  <a:schemeClr val="tx1"/>
                </a:solidFill>
                <a:cs typeface="Arial" panose="020B0604020202020204" pitchFamily="34" charset="0"/>
              </a:rPr>
              <a:t>or </a:t>
            </a:r>
            <a:r>
              <a:rPr lang="en-AU" sz="1600" kern="1200" dirty="0" smtClean="0">
                <a:solidFill>
                  <a:schemeClr val="tx1"/>
                </a:solidFill>
                <a:cs typeface="Arial" panose="020B0604020202020204" pitchFamily="34" charset="0"/>
              </a:rPr>
              <a:t>words</a:t>
            </a:r>
            <a:r>
              <a:rPr lang="en-AU" sz="1600" kern="1200" dirty="0">
                <a:solidFill>
                  <a:schemeClr val="tx1"/>
                </a:solidFill>
                <a:cs typeface="Arial" panose="020B0604020202020204" pitchFamily="34" charset="0"/>
              </a:rPr>
              <a:t>)</a:t>
            </a:r>
            <a:endParaRPr lang="en-AU" sz="1600" dirty="0" smtClean="0">
              <a:solidFill>
                <a:schemeClr val="tx1"/>
              </a:solidFill>
            </a:endParaRPr>
          </a:p>
          <a:p>
            <a:pPr lvl="1" eaLnBrk="0" hangingPunct="0">
              <a:lnSpc>
                <a:spcPct val="90000"/>
              </a:lnSpc>
              <a:spcBef>
                <a:spcPts val="600"/>
              </a:spcBef>
              <a:spcAft>
                <a:spcPts val="600"/>
              </a:spcAft>
            </a:pPr>
            <a:endParaRPr lang="en-AU" sz="1600" dirty="0"/>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33</a:t>
            </a:fld>
            <a:endParaRPr lang="en-AU" dirty="0">
              <a:solidFill>
                <a:srgbClr val="FFFFFF"/>
              </a:solidFill>
            </a:endParaRPr>
          </a:p>
        </p:txBody>
      </p:sp>
    </p:spTree>
    <p:extLst>
      <p:ext uri="{BB962C8B-B14F-4D97-AF65-F5344CB8AC3E}">
        <p14:creationId xmlns:p14="http://schemas.microsoft.com/office/powerpoint/2010/main" val="115998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Further Assistance</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4776192"/>
          </a:xfrm>
        </p:spPr>
        <p:txBody>
          <a:bodyPr/>
          <a:lstStyle/>
          <a:p>
            <a:pPr marL="0" lvl="0" indent="0" defTabSz="914400">
              <a:spcBef>
                <a:spcPct val="0"/>
              </a:spcBef>
              <a:buClrTx/>
              <a:buSzTx/>
              <a:buNone/>
            </a:pPr>
            <a:endParaRPr lang="en-AU" sz="1800" dirty="0" smtClean="0">
              <a:solidFill>
                <a:prstClr val="black"/>
              </a:solidFill>
            </a:endParaRPr>
          </a:p>
          <a:p>
            <a:pPr marL="0" lvl="0" indent="0" defTabSz="914400">
              <a:spcBef>
                <a:spcPct val="0"/>
              </a:spcBef>
              <a:buClrTx/>
              <a:buSzTx/>
              <a:buNone/>
            </a:pPr>
            <a:r>
              <a:rPr lang="en-AU" sz="1800" dirty="0" smtClean="0">
                <a:solidFill>
                  <a:prstClr val="black"/>
                </a:solidFill>
              </a:rPr>
              <a:t>MAQOHSC </a:t>
            </a:r>
            <a:r>
              <a:rPr lang="en-AU" sz="1800" dirty="0">
                <a:solidFill>
                  <a:prstClr val="black"/>
                </a:solidFill>
              </a:rPr>
              <a:t>Work Health and Safety Specialists are available to provide further </a:t>
            </a:r>
            <a:r>
              <a:rPr lang="en-AU" sz="1800" dirty="0" smtClean="0">
                <a:solidFill>
                  <a:prstClr val="black"/>
                </a:solidFill>
              </a:rPr>
              <a:t>on-site support </a:t>
            </a:r>
            <a:r>
              <a:rPr lang="en-AU" sz="1800" dirty="0">
                <a:solidFill>
                  <a:prstClr val="black"/>
                </a:solidFill>
              </a:rPr>
              <a:t>and assistance on all Work Health and Safety matters.</a:t>
            </a:r>
          </a:p>
          <a:p>
            <a:pPr marL="0" lvl="0" indent="0" defTabSz="914400">
              <a:spcBef>
                <a:spcPct val="0"/>
              </a:spcBef>
              <a:buClrTx/>
              <a:buSzTx/>
              <a:buNone/>
            </a:pPr>
            <a:endParaRPr lang="en-AU" sz="1800" dirty="0">
              <a:solidFill>
                <a:prstClr val="black"/>
              </a:solidFill>
            </a:endParaRPr>
          </a:p>
          <a:p>
            <a:pPr marL="0" lvl="0" indent="0" defTabSz="914400">
              <a:spcBef>
                <a:spcPct val="0"/>
              </a:spcBef>
              <a:buClrTx/>
              <a:buSzTx/>
              <a:buNone/>
            </a:pPr>
            <a:r>
              <a:rPr lang="en-AU" sz="1800" dirty="0">
                <a:solidFill>
                  <a:prstClr val="black"/>
                </a:solidFill>
              </a:rPr>
              <a:t>MAQOHSC Work Health and Safety Specialists </a:t>
            </a:r>
            <a:r>
              <a:rPr lang="en-AU" sz="1800" dirty="0" smtClean="0">
                <a:solidFill>
                  <a:prstClr val="black"/>
                </a:solidFill>
              </a:rPr>
              <a:t>can be </a:t>
            </a:r>
            <a:r>
              <a:rPr lang="en-AU" sz="1800" dirty="0">
                <a:solidFill>
                  <a:prstClr val="black"/>
                </a:solidFill>
              </a:rPr>
              <a:t>contacted via our </a:t>
            </a:r>
            <a:r>
              <a:rPr lang="en-AU" sz="1800" dirty="0" smtClean="0">
                <a:solidFill>
                  <a:prstClr val="black"/>
                </a:solidFill>
                <a:hlinkClick r:id="rId3"/>
              </a:rPr>
              <a:t>online support request form</a:t>
            </a:r>
            <a:r>
              <a:rPr lang="en-AU" sz="1800" dirty="0" smtClean="0">
                <a:solidFill>
                  <a:prstClr val="black"/>
                </a:solidFill>
              </a:rPr>
              <a:t> available on our website </a:t>
            </a:r>
            <a:r>
              <a:rPr lang="en-AU" sz="1800" dirty="0">
                <a:solidFill>
                  <a:prstClr val="black"/>
                </a:solidFill>
              </a:rPr>
              <a:t>at </a:t>
            </a:r>
            <a:r>
              <a:rPr lang="en-AU" sz="1800" dirty="0">
                <a:solidFill>
                  <a:prstClr val="black"/>
                </a:solidFill>
                <a:hlinkClick r:id="rId4"/>
              </a:rPr>
              <a:t>www.maqohsc.sa.gov.au</a:t>
            </a:r>
            <a:r>
              <a:rPr lang="en-AU" sz="1800" dirty="0">
                <a:solidFill>
                  <a:prstClr val="black"/>
                </a:solidFill>
              </a:rPr>
              <a:t> or email </a:t>
            </a:r>
            <a:r>
              <a:rPr lang="en-AU" sz="1800" dirty="0" smtClean="0">
                <a:solidFill>
                  <a:prstClr val="black"/>
                </a:solidFill>
                <a:hlinkClick r:id="rId5"/>
              </a:rPr>
              <a:t>maqohsc@sa.gov.au</a:t>
            </a:r>
            <a:r>
              <a:rPr lang="en-AU" sz="1800" dirty="0" smtClean="0">
                <a:solidFill>
                  <a:prstClr val="black"/>
                </a:solidFill>
              </a:rPr>
              <a:t>.</a:t>
            </a:r>
            <a:endParaRPr lang="en-AU" sz="1800" dirty="0">
              <a:solidFill>
                <a:prstClr val="black"/>
              </a:solidFill>
            </a:endParaRPr>
          </a:p>
          <a:p>
            <a:pPr marL="0" lvl="0" indent="0" defTabSz="914400">
              <a:spcBef>
                <a:spcPct val="0"/>
              </a:spcBef>
              <a:buClrTx/>
              <a:buSzTx/>
              <a:buNone/>
            </a:pPr>
            <a:endParaRPr lang="en-AU" sz="1800" dirty="0">
              <a:solidFill>
                <a:prstClr val="black"/>
              </a:solidFill>
            </a:endParaRPr>
          </a:p>
          <a:p>
            <a:pPr marL="0" indent="0" hangingPunct="0">
              <a:buNone/>
            </a:pPr>
            <a:r>
              <a:rPr lang="en-US" sz="1800" dirty="0"/>
              <a:t>Work Health and Safety Legislation, Codes of Practice, fact sheets, Health and Safety Representatives (HSR) information and guides can be found at the following websites: </a:t>
            </a:r>
            <a:endParaRPr lang="en-AU" sz="1800" b="1" dirty="0"/>
          </a:p>
          <a:p>
            <a:pPr marL="0" indent="0" hangingPunct="0">
              <a:buNone/>
            </a:pPr>
            <a:r>
              <a:rPr lang="en-US" sz="1800" dirty="0" err="1"/>
              <a:t>SafeWork</a:t>
            </a:r>
            <a:r>
              <a:rPr lang="en-US" sz="1800" dirty="0"/>
              <a:t> SA – </a:t>
            </a:r>
            <a:r>
              <a:rPr lang="en-US" sz="1800" u="sng" dirty="0">
                <a:hlinkClick r:id="rId6"/>
              </a:rPr>
              <a:t>www.safework.sa.gov.au</a:t>
            </a:r>
            <a:r>
              <a:rPr lang="en-US" sz="1800" dirty="0"/>
              <a:t> or call 1300 365 255</a:t>
            </a:r>
            <a:endParaRPr lang="en-AU" sz="1800" dirty="0"/>
          </a:p>
          <a:p>
            <a:pPr marL="0" indent="0" hangingPunct="0">
              <a:buNone/>
            </a:pPr>
            <a:r>
              <a:rPr lang="en-US" sz="1800" dirty="0"/>
              <a:t>Safe Work Australia – </a:t>
            </a:r>
            <a:r>
              <a:rPr lang="en-US" sz="1800" u="sng" dirty="0">
                <a:hlinkClick r:id="rId7"/>
              </a:rPr>
              <a:t>www.safeworkaustralia.gov.au</a:t>
            </a:r>
            <a:r>
              <a:rPr lang="en-US" sz="1800" dirty="0"/>
              <a:t> or </a:t>
            </a:r>
            <a:r>
              <a:rPr lang="en-US" sz="1800" dirty="0" smtClean="0"/>
              <a:t>call   1300 551 </a:t>
            </a:r>
            <a:r>
              <a:rPr lang="en-US" sz="1800" dirty="0"/>
              <a:t>832</a:t>
            </a:r>
            <a:endParaRPr lang="en-AU" sz="1800" dirty="0"/>
          </a:p>
          <a:p>
            <a:pPr marL="0" indent="0">
              <a:buNone/>
            </a:pPr>
            <a:endParaRPr lang="en-AU" sz="1800" dirty="0"/>
          </a:p>
        </p:txBody>
      </p:sp>
      <p:sp>
        <p:nvSpPr>
          <p:cNvPr id="4" name="Slide Number Placeholder 3"/>
          <p:cNvSpPr>
            <a:spLocks noGrp="1"/>
          </p:cNvSpPr>
          <p:nvPr>
            <p:ph type="sldNum" sz="quarter" idx="10"/>
          </p:nvPr>
        </p:nvSpPr>
        <p:spPr/>
        <p:txBody>
          <a:bodyPr/>
          <a:lstStyle/>
          <a:p>
            <a:fld id="{5B1B3FAE-BC05-4C54-B68F-0E1A88C46634}" type="slidenum">
              <a:rPr lang="en-AU" smtClean="0"/>
              <a:pPr/>
              <a:t>34</a:t>
            </a:fld>
            <a:endParaRPr lang="en-AU" dirty="0"/>
          </a:p>
        </p:txBody>
      </p:sp>
    </p:spTree>
    <p:extLst>
      <p:ext uri="{BB962C8B-B14F-4D97-AF65-F5344CB8AC3E}">
        <p14:creationId xmlns:p14="http://schemas.microsoft.com/office/powerpoint/2010/main" val="1700002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solidFill>
                  <a:srgbClr val="FF8200"/>
                </a:solidFill>
                <a:latin typeface="Arial" panose="020B0604020202020204" pitchFamily="34" charset="0"/>
                <a:cs typeface="Arial" panose="020B0604020202020204" pitchFamily="34" charset="0"/>
              </a:rPr>
              <a:t>Creative Commons</a:t>
            </a:r>
            <a:endParaRPr lang="en-AU" kern="1200" dirty="0">
              <a:solidFill>
                <a:srgbClr val="FF82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35696" y="1412776"/>
            <a:ext cx="6851104" cy="1440160"/>
          </a:xfrm>
        </p:spPr>
        <p:txBody>
          <a:bodyPr/>
          <a:lstStyle/>
          <a:p>
            <a:endParaRPr lang="en-AU" sz="1800" dirty="0" smtClean="0"/>
          </a:p>
          <a:p>
            <a:endParaRPr lang="en-AU" sz="1800" dirty="0"/>
          </a:p>
          <a:p>
            <a:endParaRPr lang="en-AU" sz="1800" dirty="0" smtClean="0"/>
          </a:p>
          <a:p>
            <a:pPr marL="0" indent="0">
              <a:buNone/>
            </a:pPr>
            <a:r>
              <a:rPr lang="en-AU" sz="1800" dirty="0" smtClean="0"/>
              <a:t>This </a:t>
            </a:r>
            <a:r>
              <a:rPr lang="en-AU" sz="1800" dirty="0"/>
              <a:t>creative commons licence allows you to copy, communicate </a:t>
            </a:r>
            <a:r>
              <a:rPr lang="en-AU" sz="1800" dirty="0" smtClean="0"/>
              <a:t>and or </a:t>
            </a:r>
            <a:r>
              <a:rPr lang="en-AU" sz="1800" dirty="0"/>
              <a:t>adapt </a:t>
            </a:r>
            <a:r>
              <a:rPr lang="en-AU" sz="1800" dirty="0" smtClean="0"/>
              <a:t>our </a:t>
            </a:r>
            <a:r>
              <a:rPr lang="en-AU" sz="1800" dirty="0"/>
              <a:t>work for non-commercial </a:t>
            </a:r>
            <a:r>
              <a:rPr lang="en-AU" sz="1800" dirty="0" smtClean="0"/>
              <a:t>purposes only, </a:t>
            </a:r>
            <a:r>
              <a:rPr lang="en-AU" sz="1800" dirty="0"/>
              <a:t>as long as you attribute the work to Mining and Quarrying Occupational Health and Safety Committee and abide by all the other licence terms </a:t>
            </a:r>
            <a:r>
              <a:rPr lang="en-AU" sz="1800" dirty="0" smtClean="0"/>
              <a:t>therein.</a:t>
            </a:r>
          </a:p>
          <a:p>
            <a:pPr marL="0" indent="0">
              <a:buNone/>
            </a:pPr>
            <a:endParaRPr lang="en-AU" sz="1800" dirty="0" smtClean="0"/>
          </a:p>
          <a:p>
            <a:pPr marL="0" indent="0">
              <a:buNone/>
            </a:pPr>
            <a:endParaRPr lang="en-AU" sz="1800" dirty="0"/>
          </a:p>
          <a:p>
            <a:pPr marL="0" indent="0" algn="r">
              <a:buNone/>
            </a:pPr>
            <a:endParaRPr lang="en-AU" sz="1800" dirty="0" smtClean="0"/>
          </a:p>
        </p:txBody>
      </p:sp>
      <p:sp>
        <p:nvSpPr>
          <p:cNvPr id="4" name="Slide Number Placeholder 3"/>
          <p:cNvSpPr>
            <a:spLocks noGrp="1"/>
          </p:cNvSpPr>
          <p:nvPr>
            <p:ph type="sldNum" sz="quarter" idx="10"/>
          </p:nvPr>
        </p:nvSpPr>
        <p:spPr/>
        <p:txBody>
          <a:bodyPr/>
          <a:lstStyle/>
          <a:p>
            <a:fld id="{5B1B3FAE-BC05-4C54-B68F-0E1A88C46634}" type="slidenum">
              <a:rPr lang="en-AU" smtClean="0"/>
              <a:pPr/>
              <a:t>4</a:t>
            </a:fld>
            <a:endParaRPr lang="en-AU"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1628800"/>
            <a:ext cx="6135687" cy="103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7685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Session </a:t>
            </a:r>
            <a:r>
              <a:rPr lang="en-AU" dirty="0" smtClean="0">
                <a:solidFill>
                  <a:schemeClr val="accent1"/>
                </a:solidFill>
              </a:rPr>
              <a:t>Overview</a:t>
            </a:r>
            <a:endParaRPr lang="en-AU" dirty="0">
              <a:solidFill>
                <a:schemeClr val="accent1"/>
              </a:solidFill>
            </a:endParaRPr>
          </a:p>
        </p:txBody>
      </p:sp>
      <p:sp>
        <p:nvSpPr>
          <p:cNvPr id="3" name="Content Placeholder 2"/>
          <p:cNvSpPr>
            <a:spLocks noGrp="1"/>
          </p:cNvSpPr>
          <p:nvPr>
            <p:ph idx="1"/>
          </p:nvPr>
        </p:nvSpPr>
        <p:spPr>
          <a:xfrm>
            <a:off x="1835696" y="1628800"/>
            <a:ext cx="7200800" cy="4488160"/>
          </a:xfrm>
        </p:spPr>
        <p:txBody>
          <a:bodyPr/>
          <a:lstStyle/>
          <a:p>
            <a:pPr marL="358775" lvl="1" indent="-358775" defTabSz="914400">
              <a:spcBef>
                <a:spcPts val="300"/>
              </a:spcBef>
              <a:spcAft>
                <a:spcPts val="600"/>
              </a:spcAft>
              <a:buClr>
                <a:schemeClr val="accent1"/>
              </a:buClr>
              <a:buSzTx/>
            </a:pPr>
            <a:r>
              <a:rPr lang="en-AU" sz="1800" kern="1200" dirty="0" smtClean="0">
                <a:solidFill>
                  <a:schemeClr val="tx1"/>
                </a:solidFill>
                <a:latin typeface="Arial" panose="020B0604020202020204" pitchFamily="34" charset="0"/>
                <a:ea typeface="+mn-ea"/>
                <a:cs typeface="Arial" panose="020B0604020202020204" pitchFamily="34" charset="0"/>
              </a:rPr>
              <a:t>Work </a:t>
            </a:r>
            <a:r>
              <a:rPr lang="en-AU" sz="1800" kern="1200" dirty="0">
                <a:solidFill>
                  <a:schemeClr val="tx1"/>
                </a:solidFill>
                <a:latin typeface="Arial" panose="020B0604020202020204" pitchFamily="34" charset="0"/>
                <a:ea typeface="+mn-ea"/>
                <a:cs typeface="Arial" panose="020B0604020202020204" pitchFamily="34" charset="0"/>
              </a:rPr>
              <a:t>Health </a:t>
            </a:r>
            <a:r>
              <a:rPr lang="en-AU" sz="1800" kern="1200" dirty="0" smtClean="0">
                <a:solidFill>
                  <a:schemeClr val="tx1"/>
                </a:solidFill>
                <a:latin typeface="Arial" panose="020B0604020202020204" pitchFamily="34" charset="0"/>
                <a:ea typeface="+mn-ea"/>
                <a:cs typeface="Arial" panose="020B0604020202020204" pitchFamily="34" charset="0"/>
              </a:rPr>
              <a:t>and </a:t>
            </a:r>
            <a:r>
              <a:rPr lang="en-AU" sz="1800" kern="1200" dirty="0">
                <a:solidFill>
                  <a:schemeClr val="tx1"/>
                </a:solidFill>
                <a:latin typeface="Arial" panose="020B0604020202020204" pitchFamily="34" charset="0"/>
                <a:ea typeface="+mn-ea"/>
                <a:cs typeface="Arial" panose="020B0604020202020204" pitchFamily="34" charset="0"/>
              </a:rPr>
              <a:t>Safety </a:t>
            </a:r>
            <a:r>
              <a:rPr lang="en-AU" sz="1800" kern="1200" dirty="0" smtClean="0">
                <a:solidFill>
                  <a:schemeClr val="tx1"/>
                </a:solidFill>
                <a:latin typeface="Arial" panose="020B0604020202020204" pitchFamily="34" charset="0"/>
                <a:ea typeface="+mn-ea"/>
                <a:cs typeface="Arial" panose="020B0604020202020204" pitchFamily="34" charset="0"/>
              </a:rPr>
              <a:t>Legal Framework</a:t>
            </a:r>
            <a:endParaRPr lang="en-AU" sz="1800" kern="1200" dirty="0">
              <a:solidFill>
                <a:schemeClr val="tx1"/>
              </a:solidFill>
              <a:latin typeface="Arial" panose="020B0604020202020204" pitchFamily="34" charset="0"/>
              <a:ea typeface="+mn-ea"/>
              <a:cs typeface="Arial" panose="020B0604020202020204" pitchFamily="34" charset="0"/>
            </a:endParaRPr>
          </a:p>
          <a:p>
            <a:pPr marL="358775" lvl="1" indent="-358775" defTabSz="914400">
              <a:spcBef>
                <a:spcPts val="300"/>
              </a:spcBef>
              <a:spcAft>
                <a:spcPts val="600"/>
              </a:spcAft>
              <a:buClr>
                <a:schemeClr val="accent1"/>
              </a:buClr>
              <a:buSzTx/>
            </a:pPr>
            <a:r>
              <a:rPr lang="en-US" sz="1800" kern="1200" dirty="0" smtClean="0">
                <a:solidFill>
                  <a:schemeClr val="tx1"/>
                </a:solidFill>
                <a:latin typeface="Arial" panose="020B0604020202020204" pitchFamily="34" charset="0"/>
                <a:ea typeface="+mn-ea"/>
                <a:cs typeface="Arial" panose="020B0604020202020204" pitchFamily="34" charset="0"/>
              </a:rPr>
              <a:t>PCBU Primary </a:t>
            </a:r>
            <a:r>
              <a:rPr lang="en-US" sz="1800" kern="1200" dirty="0">
                <a:solidFill>
                  <a:schemeClr val="tx1"/>
                </a:solidFill>
                <a:latin typeface="Arial" panose="020B0604020202020204" pitchFamily="34" charset="0"/>
                <a:ea typeface="+mn-ea"/>
                <a:cs typeface="Arial" panose="020B0604020202020204" pitchFamily="34" charset="0"/>
              </a:rPr>
              <a:t>Duty </a:t>
            </a:r>
            <a:r>
              <a:rPr lang="en-US" sz="1800" kern="1200" dirty="0" smtClean="0">
                <a:solidFill>
                  <a:schemeClr val="tx1"/>
                </a:solidFill>
                <a:latin typeface="Arial" panose="020B0604020202020204" pitchFamily="34" charset="0"/>
                <a:ea typeface="+mn-ea"/>
                <a:cs typeface="Arial" panose="020B0604020202020204" pitchFamily="34" charset="0"/>
              </a:rPr>
              <a:t>of Care</a:t>
            </a:r>
          </a:p>
          <a:p>
            <a:pPr marL="358775" lvl="1" indent="-358775" defTabSz="914400">
              <a:spcBef>
                <a:spcPts val="300"/>
              </a:spcBef>
              <a:spcAft>
                <a:spcPts val="600"/>
              </a:spcAft>
              <a:buClr>
                <a:schemeClr val="accent1"/>
              </a:buClr>
              <a:buSzTx/>
            </a:pPr>
            <a:r>
              <a:rPr lang="en-US" sz="1800" kern="1200" dirty="0" smtClean="0">
                <a:solidFill>
                  <a:schemeClr val="tx1"/>
                </a:solidFill>
                <a:latin typeface="Arial" panose="020B0604020202020204" pitchFamily="34" charset="0"/>
                <a:ea typeface="+mn-ea"/>
                <a:cs typeface="Arial" panose="020B0604020202020204" pitchFamily="34" charset="0"/>
              </a:rPr>
              <a:t>Management of Risks</a:t>
            </a:r>
          </a:p>
          <a:p>
            <a:pPr marL="358775" lvl="1" indent="-358775" defTabSz="914400">
              <a:spcBef>
                <a:spcPts val="300"/>
              </a:spcBef>
              <a:spcAft>
                <a:spcPts val="600"/>
              </a:spcAft>
              <a:buClr>
                <a:schemeClr val="accent1"/>
              </a:buClr>
              <a:buSzTx/>
            </a:pPr>
            <a:r>
              <a:rPr lang="en-US" sz="1800" kern="1200" dirty="0" smtClean="0">
                <a:solidFill>
                  <a:schemeClr val="tx1"/>
                </a:solidFill>
                <a:latin typeface="Arial" panose="020B0604020202020204" pitchFamily="34" charset="0"/>
                <a:ea typeface="+mn-ea"/>
                <a:cs typeface="Arial" panose="020B0604020202020204" pitchFamily="34" charset="0"/>
              </a:rPr>
              <a:t>Officer Duty</a:t>
            </a:r>
          </a:p>
          <a:p>
            <a:pPr marL="358775" lvl="1" indent="-358775" defTabSz="914400">
              <a:spcBef>
                <a:spcPts val="300"/>
              </a:spcBef>
              <a:spcAft>
                <a:spcPts val="600"/>
              </a:spcAft>
              <a:buClr>
                <a:schemeClr val="accent1"/>
              </a:buClr>
              <a:buSzTx/>
            </a:pPr>
            <a:r>
              <a:rPr lang="en-US" sz="1800" kern="1200" dirty="0" smtClean="0">
                <a:solidFill>
                  <a:schemeClr val="tx1"/>
                </a:solidFill>
                <a:latin typeface="Arial" panose="020B0604020202020204" pitchFamily="34" charset="0"/>
                <a:ea typeface="+mn-ea"/>
                <a:cs typeface="Arial" panose="020B0604020202020204" pitchFamily="34" charset="0"/>
              </a:rPr>
              <a:t>Worker’s Duty of Care</a:t>
            </a:r>
          </a:p>
          <a:p>
            <a:pPr marL="358775" lvl="1" indent="-358775" defTabSz="914400">
              <a:spcBef>
                <a:spcPts val="300"/>
              </a:spcBef>
              <a:spcAft>
                <a:spcPts val="600"/>
              </a:spcAft>
              <a:buClr>
                <a:schemeClr val="accent1"/>
              </a:buClr>
              <a:buSzTx/>
            </a:pPr>
            <a:r>
              <a:rPr lang="en-US" sz="1800" kern="1200" dirty="0" smtClean="0">
                <a:solidFill>
                  <a:schemeClr val="tx1"/>
                </a:solidFill>
                <a:latin typeface="Arial" panose="020B0604020202020204" pitchFamily="34" charset="0"/>
                <a:ea typeface="+mn-ea"/>
                <a:cs typeface="Arial" panose="020B0604020202020204" pitchFamily="34" charset="0"/>
              </a:rPr>
              <a:t>Penalties</a:t>
            </a:r>
            <a:endParaRPr lang="en-US" sz="1800" kern="1200" dirty="0">
              <a:solidFill>
                <a:schemeClr val="tx1"/>
              </a:solidFill>
              <a:latin typeface="Arial" panose="020B0604020202020204" pitchFamily="34" charset="0"/>
              <a:ea typeface="+mn-ea"/>
              <a:cs typeface="Arial" panose="020B0604020202020204" pitchFamily="34" charset="0"/>
            </a:endParaRPr>
          </a:p>
          <a:p>
            <a:pPr marL="358775" lvl="1" indent="-358775" defTabSz="914400">
              <a:spcBef>
                <a:spcPts val="300"/>
              </a:spcBef>
              <a:spcAft>
                <a:spcPts val="600"/>
              </a:spcAft>
              <a:buClr>
                <a:schemeClr val="accent1"/>
              </a:buClr>
              <a:buSzTx/>
            </a:pPr>
            <a:r>
              <a:rPr lang="en-AU" sz="1800" kern="1200" dirty="0" smtClean="0">
                <a:solidFill>
                  <a:schemeClr val="tx1"/>
                </a:solidFill>
                <a:latin typeface="Arial" panose="020B0604020202020204" pitchFamily="34" charset="0"/>
                <a:ea typeface="+mn-ea"/>
                <a:cs typeface="Arial" panose="020B0604020202020204" pitchFamily="34" charset="0"/>
              </a:rPr>
              <a:t>Health and Safety Representative’s Role</a:t>
            </a:r>
          </a:p>
          <a:p>
            <a:pPr marL="358775" lvl="1" indent="-358775" defTabSz="914400">
              <a:spcBef>
                <a:spcPts val="300"/>
              </a:spcBef>
              <a:spcAft>
                <a:spcPts val="600"/>
              </a:spcAft>
              <a:buClr>
                <a:schemeClr val="accent1"/>
              </a:buClr>
              <a:buSzTx/>
            </a:pPr>
            <a:r>
              <a:rPr lang="en-AU" sz="1800" kern="1200" dirty="0" smtClean="0">
                <a:solidFill>
                  <a:schemeClr val="tx1"/>
                </a:solidFill>
                <a:latin typeface="Arial" panose="020B0604020202020204" pitchFamily="34" charset="0"/>
                <a:ea typeface="+mn-ea"/>
                <a:cs typeface="Arial" panose="020B0604020202020204" pitchFamily="34" charset="0"/>
              </a:rPr>
              <a:t>Managers’, Supervisors’ and Team Leaders’ Duties </a:t>
            </a:r>
          </a:p>
          <a:p>
            <a:pPr marL="358775" lvl="1" indent="-358775" defTabSz="914400">
              <a:spcBef>
                <a:spcPts val="300"/>
              </a:spcBef>
              <a:spcAft>
                <a:spcPts val="600"/>
              </a:spcAft>
              <a:buClr>
                <a:schemeClr val="accent1"/>
              </a:buClr>
              <a:buSzTx/>
            </a:pPr>
            <a:r>
              <a:rPr lang="en-AU" sz="1800" kern="1200" dirty="0" smtClean="0">
                <a:solidFill>
                  <a:schemeClr val="tx1"/>
                </a:solidFill>
                <a:latin typeface="Arial" panose="020B0604020202020204" pitchFamily="34" charset="0"/>
                <a:ea typeface="+mn-ea"/>
                <a:cs typeface="Arial" panose="020B0604020202020204" pitchFamily="34" charset="0"/>
              </a:rPr>
              <a:t>Defined Roles and Responsibilities</a:t>
            </a:r>
          </a:p>
          <a:p>
            <a:pPr marL="358775" lvl="1" indent="-358775" defTabSz="914400">
              <a:spcBef>
                <a:spcPts val="300"/>
              </a:spcBef>
              <a:spcAft>
                <a:spcPts val="600"/>
              </a:spcAft>
              <a:buClr>
                <a:schemeClr val="accent1"/>
              </a:buClr>
              <a:buSzTx/>
            </a:pPr>
            <a:r>
              <a:rPr lang="en-AU" sz="1800" kern="1200" dirty="0" smtClean="0">
                <a:solidFill>
                  <a:schemeClr val="tx1"/>
                </a:solidFill>
                <a:latin typeface="Arial" panose="020B0604020202020204" pitchFamily="34" charset="0"/>
                <a:ea typeface="+mn-ea"/>
                <a:cs typeface="Arial" panose="020B0604020202020204" pitchFamily="34" charset="0"/>
              </a:rPr>
              <a:t>Mine Holder / Mine Operator Duty</a:t>
            </a:r>
          </a:p>
          <a:p>
            <a:pPr marL="358775" lvl="1" indent="-358775" defTabSz="914400">
              <a:spcBef>
                <a:spcPts val="300"/>
              </a:spcBef>
              <a:spcAft>
                <a:spcPts val="600"/>
              </a:spcAft>
              <a:buClr>
                <a:schemeClr val="accent1"/>
              </a:buClr>
              <a:buSzTx/>
            </a:pPr>
            <a:r>
              <a:rPr lang="en-AU" sz="1800" kern="1200" dirty="0" smtClean="0">
                <a:solidFill>
                  <a:schemeClr val="tx1"/>
                </a:solidFill>
                <a:latin typeface="Arial" panose="020B0604020202020204" pitchFamily="34" charset="0"/>
                <a:ea typeface="+mn-ea"/>
                <a:cs typeface="Arial" panose="020B0604020202020204" pitchFamily="34" charset="0"/>
              </a:rPr>
              <a:t>Safety Management Systems for Mines</a:t>
            </a:r>
          </a:p>
          <a:p>
            <a:pPr marL="358775" lvl="1" indent="-358775" defTabSz="914400">
              <a:spcBef>
                <a:spcPts val="300"/>
              </a:spcBef>
              <a:spcAft>
                <a:spcPts val="600"/>
              </a:spcAft>
              <a:buClr>
                <a:schemeClr val="accent1"/>
              </a:buClr>
              <a:buSzTx/>
            </a:pPr>
            <a:r>
              <a:rPr lang="en-AU" sz="1800" kern="1200" dirty="0" smtClean="0">
                <a:solidFill>
                  <a:schemeClr val="tx1"/>
                </a:solidFill>
                <a:latin typeface="Arial" panose="020B0604020202020204" pitchFamily="34" charset="0"/>
                <a:ea typeface="+mn-ea"/>
                <a:cs typeface="Arial" panose="020B0604020202020204" pitchFamily="34" charset="0"/>
              </a:rPr>
              <a:t>Liability</a:t>
            </a:r>
          </a:p>
          <a:p>
            <a:pPr marL="358775" lvl="1" indent="-358775" defTabSz="914400">
              <a:spcBef>
                <a:spcPts val="300"/>
              </a:spcBef>
              <a:spcAft>
                <a:spcPts val="600"/>
              </a:spcAft>
              <a:buClr>
                <a:schemeClr val="accent1"/>
              </a:buClr>
              <a:buSzTx/>
            </a:pPr>
            <a:r>
              <a:rPr lang="en-AU" sz="1800" kern="1200" dirty="0" smtClean="0">
                <a:solidFill>
                  <a:schemeClr val="tx1"/>
                </a:solidFill>
                <a:latin typeface="Arial" panose="020B0604020202020204" pitchFamily="34" charset="0"/>
                <a:ea typeface="+mn-ea"/>
                <a:cs typeface="Arial" panose="020B0604020202020204" pitchFamily="34" charset="0"/>
              </a:rPr>
              <a:t>Summary</a:t>
            </a:r>
            <a:endParaRPr lang="en-US" sz="1800" kern="1200" dirty="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5</a:t>
            </a:fld>
            <a:endParaRPr lang="en-AU" dirty="0">
              <a:solidFill>
                <a:srgbClr val="FFFFFF"/>
              </a:solidFill>
            </a:endParaRPr>
          </a:p>
        </p:txBody>
      </p:sp>
    </p:spTree>
    <p:extLst>
      <p:ext uri="{BB962C8B-B14F-4D97-AF65-F5344CB8AC3E}">
        <p14:creationId xmlns:p14="http://schemas.microsoft.com/office/powerpoint/2010/main" val="3629917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1"/>
                </a:solidFill>
              </a:rPr>
              <a:t>Work Health and Safety </a:t>
            </a:r>
            <a:br>
              <a:rPr lang="en-AU" dirty="0" smtClean="0">
                <a:solidFill>
                  <a:schemeClr val="accent1"/>
                </a:solidFill>
              </a:rPr>
            </a:br>
            <a:r>
              <a:rPr lang="en-AU" dirty="0" smtClean="0">
                <a:solidFill>
                  <a:schemeClr val="accent1"/>
                </a:solidFill>
              </a:rPr>
              <a:t>Legal Framework</a:t>
            </a:r>
            <a:endParaRPr lang="en-AU" dirty="0">
              <a:solidFill>
                <a:schemeClr val="accent1"/>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6</a:t>
            </a:fld>
            <a:endParaRPr lang="en-AU" dirty="0">
              <a:solidFill>
                <a:srgbClr val="FFFFFF"/>
              </a:solidFill>
            </a:endParaRPr>
          </a:p>
        </p:txBody>
      </p:sp>
      <p:grpSp>
        <p:nvGrpSpPr>
          <p:cNvPr id="6" name="Group 5"/>
          <p:cNvGrpSpPr/>
          <p:nvPr/>
        </p:nvGrpSpPr>
        <p:grpSpPr>
          <a:xfrm>
            <a:off x="4071516" y="1844824"/>
            <a:ext cx="2201333" cy="1467555"/>
            <a:chOff x="2201333" y="0"/>
            <a:chExt cx="2201333" cy="1467555"/>
          </a:xfrm>
          <a:scene3d>
            <a:camera prst="orthographicFront">
              <a:rot lat="0" lon="0" rev="0"/>
            </a:camera>
            <a:lightRig rig="contrasting" dir="t">
              <a:rot lat="0" lon="0" rev="1200000"/>
            </a:lightRig>
          </a:scene3d>
        </p:grpSpPr>
        <p:sp>
          <p:nvSpPr>
            <p:cNvPr id="13" name="Trapezoid 12"/>
            <p:cNvSpPr/>
            <p:nvPr/>
          </p:nvSpPr>
          <p:spPr>
            <a:xfrm>
              <a:off x="2201333" y="0"/>
              <a:ext cx="2201333" cy="1467555"/>
            </a:xfrm>
            <a:prstGeom prst="trapezoid">
              <a:avLst>
                <a:gd name="adj" fmla="val 75000"/>
              </a:avLst>
            </a:prstGeom>
            <a:solidFill>
              <a:schemeClr val="accent1"/>
            </a:solidFill>
            <a:ln>
              <a:noFill/>
            </a:ln>
            <a:effectLst>
              <a:outerShdw blurRad="50800" dist="38100" dir="5400000" rotWithShape="0">
                <a:srgbClr val="000000">
                  <a:alpha val="35000"/>
                </a:srgbClr>
              </a:outerShdw>
            </a:effectLst>
            <a:sp3d contourW="19050" prstMaterial="metal">
              <a:bevelT w="88900" h="203200"/>
              <a:bevelB w="165100" h="254000"/>
            </a:sp3d>
          </p:spPr>
        </p:sp>
        <p:sp>
          <p:nvSpPr>
            <p:cNvPr id="14" name="Trapezoid 4"/>
            <p:cNvSpPr/>
            <p:nvPr/>
          </p:nvSpPr>
          <p:spPr>
            <a:xfrm>
              <a:off x="2201333" y="0"/>
              <a:ext cx="2201333" cy="1467555"/>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auto" latinLnBrk="0" hangingPunct="1">
                <a:lnSpc>
                  <a:spcPct val="90000"/>
                </a:lnSpc>
                <a:spcBef>
                  <a:spcPct val="0"/>
                </a:spcBef>
                <a:spcAft>
                  <a:spcPct val="35000"/>
                </a:spcAft>
                <a:buClrTx/>
                <a:buSzTx/>
                <a:buFontTx/>
                <a:buNone/>
                <a:tabLst/>
                <a:defRPr/>
              </a:pPr>
              <a:endParaRPr kumimoji="0" lang="en-US" sz="1800" b="0" i="0" u="none" strike="noStrike" kern="120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800100" eaLnBrk="1" fontAlgn="auto" latinLnBrk="0" hangingPunct="1">
                <a:lnSpc>
                  <a:spcPct val="90000"/>
                </a:lnSpc>
                <a:spcBef>
                  <a:spcPct val="0"/>
                </a:spcBef>
                <a:spcAft>
                  <a:spcPct val="35000"/>
                </a:spcAft>
                <a:buClrTx/>
                <a:buSzTx/>
                <a:buFontTx/>
                <a:buNone/>
                <a:tabLst/>
                <a:defRPr/>
              </a:pPr>
              <a:r>
                <a:rPr kumimoji="0" lang="en-US" sz="1600" b="1" i="0" u="none" strike="noStrike" kern="1200" cap="none" spc="0" normalizeH="0" baseline="0" noProof="0" dirty="0" smtClean="0">
                  <a:ln>
                    <a:noFill/>
                  </a:ln>
                  <a:effectLst/>
                  <a:uLnTx/>
                  <a:uFillTx/>
                  <a:latin typeface="Calibri"/>
                  <a:ea typeface="+mn-ea"/>
                  <a:cs typeface="+mn-cs"/>
                </a:rPr>
                <a:t>WHS </a:t>
              </a:r>
              <a:endParaRPr kumimoji="0" lang="en-US" sz="1600" b="1" i="0" u="none" strike="noStrike" kern="1200" cap="none" spc="0" normalizeH="0" baseline="0" noProof="0" dirty="0" smtClean="0">
                <a:ln>
                  <a:noFill/>
                </a:ln>
                <a:effectLst/>
                <a:uLnTx/>
                <a:uFillTx/>
                <a:latin typeface="Calibri"/>
                <a:ea typeface="+mn-ea"/>
                <a:cs typeface="+mn-cs"/>
              </a:endParaRPr>
            </a:p>
            <a:p>
              <a:pPr marL="0" marR="0" lvl="0" indent="0" algn="ctr" defTabSz="800100" eaLnBrk="1" fontAlgn="auto" latinLnBrk="0" hangingPunct="1">
                <a:lnSpc>
                  <a:spcPct val="90000"/>
                </a:lnSpc>
                <a:spcBef>
                  <a:spcPct val="0"/>
                </a:spcBef>
                <a:spcAft>
                  <a:spcPct val="35000"/>
                </a:spcAft>
                <a:buClrTx/>
                <a:buSzTx/>
                <a:buFontTx/>
                <a:buNone/>
                <a:tabLst/>
                <a:defRPr/>
              </a:pPr>
              <a:r>
                <a:rPr kumimoji="0" lang="en-US" sz="1600" b="1" i="0" u="none" strike="noStrike" kern="1200" cap="none" spc="0" normalizeH="0" baseline="0" noProof="0" dirty="0" smtClean="0">
                  <a:ln>
                    <a:noFill/>
                  </a:ln>
                  <a:effectLst/>
                  <a:uLnTx/>
                  <a:uFillTx/>
                  <a:latin typeface="Calibri"/>
                  <a:ea typeface="+mn-ea"/>
                  <a:cs typeface="+mn-cs"/>
                </a:rPr>
                <a:t>Act</a:t>
              </a:r>
              <a:r>
                <a:rPr kumimoji="0" lang="en-US" sz="1600" b="1" i="0" u="none" strike="noStrike" kern="1200" cap="none" spc="0" normalizeH="0" noProof="0" dirty="0" smtClean="0">
                  <a:ln>
                    <a:noFill/>
                  </a:ln>
                  <a:effectLst/>
                  <a:uLnTx/>
                  <a:uFillTx/>
                  <a:latin typeface="Calibri"/>
                  <a:ea typeface="+mn-ea"/>
                  <a:cs typeface="+mn-cs"/>
                </a:rPr>
                <a:t> </a:t>
              </a:r>
              <a:r>
                <a:rPr kumimoji="0" lang="en-US" sz="1600" b="1" i="0" u="none" strike="noStrike" kern="1200" cap="none" spc="0" normalizeH="0" baseline="0" noProof="0" dirty="0" smtClean="0">
                  <a:ln>
                    <a:noFill/>
                  </a:ln>
                  <a:effectLst/>
                  <a:uLnTx/>
                  <a:uFillTx/>
                  <a:latin typeface="Calibri"/>
                  <a:ea typeface="+mn-ea"/>
                  <a:cs typeface="+mn-cs"/>
                </a:rPr>
                <a:t>2012 (SA)</a:t>
              </a:r>
              <a:endParaRPr kumimoji="0" lang="en-AU" sz="1600" b="1" i="0" u="none" strike="noStrike" kern="1200" cap="none" spc="0" normalizeH="0" baseline="0" noProof="0" dirty="0">
                <a:ln>
                  <a:noFill/>
                </a:ln>
                <a:effectLst/>
                <a:uLnTx/>
                <a:uFillTx/>
                <a:latin typeface="Calibri"/>
                <a:ea typeface="+mn-ea"/>
                <a:cs typeface="+mn-cs"/>
              </a:endParaRPr>
            </a:p>
          </p:txBody>
        </p:sp>
      </p:grpSp>
      <p:grpSp>
        <p:nvGrpSpPr>
          <p:cNvPr id="7" name="Group 6"/>
          <p:cNvGrpSpPr/>
          <p:nvPr/>
        </p:nvGrpSpPr>
        <p:grpSpPr>
          <a:xfrm>
            <a:off x="2970849" y="3356992"/>
            <a:ext cx="4402666" cy="1467555"/>
            <a:chOff x="1100666" y="1467555"/>
            <a:chExt cx="4402666" cy="1467555"/>
          </a:xfrm>
          <a:scene3d>
            <a:camera prst="orthographicFront">
              <a:rot lat="0" lon="0" rev="0"/>
            </a:camera>
            <a:lightRig rig="contrasting" dir="t">
              <a:rot lat="0" lon="0" rev="1200000"/>
            </a:lightRig>
          </a:scene3d>
        </p:grpSpPr>
        <p:sp>
          <p:nvSpPr>
            <p:cNvPr id="11" name="Trapezoid 10"/>
            <p:cNvSpPr/>
            <p:nvPr/>
          </p:nvSpPr>
          <p:spPr>
            <a:xfrm>
              <a:off x="1100666" y="1467555"/>
              <a:ext cx="4402666" cy="1467555"/>
            </a:xfrm>
            <a:prstGeom prst="trapezoid">
              <a:avLst>
                <a:gd name="adj" fmla="val 75000"/>
              </a:avLst>
            </a:prstGeom>
            <a:solidFill>
              <a:schemeClr val="accent1">
                <a:lumMod val="60000"/>
                <a:lumOff val="40000"/>
              </a:schemeClr>
            </a:solidFill>
            <a:ln>
              <a:noFill/>
            </a:ln>
            <a:effectLst>
              <a:outerShdw blurRad="50800" dist="38100" dir="5400000" rotWithShape="0">
                <a:srgbClr val="000000">
                  <a:alpha val="35000"/>
                </a:srgbClr>
              </a:outerShdw>
            </a:effectLst>
            <a:sp3d contourW="19050" prstMaterial="metal">
              <a:bevelT w="88900" h="203200"/>
              <a:bevelB w="165100" h="254000"/>
            </a:sp3d>
          </p:spPr>
        </p:sp>
        <p:sp>
          <p:nvSpPr>
            <p:cNvPr id="12" name="Trapezoid 6"/>
            <p:cNvSpPr/>
            <p:nvPr/>
          </p:nvSpPr>
          <p:spPr>
            <a:xfrm>
              <a:off x="1871133" y="1467555"/>
              <a:ext cx="2861733" cy="1467555"/>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auto" latinLnBrk="0" hangingPunct="1">
                <a:lnSpc>
                  <a:spcPct val="90000"/>
                </a:lnSpc>
                <a:spcBef>
                  <a:spcPct val="0"/>
                </a:spcBef>
                <a:spcAft>
                  <a:spcPct val="35000"/>
                </a:spcAft>
                <a:buClrTx/>
                <a:buSzTx/>
                <a:buFontTx/>
                <a:buNone/>
                <a:tabLst/>
                <a:defRPr/>
              </a:pPr>
              <a:r>
                <a:rPr kumimoji="0" lang="en-US" sz="1800" b="1" i="0" u="none" strike="noStrike" kern="1200" cap="none" spc="0" normalizeH="0" baseline="0" noProof="0" dirty="0" smtClean="0">
                  <a:ln>
                    <a:noFill/>
                  </a:ln>
                  <a:effectLst/>
                  <a:uLnTx/>
                  <a:uFillTx/>
                  <a:latin typeface="Calibri"/>
                  <a:ea typeface="+mn-ea"/>
                  <a:cs typeface="+mn-cs"/>
                </a:rPr>
                <a:t>Work Health and </a:t>
              </a:r>
              <a:r>
                <a:rPr lang="en-US" sz="1800" b="1" dirty="0" smtClean="0">
                  <a:latin typeface="Calibri"/>
                </a:rPr>
                <a:t>S</a:t>
              </a:r>
              <a:r>
                <a:rPr kumimoji="0" lang="en-US" sz="1800" b="1" i="0" u="none" strike="noStrike" kern="1200" cap="none" spc="0" normalizeH="0" baseline="0" noProof="0" dirty="0" err="1" smtClean="0">
                  <a:ln>
                    <a:noFill/>
                  </a:ln>
                  <a:effectLst/>
                  <a:uLnTx/>
                  <a:uFillTx/>
                  <a:latin typeface="Calibri"/>
                  <a:ea typeface="+mn-ea"/>
                  <a:cs typeface="+mn-cs"/>
                </a:rPr>
                <a:t>afety</a:t>
              </a:r>
              <a:r>
                <a:rPr kumimoji="0" lang="en-US" sz="1800" b="1" i="0" u="none" strike="noStrike" kern="1200" cap="none" spc="0" normalizeH="0" baseline="0" noProof="0" dirty="0" smtClean="0">
                  <a:ln>
                    <a:noFill/>
                  </a:ln>
                  <a:effectLst/>
                  <a:uLnTx/>
                  <a:uFillTx/>
                  <a:latin typeface="Calibri"/>
                  <a:ea typeface="+mn-ea"/>
                  <a:cs typeface="+mn-cs"/>
                </a:rPr>
                <a:t> </a:t>
              </a:r>
              <a:endParaRPr kumimoji="0" lang="en-US" sz="1800" b="1" i="0" u="none" strike="noStrike" kern="1200" cap="none" spc="0" normalizeH="0" baseline="0" noProof="0" dirty="0" smtClean="0">
                <a:ln>
                  <a:noFill/>
                </a:ln>
                <a:effectLst/>
                <a:uLnTx/>
                <a:uFillTx/>
                <a:latin typeface="Calibri"/>
                <a:ea typeface="+mn-ea"/>
                <a:cs typeface="+mn-cs"/>
              </a:endParaRPr>
            </a:p>
            <a:p>
              <a:pPr marL="0" marR="0" lvl="0" indent="0" algn="ctr" defTabSz="800100" eaLnBrk="1" fontAlgn="auto" latinLnBrk="0" hangingPunct="1">
                <a:lnSpc>
                  <a:spcPct val="90000"/>
                </a:lnSpc>
                <a:spcBef>
                  <a:spcPct val="0"/>
                </a:spcBef>
                <a:spcAft>
                  <a:spcPct val="35000"/>
                </a:spcAft>
                <a:buClrTx/>
                <a:buSzTx/>
                <a:buFontTx/>
                <a:buNone/>
                <a:tabLst/>
                <a:defRPr/>
              </a:pPr>
              <a:r>
                <a:rPr kumimoji="0" lang="en-US" sz="1800" b="1" i="0" u="none" strike="noStrike" kern="1200" cap="none" spc="0" normalizeH="0" baseline="0" noProof="0" dirty="0" smtClean="0">
                  <a:ln>
                    <a:noFill/>
                  </a:ln>
                  <a:effectLst/>
                  <a:uLnTx/>
                  <a:uFillTx/>
                  <a:latin typeface="Calibri"/>
                  <a:ea typeface="+mn-ea"/>
                  <a:cs typeface="+mn-cs"/>
                </a:rPr>
                <a:t>Regulations </a:t>
              </a:r>
              <a:r>
                <a:rPr kumimoji="0" lang="en-US" sz="1800" b="1" i="0" u="none" strike="noStrike" kern="1200" cap="none" spc="0" normalizeH="0" baseline="0" noProof="0" dirty="0" smtClean="0">
                  <a:ln>
                    <a:noFill/>
                  </a:ln>
                  <a:effectLst/>
                  <a:uLnTx/>
                  <a:uFillTx/>
                  <a:latin typeface="Calibri"/>
                  <a:ea typeface="+mn-ea"/>
                  <a:cs typeface="+mn-cs"/>
                </a:rPr>
                <a:t>2012 (SA)</a:t>
              </a:r>
              <a:endParaRPr kumimoji="0" lang="en-AU" sz="1800" b="1" i="0" u="none" strike="noStrike" kern="1200" cap="none" spc="0" normalizeH="0" baseline="0" noProof="0" dirty="0">
                <a:ln>
                  <a:noFill/>
                </a:ln>
                <a:effectLst/>
                <a:uLnTx/>
                <a:uFillTx/>
                <a:latin typeface="Calibri"/>
                <a:ea typeface="+mn-ea"/>
                <a:cs typeface="+mn-cs"/>
              </a:endParaRPr>
            </a:p>
          </p:txBody>
        </p:sp>
      </p:grpSp>
      <p:grpSp>
        <p:nvGrpSpPr>
          <p:cNvPr id="8" name="Group 7"/>
          <p:cNvGrpSpPr/>
          <p:nvPr/>
        </p:nvGrpSpPr>
        <p:grpSpPr>
          <a:xfrm>
            <a:off x="1870183" y="4869160"/>
            <a:ext cx="6604000" cy="1467555"/>
            <a:chOff x="0" y="2935111"/>
            <a:chExt cx="6604000" cy="1467555"/>
          </a:xfrm>
          <a:scene3d>
            <a:camera prst="orthographicFront">
              <a:rot lat="0" lon="0" rev="0"/>
            </a:camera>
            <a:lightRig rig="contrasting" dir="t">
              <a:rot lat="0" lon="0" rev="1200000"/>
            </a:lightRig>
          </a:scene3d>
        </p:grpSpPr>
        <p:sp>
          <p:nvSpPr>
            <p:cNvPr id="9" name="Trapezoid 8"/>
            <p:cNvSpPr/>
            <p:nvPr/>
          </p:nvSpPr>
          <p:spPr>
            <a:xfrm>
              <a:off x="0" y="2935111"/>
              <a:ext cx="6604000" cy="1467555"/>
            </a:xfrm>
            <a:prstGeom prst="trapezoid">
              <a:avLst>
                <a:gd name="adj" fmla="val 75000"/>
              </a:avLst>
            </a:prstGeom>
            <a:solidFill>
              <a:schemeClr val="accent1">
                <a:lumMod val="20000"/>
                <a:lumOff val="80000"/>
              </a:schemeClr>
            </a:solidFill>
            <a:ln>
              <a:noFill/>
            </a:ln>
            <a:effectLst>
              <a:outerShdw blurRad="50800" dist="38100" dir="5400000" rotWithShape="0">
                <a:srgbClr val="000000">
                  <a:alpha val="35000"/>
                </a:srgbClr>
              </a:outerShdw>
            </a:effectLst>
            <a:sp3d contourW="19050" prstMaterial="metal">
              <a:bevelT w="88900" h="203200"/>
              <a:bevelB w="165100" h="254000"/>
            </a:sp3d>
          </p:spPr>
        </p:sp>
        <p:sp>
          <p:nvSpPr>
            <p:cNvPr id="10" name="Trapezoid 8"/>
            <p:cNvSpPr/>
            <p:nvPr/>
          </p:nvSpPr>
          <p:spPr>
            <a:xfrm>
              <a:off x="1155699" y="2935111"/>
              <a:ext cx="4292600" cy="1467555"/>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auto" latinLnBrk="0" hangingPunct="1">
                <a:lnSpc>
                  <a:spcPct val="90000"/>
                </a:lnSpc>
                <a:spcBef>
                  <a:spcPct val="0"/>
                </a:spcBef>
                <a:spcAft>
                  <a:spcPct val="35000"/>
                </a:spcAft>
                <a:buClrTx/>
                <a:buSzTx/>
                <a:buFontTx/>
                <a:buNone/>
                <a:tabLst/>
                <a:defRPr/>
              </a:pPr>
              <a:r>
                <a:rPr kumimoji="0" lang="en-US" sz="1800" b="1" i="0" u="none" strike="noStrike" kern="1200" cap="none" spc="0" normalizeH="0" baseline="0" noProof="0" dirty="0" smtClean="0">
                  <a:ln>
                    <a:noFill/>
                  </a:ln>
                  <a:effectLst/>
                  <a:uLnTx/>
                  <a:uFillTx/>
                  <a:latin typeface="Calibri"/>
                  <a:ea typeface="+mn-ea"/>
                  <a:cs typeface="+mn-cs"/>
                </a:rPr>
                <a:t>Codes of Practice</a:t>
              </a:r>
              <a:endParaRPr kumimoji="0" lang="en-AU" sz="1800" b="1" i="0" u="none" strike="noStrike" kern="1200" cap="none" spc="0" normalizeH="0" baseline="0" noProof="0" dirty="0">
                <a:ln>
                  <a:noFill/>
                </a:ln>
                <a:effectLst/>
                <a:uLnTx/>
                <a:uFillTx/>
                <a:latin typeface="Calibri"/>
                <a:ea typeface="+mn-ea"/>
                <a:cs typeface="+mn-cs"/>
              </a:endParaRPr>
            </a:p>
          </p:txBody>
        </p:sp>
      </p:grpSp>
    </p:spTree>
    <p:extLst>
      <p:ext uri="{BB962C8B-B14F-4D97-AF65-F5344CB8AC3E}">
        <p14:creationId xmlns:p14="http://schemas.microsoft.com/office/powerpoint/2010/main" val="1963541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056784" cy="1152128"/>
          </a:xfrm>
        </p:spPr>
        <p:txBody>
          <a:bodyPr/>
          <a:lstStyle/>
          <a:p>
            <a:r>
              <a:rPr lang="en-AU" i="1" dirty="0" smtClean="0">
                <a:solidFill>
                  <a:schemeClr val="accent1"/>
                </a:solidFill>
              </a:rPr>
              <a:t>Work Health </a:t>
            </a:r>
            <a:r>
              <a:rPr lang="en-AU" i="1" dirty="0">
                <a:solidFill>
                  <a:schemeClr val="accent1"/>
                </a:solidFill>
              </a:rPr>
              <a:t>and</a:t>
            </a:r>
            <a:r>
              <a:rPr lang="en-AU" i="1" dirty="0" smtClean="0">
                <a:solidFill>
                  <a:srgbClr val="FF0000"/>
                </a:solidFill>
              </a:rPr>
              <a:t> </a:t>
            </a:r>
            <a:r>
              <a:rPr lang="en-AU" i="1" dirty="0" smtClean="0">
                <a:solidFill>
                  <a:schemeClr val="accent1"/>
                </a:solidFill>
              </a:rPr>
              <a:t>Safety Act 2012 </a:t>
            </a:r>
            <a:r>
              <a:rPr lang="en-AU" dirty="0" smtClean="0">
                <a:solidFill>
                  <a:schemeClr val="accent1"/>
                </a:solidFill>
              </a:rPr>
              <a:t>(SA</a:t>
            </a:r>
            <a:r>
              <a:rPr lang="en-AU" dirty="0" smtClean="0">
                <a:solidFill>
                  <a:schemeClr val="accent1"/>
                </a:solidFill>
              </a:rPr>
              <a:t>)</a:t>
            </a:r>
            <a:endParaRPr lang="en-AU" dirty="0">
              <a:solidFill>
                <a:schemeClr val="accent1"/>
              </a:solidFill>
            </a:endParaRPr>
          </a:p>
        </p:txBody>
      </p:sp>
      <p:sp>
        <p:nvSpPr>
          <p:cNvPr id="3" name="Content Placeholder 2"/>
          <p:cNvSpPr>
            <a:spLocks noGrp="1"/>
          </p:cNvSpPr>
          <p:nvPr>
            <p:ph idx="1"/>
          </p:nvPr>
        </p:nvSpPr>
        <p:spPr>
          <a:xfrm>
            <a:off x="1835696" y="1700808"/>
            <a:ext cx="7200800" cy="4704184"/>
          </a:xfrm>
        </p:spPr>
        <p:txBody>
          <a:bodyPr/>
          <a:lstStyle/>
          <a:p>
            <a:pPr marL="0" indent="0">
              <a:spcBef>
                <a:spcPts val="600"/>
              </a:spcBef>
              <a:spcAft>
                <a:spcPts val="600"/>
              </a:spcAft>
              <a:buNone/>
            </a:pPr>
            <a:r>
              <a:rPr lang="en-US" sz="1600" dirty="0">
                <a:solidFill>
                  <a:schemeClr val="tx1"/>
                </a:solidFill>
              </a:rPr>
              <a:t>The </a:t>
            </a:r>
            <a:r>
              <a:rPr lang="en-US" sz="1600" i="1" dirty="0" smtClean="0">
                <a:solidFill>
                  <a:schemeClr val="tx1"/>
                </a:solidFill>
              </a:rPr>
              <a:t>Work </a:t>
            </a:r>
            <a:r>
              <a:rPr lang="en-US" sz="1600" i="1" dirty="0">
                <a:solidFill>
                  <a:schemeClr val="tx1"/>
                </a:solidFill>
              </a:rPr>
              <a:t>Health and Safety Act </a:t>
            </a:r>
            <a:r>
              <a:rPr lang="en-US" sz="1600" i="1" dirty="0" smtClean="0">
                <a:solidFill>
                  <a:schemeClr val="tx1"/>
                </a:solidFill>
              </a:rPr>
              <a:t>2012 </a:t>
            </a:r>
            <a:r>
              <a:rPr lang="en-US" sz="1600" dirty="0" smtClean="0">
                <a:solidFill>
                  <a:schemeClr val="tx1"/>
                </a:solidFill>
              </a:rPr>
              <a:t>(SA) provides </a:t>
            </a:r>
            <a:r>
              <a:rPr lang="en-US" sz="1600" dirty="0">
                <a:solidFill>
                  <a:schemeClr val="tx1"/>
                </a:solidFill>
              </a:rPr>
              <a:t>a framework to protect the health, safety </a:t>
            </a:r>
            <a:r>
              <a:rPr lang="en-US" sz="1600" dirty="0" smtClean="0">
                <a:solidFill>
                  <a:schemeClr val="tx1"/>
                </a:solidFill>
              </a:rPr>
              <a:t>and welfare </a:t>
            </a:r>
            <a:r>
              <a:rPr lang="en-US" sz="1600" dirty="0">
                <a:solidFill>
                  <a:schemeClr val="tx1"/>
                </a:solidFill>
              </a:rPr>
              <a:t>of all workers at work </a:t>
            </a:r>
            <a:r>
              <a:rPr lang="en-US" sz="1600" dirty="0" smtClean="0">
                <a:solidFill>
                  <a:schemeClr val="tx1"/>
                </a:solidFill>
              </a:rPr>
              <a:t>and of </a:t>
            </a:r>
            <a:r>
              <a:rPr lang="en-US" sz="1600" dirty="0">
                <a:solidFill>
                  <a:schemeClr val="tx1"/>
                </a:solidFill>
              </a:rPr>
              <a:t>other people who might be affected by the work. </a:t>
            </a:r>
            <a:endParaRPr lang="en-US" sz="1600" dirty="0" smtClean="0">
              <a:solidFill>
                <a:schemeClr val="tx1"/>
              </a:solidFill>
            </a:endParaRPr>
          </a:p>
          <a:p>
            <a:pPr marL="0" indent="0">
              <a:spcBef>
                <a:spcPts val="600"/>
              </a:spcBef>
              <a:spcAft>
                <a:spcPts val="600"/>
              </a:spcAft>
              <a:buNone/>
            </a:pPr>
            <a:r>
              <a:rPr lang="en-US" sz="1600" b="1" dirty="0" smtClean="0">
                <a:solidFill>
                  <a:schemeClr val="tx1"/>
                </a:solidFill>
              </a:rPr>
              <a:t>The Act </a:t>
            </a:r>
            <a:r>
              <a:rPr lang="en-US" sz="1600" b="1" dirty="0">
                <a:solidFill>
                  <a:schemeClr val="tx1"/>
                </a:solidFill>
              </a:rPr>
              <a:t>aims to: </a:t>
            </a:r>
          </a:p>
          <a:p>
            <a:pPr>
              <a:spcBef>
                <a:spcPts val="600"/>
              </a:spcBef>
              <a:spcAft>
                <a:spcPts val="600"/>
              </a:spcAft>
            </a:pPr>
            <a:r>
              <a:rPr lang="en-US" sz="1600" dirty="0" smtClean="0">
                <a:solidFill>
                  <a:schemeClr val="tx1"/>
                </a:solidFill>
              </a:rPr>
              <a:t>protect </a:t>
            </a:r>
            <a:r>
              <a:rPr lang="en-US" sz="1600" dirty="0">
                <a:solidFill>
                  <a:schemeClr val="tx1"/>
                </a:solidFill>
              </a:rPr>
              <a:t>the health </a:t>
            </a:r>
            <a:r>
              <a:rPr lang="en-US" sz="1600" dirty="0" smtClean="0">
                <a:solidFill>
                  <a:schemeClr val="tx1"/>
                </a:solidFill>
              </a:rPr>
              <a:t>and safety </a:t>
            </a:r>
            <a:r>
              <a:rPr lang="en-US" sz="1600" dirty="0">
                <a:solidFill>
                  <a:schemeClr val="tx1"/>
                </a:solidFill>
              </a:rPr>
              <a:t>of workers </a:t>
            </a:r>
            <a:r>
              <a:rPr lang="en-US" sz="1600" dirty="0" smtClean="0">
                <a:solidFill>
                  <a:schemeClr val="tx1"/>
                </a:solidFill>
              </a:rPr>
              <a:t>and </a:t>
            </a:r>
            <a:r>
              <a:rPr lang="en-US" sz="1600" dirty="0">
                <a:solidFill>
                  <a:schemeClr val="tx1"/>
                </a:solidFill>
              </a:rPr>
              <a:t>other people by eliminating or minimising </a:t>
            </a:r>
            <a:r>
              <a:rPr lang="en-US" sz="1600" dirty="0" smtClean="0">
                <a:solidFill>
                  <a:schemeClr val="tx1"/>
                </a:solidFill>
              </a:rPr>
              <a:t>risks</a:t>
            </a:r>
            <a:endParaRPr lang="en-US" sz="1600" dirty="0">
              <a:solidFill>
                <a:schemeClr val="tx1"/>
              </a:solidFill>
            </a:endParaRPr>
          </a:p>
          <a:p>
            <a:pPr>
              <a:spcBef>
                <a:spcPts val="600"/>
              </a:spcBef>
              <a:spcAft>
                <a:spcPts val="600"/>
              </a:spcAft>
            </a:pPr>
            <a:r>
              <a:rPr lang="en-US" sz="1600" dirty="0" smtClean="0">
                <a:solidFill>
                  <a:schemeClr val="tx1"/>
                </a:solidFill>
              </a:rPr>
              <a:t>promote </a:t>
            </a:r>
            <a:r>
              <a:rPr lang="en-US" sz="1600" dirty="0">
                <a:solidFill>
                  <a:schemeClr val="tx1"/>
                </a:solidFill>
              </a:rPr>
              <a:t>information, education </a:t>
            </a:r>
            <a:r>
              <a:rPr lang="en-US" sz="1600" dirty="0" smtClean="0">
                <a:solidFill>
                  <a:schemeClr val="tx1"/>
                </a:solidFill>
              </a:rPr>
              <a:t>and </a:t>
            </a:r>
            <a:r>
              <a:rPr lang="en-US" sz="1600" dirty="0">
                <a:solidFill>
                  <a:schemeClr val="tx1"/>
                </a:solidFill>
              </a:rPr>
              <a:t>training on </a:t>
            </a:r>
            <a:r>
              <a:rPr lang="en-US" sz="1600" dirty="0">
                <a:solidFill>
                  <a:schemeClr val="tx1"/>
                </a:solidFill>
              </a:rPr>
              <a:t>w</a:t>
            </a:r>
            <a:r>
              <a:rPr lang="en-US" sz="1600" dirty="0" smtClean="0">
                <a:solidFill>
                  <a:schemeClr val="tx1"/>
                </a:solidFill>
              </a:rPr>
              <a:t>ork </a:t>
            </a:r>
            <a:r>
              <a:rPr lang="en-US" sz="1600" dirty="0">
                <a:solidFill>
                  <a:schemeClr val="tx1"/>
                </a:solidFill>
              </a:rPr>
              <a:t>h</a:t>
            </a:r>
            <a:r>
              <a:rPr lang="en-US" sz="1600" dirty="0" smtClean="0">
                <a:solidFill>
                  <a:schemeClr val="tx1"/>
                </a:solidFill>
              </a:rPr>
              <a:t>ealth and safety </a:t>
            </a:r>
            <a:r>
              <a:rPr lang="en-US" sz="1600" dirty="0" smtClean="0">
                <a:solidFill>
                  <a:schemeClr val="tx1"/>
                </a:solidFill>
              </a:rPr>
              <a:t>and provide </a:t>
            </a:r>
            <a:r>
              <a:rPr lang="en-US" sz="1600" dirty="0">
                <a:solidFill>
                  <a:schemeClr val="tx1"/>
                </a:solidFill>
              </a:rPr>
              <a:t>effective compliance </a:t>
            </a:r>
            <a:r>
              <a:rPr lang="en-US" sz="1600" dirty="0" smtClean="0">
                <a:solidFill>
                  <a:schemeClr val="tx1"/>
                </a:solidFill>
              </a:rPr>
              <a:t>and enforcement </a:t>
            </a:r>
            <a:r>
              <a:rPr lang="en-US" sz="1600" dirty="0">
                <a:solidFill>
                  <a:schemeClr val="tx1"/>
                </a:solidFill>
              </a:rPr>
              <a:t>measures</a:t>
            </a:r>
          </a:p>
          <a:p>
            <a:pPr>
              <a:spcBef>
                <a:spcPts val="600"/>
              </a:spcBef>
              <a:spcAft>
                <a:spcPts val="600"/>
              </a:spcAft>
            </a:pPr>
            <a:r>
              <a:rPr lang="en-US" sz="1600" dirty="0" smtClean="0">
                <a:solidFill>
                  <a:schemeClr val="tx1"/>
                </a:solidFill>
              </a:rPr>
              <a:t>deliver </a:t>
            </a:r>
            <a:r>
              <a:rPr lang="en-US" sz="1600" dirty="0">
                <a:solidFill>
                  <a:schemeClr val="tx1"/>
                </a:solidFill>
              </a:rPr>
              <a:t>continuous improvement </a:t>
            </a:r>
            <a:r>
              <a:rPr lang="en-US" sz="1600" dirty="0" smtClean="0">
                <a:solidFill>
                  <a:schemeClr val="tx1"/>
                </a:solidFill>
              </a:rPr>
              <a:t>and </a:t>
            </a:r>
            <a:r>
              <a:rPr lang="en-US" sz="1600" dirty="0">
                <a:solidFill>
                  <a:schemeClr val="tx1"/>
                </a:solidFill>
              </a:rPr>
              <a:t>higher standards of </a:t>
            </a:r>
            <a:r>
              <a:rPr lang="en-US" sz="1600" dirty="0" smtClean="0">
                <a:solidFill>
                  <a:schemeClr val="tx1"/>
                </a:solidFill>
              </a:rPr>
              <a:t>work health and safety</a:t>
            </a:r>
            <a:endParaRPr lang="en-US" sz="1600" dirty="0">
              <a:solidFill>
                <a:schemeClr val="tx1"/>
              </a:solidFill>
            </a:endParaRPr>
          </a:p>
          <a:p>
            <a:pPr>
              <a:spcBef>
                <a:spcPts val="600"/>
              </a:spcBef>
              <a:spcAft>
                <a:spcPts val="600"/>
              </a:spcAft>
            </a:pPr>
            <a:r>
              <a:rPr lang="en-US" sz="1600" dirty="0" smtClean="0">
                <a:solidFill>
                  <a:schemeClr val="tx1"/>
                </a:solidFill>
              </a:rPr>
              <a:t>ensure </a:t>
            </a:r>
            <a:r>
              <a:rPr lang="en-US" sz="1600" dirty="0">
                <a:solidFill>
                  <a:schemeClr val="tx1"/>
                </a:solidFill>
              </a:rPr>
              <a:t>fair </a:t>
            </a:r>
            <a:r>
              <a:rPr lang="en-US" sz="1600" dirty="0" smtClean="0">
                <a:solidFill>
                  <a:schemeClr val="tx1"/>
                </a:solidFill>
              </a:rPr>
              <a:t>and effective </a:t>
            </a:r>
            <a:r>
              <a:rPr lang="en-US" sz="1600" dirty="0">
                <a:solidFill>
                  <a:schemeClr val="tx1"/>
                </a:solidFill>
              </a:rPr>
              <a:t>representation, consultation </a:t>
            </a:r>
            <a:r>
              <a:rPr lang="en-US" sz="1600" dirty="0" smtClean="0">
                <a:solidFill>
                  <a:schemeClr val="tx1"/>
                </a:solidFill>
              </a:rPr>
              <a:t>and cooperation </a:t>
            </a:r>
            <a:r>
              <a:rPr lang="en-US" sz="1600" dirty="0">
                <a:solidFill>
                  <a:schemeClr val="tx1"/>
                </a:solidFill>
              </a:rPr>
              <a:t>to address </a:t>
            </a:r>
            <a:r>
              <a:rPr lang="en-US" sz="1600" dirty="0" smtClean="0">
                <a:solidFill>
                  <a:schemeClr val="tx1"/>
                </a:solidFill>
              </a:rPr>
              <a:t>and resolve </a:t>
            </a:r>
            <a:r>
              <a:rPr lang="en-US" sz="1600" dirty="0" smtClean="0">
                <a:solidFill>
                  <a:schemeClr val="tx1"/>
                </a:solidFill>
              </a:rPr>
              <a:t>work health and safety </a:t>
            </a:r>
            <a:r>
              <a:rPr lang="en-US" sz="1600" dirty="0" smtClean="0">
                <a:solidFill>
                  <a:schemeClr val="tx1"/>
                </a:solidFill>
              </a:rPr>
              <a:t>issues</a:t>
            </a:r>
            <a:endParaRPr lang="en-US" sz="1600" dirty="0">
              <a:solidFill>
                <a:schemeClr val="tx1"/>
              </a:solidFill>
            </a:endParaRPr>
          </a:p>
          <a:p>
            <a:pPr>
              <a:spcBef>
                <a:spcPts val="600"/>
              </a:spcBef>
              <a:spcAft>
                <a:spcPts val="600"/>
              </a:spcAft>
            </a:pPr>
            <a:r>
              <a:rPr lang="en-US" sz="1600" dirty="0" smtClean="0">
                <a:solidFill>
                  <a:schemeClr val="tx1"/>
                </a:solidFill>
              </a:rPr>
              <a:t>encourage </a:t>
            </a:r>
            <a:r>
              <a:rPr lang="en-US" sz="1600" dirty="0">
                <a:solidFill>
                  <a:schemeClr val="tx1"/>
                </a:solidFill>
              </a:rPr>
              <a:t>unions </a:t>
            </a:r>
            <a:r>
              <a:rPr lang="en-US" sz="1600" dirty="0" smtClean="0">
                <a:solidFill>
                  <a:schemeClr val="tx1"/>
                </a:solidFill>
              </a:rPr>
              <a:t>and employer </a:t>
            </a:r>
            <a:r>
              <a:rPr lang="en-US" sz="1600" dirty="0">
                <a:solidFill>
                  <a:schemeClr val="tx1"/>
                </a:solidFill>
              </a:rPr>
              <a:t>organisations to take a constructive role in improving </a:t>
            </a:r>
            <a:r>
              <a:rPr lang="en-US" sz="1600" dirty="0" smtClean="0">
                <a:solidFill>
                  <a:schemeClr val="tx1"/>
                </a:solidFill>
              </a:rPr>
              <a:t>work health and safety practices </a:t>
            </a:r>
            <a:endParaRPr lang="en-US" sz="1600" dirty="0">
              <a:solidFill>
                <a:schemeClr val="tx1"/>
              </a:solidFill>
            </a:endParaRPr>
          </a:p>
          <a:p>
            <a:pPr>
              <a:spcBef>
                <a:spcPts val="600"/>
              </a:spcBef>
              <a:spcAft>
                <a:spcPts val="600"/>
              </a:spcAft>
            </a:pPr>
            <a:r>
              <a:rPr lang="en-US" sz="1600" dirty="0" smtClean="0">
                <a:solidFill>
                  <a:schemeClr val="tx1"/>
                </a:solidFill>
              </a:rPr>
              <a:t>assisting </a:t>
            </a:r>
            <a:r>
              <a:rPr lang="en-US" sz="1600" dirty="0">
                <a:solidFill>
                  <a:schemeClr val="tx1"/>
                </a:solidFill>
              </a:rPr>
              <a:t>businesses </a:t>
            </a:r>
            <a:r>
              <a:rPr lang="en-US" sz="1600" dirty="0" smtClean="0">
                <a:solidFill>
                  <a:schemeClr val="tx1"/>
                </a:solidFill>
              </a:rPr>
              <a:t>and workers </a:t>
            </a:r>
            <a:r>
              <a:rPr lang="en-US" sz="1600" dirty="0">
                <a:solidFill>
                  <a:schemeClr val="tx1"/>
                </a:solidFill>
              </a:rPr>
              <a:t>to achieve a healthier </a:t>
            </a:r>
            <a:r>
              <a:rPr lang="en-US" sz="1600" dirty="0" smtClean="0">
                <a:solidFill>
                  <a:schemeClr val="tx1"/>
                </a:solidFill>
              </a:rPr>
              <a:t>and safer </a:t>
            </a:r>
            <a:r>
              <a:rPr lang="en-US" sz="1600" dirty="0">
                <a:solidFill>
                  <a:schemeClr val="tx1"/>
                </a:solidFill>
              </a:rPr>
              <a:t>working </a:t>
            </a:r>
            <a:r>
              <a:rPr lang="en-US" sz="1600" dirty="0" smtClean="0">
                <a:solidFill>
                  <a:schemeClr val="tx1"/>
                </a:solidFill>
              </a:rPr>
              <a:t>environment. </a:t>
            </a:r>
            <a:endParaRPr lang="en-US" sz="1600" dirty="0">
              <a:solidFill>
                <a:schemeClr val="tx1"/>
              </a:solidFill>
            </a:endParaRPr>
          </a:p>
          <a:p>
            <a:endParaRPr lang="en-US" sz="1600" dirty="0">
              <a:solidFill>
                <a:srgbClr val="221E1F"/>
              </a:solidFill>
              <a:latin typeface="Gotham Light"/>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7</a:t>
            </a:fld>
            <a:endParaRPr lang="en-AU" dirty="0">
              <a:solidFill>
                <a:srgbClr val="FFFFFF"/>
              </a:solidFill>
            </a:endParaRPr>
          </a:p>
        </p:txBody>
      </p:sp>
    </p:spTree>
    <p:extLst>
      <p:ext uri="{BB962C8B-B14F-4D97-AF65-F5344CB8AC3E}">
        <p14:creationId xmlns:p14="http://schemas.microsoft.com/office/powerpoint/2010/main" val="4246851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056784" cy="1152128"/>
          </a:xfrm>
        </p:spPr>
        <p:txBody>
          <a:bodyPr/>
          <a:lstStyle/>
          <a:p>
            <a:r>
              <a:rPr lang="en-AU" i="1" dirty="0" smtClean="0">
                <a:solidFill>
                  <a:schemeClr val="accent1"/>
                </a:solidFill>
              </a:rPr>
              <a:t/>
            </a:r>
            <a:br>
              <a:rPr lang="en-AU" i="1" dirty="0" smtClean="0">
                <a:solidFill>
                  <a:schemeClr val="accent1"/>
                </a:solidFill>
              </a:rPr>
            </a:br>
            <a:r>
              <a:rPr lang="en-AU" i="1" dirty="0">
                <a:solidFill>
                  <a:schemeClr val="accent1"/>
                </a:solidFill>
              </a:rPr>
              <a:t/>
            </a:r>
            <a:br>
              <a:rPr lang="en-AU" i="1" dirty="0">
                <a:solidFill>
                  <a:schemeClr val="accent1"/>
                </a:solidFill>
              </a:rPr>
            </a:br>
            <a:r>
              <a:rPr lang="en-AU" i="1" dirty="0" smtClean="0">
                <a:solidFill>
                  <a:schemeClr val="accent1"/>
                </a:solidFill>
              </a:rPr>
              <a:t/>
            </a:r>
            <a:br>
              <a:rPr lang="en-AU" i="1" dirty="0" smtClean="0">
                <a:solidFill>
                  <a:schemeClr val="accent1"/>
                </a:solidFill>
              </a:rPr>
            </a:br>
            <a:r>
              <a:rPr lang="en-AU" i="1" dirty="0" smtClean="0">
                <a:solidFill>
                  <a:schemeClr val="accent1"/>
                </a:solidFill>
              </a:rPr>
              <a:t>Work Health and</a:t>
            </a:r>
            <a:r>
              <a:rPr lang="en-AU" i="1" dirty="0" smtClean="0">
                <a:solidFill>
                  <a:srgbClr val="FF0000"/>
                </a:solidFill>
              </a:rPr>
              <a:t> </a:t>
            </a:r>
            <a:r>
              <a:rPr lang="en-AU" i="1" dirty="0" smtClean="0">
                <a:solidFill>
                  <a:schemeClr val="accent1"/>
                </a:solidFill>
              </a:rPr>
              <a:t>Safety Regulations 2012 </a:t>
            </a:r>
            <a:r>
              <a:rPr lang="en-AU" dirty="0" smtClean="0">
                <a:solidFill>
                  <a:schemeClr val="accent1"/>
                </a:solidFill>
              </a:rPr>
              <a:t>(SA)</a:t>
            </a:r>
            <a:endParaRPr lang="en-AU" dirty="0">
              <a:solidFill>
                <a:schemeClr val="accent1"/>
              </a:solidFill>
            </a:endParaRPr>
          </a:p>
        </p:txBody>
      </p:sp>
      <p:sp>
        <p:nvSpPr>
          <p:cNvPr id="3" name="Content Placeholder 2"/>
          <p:cNvSpPr>
            <a:spLocks noGrp="1"/>
          </p:cNvSpPr>
          <p:nvPr>
            <p:ph idx="1"/>
          </p:nvPr>
        </p:nvSpPr>
        <p:spPr>
          <a:xfrm>
            <a:off x="1835696" y="1628800"/>
            <a:ext cx="7200800" cy="4776192"/>
          </a:xfrm>
        </p:spPr>
        <p:txBody>
          <a:bodyPr/>
          <a:lstStyle/>
          <a:p>
            <a:pPr marL="0" indent="0" defTabSz="914400">
              <a:lnSpc>
                <a:spcPct val="90000"/>
              </a:lnSpc>
              <a:spcBef>
                <a:spcPts val="600"/>
              </a:spcBef>
              <a:spcAft>
                <a:spcPts val="600"/>
              </a:spcAft>
              <a:buClr>
                <a:schemeClr val="accent2"/>
              </a:buClr>
              <a:buSzTx/>
              <a:buNone/>
              <a:defRPr/>
            </a:pPr>
            <a:r>
              <a:rPr lang="en-US" sz="1600" dirty="0">
                <a:solidFill>
                  <a:srgbClr val="221E1F"/>
                </a:solidFill>
                <a:latin typeface="Gotham Light"/>
              </a:rPr>
              <a:t>The </a:t>
            </a:r>
            <a:r>
              <a:rPr lang="en-US" sz="1600" i="1" dirty="0">
                <a:solidFill>
                  <a:schemeClr val="tx1"/>
                </a:solidFill>
              </a:rPr>
              <a:t>Work Health and Safety Act 2012 </a:t>
            </a:r>
            <a:r>
              <a:rPr lang="en-US" sz="1600" dirty="0">
                <a:solidFill>
                  <a:schemeClr val="tx1"/>
                </a:solidFill>
              </a:rPr>
              <a:t>(SA</a:t>
            </a:r>
            <a:r>
              <a:rPr lang="en-US" sz="1600" dirty="0" smtClean="0">
                <a:solidFill>
                  <a:schemeClr val="tx1"/>
                </a:solidFill>
              </a:rPr>
              <a:t>)</a:t>
            </a:r>
            <a:r>
              <a:rPr lang="en-US" sz="1600" dirty="0" smtClean="0">
                <a:solidFill>
                  <a:schemeClr val="tx1"/>
                </a:solidFill>
                <a:latin typeface="Gotham Light"/>
              </a:rPr>
              <a:t>, state the </a:t>
            </a:r>
            <a:r>
              <a:rPr lang="en-US" sz="1600" dirty="0">
                <a:solidFill>
                  <a:schemeClr val="tx1"/>
                </a:solidFill>
                <a:latin typeface="Gotham Light"/>
              </a:rPr>
              <a:t>way in which some duties under the </a:t>
            </a:r>
            <a:r>
              <a:rPr lang="en-US" sz="1600" dirty="0" smtClean="0">
                <a:solidFill>
                  <a:schemeClr val="tx1"/>
                </a:solidFill>
                <a:latin typeface="Gotham Light"/>
              </a:rPr>
              <a:t>Act </a:t>
            </a:r>
            <a:r>
              <a:rPr lang="en-US" sz="1600" dirty="0">
                <a:solidFill>
                  <a:schemeClr val="tx1"/>
                </a:solidFill>
                <a:latin typeface="Gotham Light"/>
              </a:rPr>
              <a:t>must be met </a:t>
            </a:r>
            <a:r>
              <a:rPr lang="en-US" sz="1600" dirty="0" smtClean="0">
                <a:solidFill>
                  <a:schemeClr val="tx1"/>
                </a:solidFill>
              </a:rPr>
              <a:t>and </a:t>
            </a:r>
            <a:r>
              <a:rPr lang="en-US" sz="1600" dirty="0" smtClean="0">
                <a:solidFill>
                  <a:schemeClr val="tx1"/>
                </a:solidFill>
                <a:latin typeface="Gotham Light"/>
              </a:rPr>
              <a:t>prescribes </a:t>
            </a:r>
            <a:r>
              <a:rPr lang="en-US" sz="1600" dirty="0">
                <a:solidFill>
                  <a:schemeClr val="tx1"/>
                </a:solidFill>
                <a:latin typeface="Gotham Light"/>
              </a:rPr>
              <a:t>procedural or administrative requirements to support the </a:t>
            </a:r>
            <a:r>
              <a:rPr lang="en-US" sz="1600" dirty="0" smtClean="0">
                <a:solidFill>
                  <a:schemeClr val="tx1"/>
                </a:solidFill>
                <a:latin typeface="Gotham Light"/>
              </a:rPr>
              <a:t>Act</a:t>
            </a:r>
            <a:r>
              <a:rPr lang="en-AU" sz="1600" kern="1200" dirty="0" smtClean="0">
                <a:solidFill>
                  <a:schemeClr val="tx1"/>
                </a:solidFill>
                <a:sym typeface="GillSans" charset="0"/>
              </a:rPr>
              <a:t>.</a:t>
            </a:r>
          </a:p>
          <a:p>
            <a:pPr marL="0" lvl="0" indent="0" defTabSz="914400">
              <a:lnSpc>
                <a:spcPct val="90000"/>
              </a:lnSpc>
              <a:spcBef>
                <a:spcPts val="600"/>
              </a:spcBef>
              <a:spcAft>
                <a:spcPts val="600"/>
              </a:spcAft>
              <a:buClr>
                <a:schemeClr val="accent2"/>
              </a:buClr>
              <a:buSzTx/>
              <a:buNone/>
              <a:defRPr/>
            </a:pPr>
            <a:r>
              <a:rPr lang="en-AU" sz="1600" b="1" kern="1200" dirty="0" smtClean="0">
                <a:solidFill>
                  <a:schemeClr val="tx1"/>
                </a:solidFill>
                <a:sym typeface="GillSans" charset="0"/>
              </a:rPr>
              <a:t>This includes but is not limited to the following:</a:t>
            </a:r>
          </a:p>
          <a:p>
            <a:pPr marL="0" lvl="0" indent="0" defTabSz="914400">
              <a:spcBef>
                <a:spcPts val="600"/>
              </a:spcBef>
              <a:spcAft>
                <a:spcPts val="0"/>
              </a:spcAft>
              <a:buClr>
                <a:schemeClr val="accent2"/>
              </a:buClr>
              <a:buSzTx/>
              <a:buNone/>
              <a:defRPr/>
            </a:pPr>
            <a:r>
              <a:rPr lang="en-AU" sz="1600" b="1" kern="1200" dirty="0" smtClean="0">
                <a:solidFill>
                  <a:schemeClr val="tx1"/>
                </a:solidFill>
                <a:sym typeface="GillSans" charset="0"/>
              </a:rPr>
              <a:t>Authorisations</a:t>
            </a:r>
          </a:p>
          <a:p>
            <a:pPr defTabSz="914400">
              <a:spcBef>
                <a:spcPts val="0"/>
              </a:spcBef>
              <a:spcAft>
                <a:spcPts val="600"/>
              </a:spcAft>
              <a:buClr>
                <a:schemeClr val="accent2"/>
              </a:buClr>
              <a:buSzTx/>
              <a:defRPr/>
            </a:pPr>
            <a:r>
              <a:rPr lang="en-AU" sz="1600" kern="1200" dirty="0" smtClean="0">
                <a:solidFill>
                  <a:schemeClr val="tx1"/>
                </a:solidFill>
                <a:sym typeface="GillSans" charset="0"/>
              </a:rPr>
              <a:t>Registration </a:t>
            </a:r>
            <a:r>
              <a:rPr lang="en-AU" sz="1600" kern="1200" dirty="0" smtClean="0">
                <a:solidFill>
                  <a:schemeClr val="tx1"/>
                </a:solidFill>
                <a:cs typeface="Arial" panose="020B0604020202020204" pitchFamily="34" charset="0"/>
              </a:rPr>
              <a:t>and </a:t>
            </a:r>
            <a:r>
              <a:rPr lang="en-AU" sz="1600" kern="1200" dirty="0" smtClean="0">
                <a:solidFill>
                  <a:schemeClr val="tx1"/>
                </a:solidFill>
                <a:sym typeface="GillSans" charset="0"/>
              </a:rPr>
              <a:t>licensing </a:t>
            </a:r>
            <a:r>
              <a:rPr lang="en-AU" sz="1600" kern="1200" dirty="0" smtClean="0">
                <a:solidFill>
                  <a:schemeClr val="tx1"/>
                </a:solidFill>
                <a:sym typeface="GillSans" charset="0"/>
              </a:rPr>
              <a:t>for asbestos removal </a:t>
            </a:r>
            <a:r>
              <a:rPr lang="en-AU" sz="1600" kern="1200" dirty="0" smtClean="0">
                <a:solidFill>
                  <a:schemeClr val="tx1"/>
                </a:solidFill>
                <a:cs typeface="Arial" panose="020B0604020202020204" pitchFamily="34" charset="0"/>
              </a:rPr>
              <a:t>and </a:t>
            </a:r>
            <a:r>
              <a:rPr lang="en-AU" sz="1600" kern="1200" dirty="0" smtClean="0">
                <a:solidFill>
                  <a:schemeClr val="tx1"/>
                </a:solidFill>
                <a:sym typeface="GillSans" charset="0"/>
              </a:rPr>
              <a:t>high risk work </a:t>
            </a:r>
          </a:p>
          <a:p>
            <a:pPr marL="0" lvl="0" indent="0" defTabSz="914400">
              <a:spcBef>
                <a:spcPts val="600"/>
              </a:spcBef>
              <a:spcAft>
                <a:spcPts val="600"/>
              </a:spcAft>
              <a:buClr>
                <a:schemeClr val="accent2"/>
              </a:buClr>
              <a:buSzTx/>
              <a:buNone/>
              <a:defRPr/>
            </a:pPr>
            <a:r>
              <a:rPr lang="en-AU" sz="1600" b="1" kern="1200" dirty="0" smtClean="0">
                <a:solidFill>
                  <a:schemeClr val="tx1"/>
                </a:solidFill>
                <a:sym typeface="GillSans" charset="0"/>
              </a:rPr>
              <a:t>Workplace</a:t>
            </a:r>
          </a:p>
          <a:p>
            <a:pPr lvl="0" defTabSz="914400">
              <a:spcBef>
                <a:spcPts val="0"/>
              </a:spcBef>
              <a:spcAft>
                <a:spcPts val="600"/>
              </a:spcAft>
              <a:buClr>
                <a:schemeClr val="accent2"/>
              </a:buClr>
              <a:buSzTx/>
              <a:defRPr/>
            </a:pPr>
            <a:r>
              <a:rPr lang="en-AU" sz="1600" kern="1200" dirty="0" smtClean="0">
                <a:solidFill>
                  <a:schemeClr val="tx1"/>
                </a:solidFill>
                <a:sym typeface="GillSans" charset="0"/>
              </a:rPr>
              <a:t>Facilities</a:t>
            </a:r>
            <a:r>
              <a:rPr lang="en-AU" sz="1600" kern="1200" dirty="0">
                <a:solidFill>
                  <a:schemeClr val="tx1"/>
                </a:solidFill>
                <a:sym typeface="GillSans" charset="0"/>
              </a:rPr>
              <a:t>, first </a:t>
            </a:r>
            <a:r>
              <a:rPr lang="en-AU" sz="1600" kern="1200" dirty="0" smtClean="0">
                <a:solidFill>
                  <a:schemeClr val="tx1"/>
                </a:solidFill>
                <a:sym typeface="GillSans" charset="0"/>
              </a:rPr>
              <a:t>aid and </a:t>
            </a:r>
            <a:r>
              <a:rPr lang="en-AU" sz="1600" kern="1200" dirty="0">
                <a:solidFill>
                  <a:schemeClr val="tx1"/>
                </a:solidFill>
                <a:sym typeface="GillSans" charset="0"/>
              </a:rPr>
              <a:t>personal protective equipment</a:t>
            </a:r>
          </a:p>
          <a:p>
            <a:pPr marL="0" lvl="0" indent="0" defTabSz="914400">
              <a:spcBef>
                <a:spcPts val="600"/>
              </a:spcBef>
              <a:spcAft>
                <a:spcPts val="0"/>
              </a:spcAft>
              <a:buClr>
                <a:schemeClr val="accent2"/>
              </a:buClr>
              <a:buSzTx/>
              <a:buNone/>
              <a:defRPr/>
            </a:pPr>
            <a:r>
              <a:rPr lang="en-AU" sz="1600" b="1" kern="1200" dirty="0" smtClean="0">
                <a:solidFill>
                  <a:schemeClr val="tx1"/>
                </a:solidFill>
                <a:sym typeface="GillSans" charset="0"/>
              </a:rPr>
              <a:t>Chemicals</a:t>
            </a:r>
            <a:endParaRPr lang="en-AU" sz="1600" b="1" kern="1200" dirty="0">
              <a:solidFill>
                <a:schemeClr val="tx1"/>
              </a:solidFill>
              <a:sym typeface="GillSans" charset="0"/>
            </a:endParaRPr>
          </a:p>
          <a:p>
            <a:pPr lvl="0" defTabSz="914400">
              <a:spcBef>
                <a:spcPts val="0"/>
              </a:spcBef>
              <a:spcAft>
                <a:spcPts val="600"/>
              </a:spcAft>
              <a:buClr>
                <a:schemeClr val="accent2"/>
              </a:buClr>
              <a:buSzTx/>
              <a:defRPr/>
            </a:pPr>
            <a:r>
              <a:rPr lang="en-AU" sz="1600" kern="1200" dirty="0" smtClean="0">
                <a:solidFill>
                  <a:schemeClr val="tx1"/>
                </a:solidFill>
                <a:sym typeface="GillSans" charset="0"/>
              </a:rPr>
              <a:t>Lead</a:t>
            </a:r>
            <a:r>
              <a:rPr lang="en-AU" sz="1600" kern="1200" dirty="0">
                <a:solidFill>
                  <a:schemeClr val="tx1"/>
                </a:solidFill>
                <a:sym typeface="GillSans" charset="0"/>
              </a:rPr>
              <a:t>, asbestos, labelling, safety data sheets and major hazard facilities </a:t>
            </a:r>
          </a:p>
          <a:p>
            <a:pPr marL="0" lvl="0" indent="0" defTabSz="914400">
              <a:spcBef>
                <a:spcPts val="600"/>
              </a:spcBef>
              <a:spcAft>
                <a:spcPts val="0"/>
              </a:spcAft>
              <a:buClr>
                <a:schemeClr val="accent2"/>
              </a:buClr>
              <a:buSzTx/>
              <a:buNone/>
              <a:defRPr/>
            </a:pPr>
            <a:r>
              <a:rPr lang="en-AU" sz="1600" b="1" kern="1200" dirty="0" smtClean="0">
                <a:solidFill>
                  <a:schemeClr val="tx1"/>
                </a:solidFill>
                <a:sym typeface="GillSans" charset="0"/>
              </a:rPr>
              <a:t>Other hazards</a:t>
            </a:r>
          </a:p>
          <a:p>
            <a:pPr lvl="0" defTabSz="914400">
              <a:spcBef>
                <a:spcPts val="0"/>
              </a:spcBef>
              <a:spcAft>
                <a:spcPts val="600"/>
              </a:spcAft>
              <a:buClr>
                <a:schemeClr val="accent2"/>
              </a:buClr>
              <a:buSzTx/>
              <a:defRPr/>
            </a:pPr>
            <a:r>
              <a:rPr lang="en-AU" sz="1600" kern="1200" dirty="0" smtClean="0">
                <a:solidFill>
                  <a:schemeClr val="tx1"/>
                </a:solidFill>
                <a:sym typeface="GillSans" charset="0"/>
              </a:rPr>
              <a:t>Plant</a:t>
            </a:r>
            <a:r>
              <a:rPr lang="en-AU" sz="1600" kern="1200" dirty="0">
                <a:solidFill>
                  <a:schemeClr val="tx1"/>
                </a:solidFill>
                <a:sym typeface="GillSans" charset="0"/>
              </a:rPr>
              <a:t>, manual tasks, noise, work at heights, remote </a:t>
            </a:r>
            <a:r>
              <a:rPr lang="en-AU" sz="1600" kern="1200" dirty="0" smtClean="0">
                <a:solidFill>
                  <a:schemeClr val="tx1"/>
                </a:solidFill>
                <a:cs typeface="Arial" panose="020B0604020202020204" pitchFamily="34" charset="0"/>
              </a:rPr>
              <a:t>and</a:t>
            </a:r>
            <a:r>
              <a:rPr lang="en-AU" sz="1600" kern="1200" dirty="0" smtClean="0">
                <a:solidFill>
                  <a:prstClr val="black"/>
                </a:solidFill>
                <a:cs typeface="Arial" panose="020B0604020202020204" pitchFamily="34" charset="0"/>
              </a:rPr>
              <a:t> </a:t>
            </a:r>
            <a:r>
              <a:rPr lang="en-AU" sz="1600" kern="1200" dirty="0" smtClean="0">
                <a:solidFill>
                  <a:schemeClr val="tx1"/>
                </a:solidFill>
                <a:sym typeface="GillSans" charset="0"/>
              </a:rPr>
              <a:t>isolated </a:t>
            </a:r>
            <a:r>
              <a:rPr lang="en-AU" sz="1600" kern="1200" dirty="0">
                <a:solidFill>
                  <a:schemeClr val="tx1"/>
                </a:solidFill>
                <a:sym typeface="GillSans" charset="0"/>
              </a:rPr>
              <a:t>work, confined spaces, </a:t>
            </a:r>
            <a:r>
              <a:rPr lang="en-AU" sz="1600" kern="1200" dirty="0" smtClean="0">
                <a:solidFill>
                  <a:schemeClr val="tx1"/>
                </a:solidFill>
                <a:sym typeface="GillSans" charset="0"/>
              </a:rPr>
              <a:t>electricity</a:t>
            </a:r>
          </a:p>
          <a:p>
            <a:pPr marL="0" lvl="0" indent="0" defTabSz="914400">
              <a:spcBef>
                <a:spcPts val="600"/>
              </a:spcBef>
              <a:spcAft>
                <a:spcPts val="0"/>
              </a:spcAft>
              <a:buClr>
                <a:schemeClr val="accent2"/>
              </a:buClr>
              <a:buSzTx/>
              <a:buNone/>
              <a:defRPr/>
            </a:pPr>
            <a:r>
              <a:rPr lang="en-AU" sz="1600" b="1" kern="1200" dirty="0" smtClean="0">
                <a:solidFill>
                  <a:schemeClr val="tx1"/>
                </a:solidFill>
                <a:sym typeface="GillSans" charset="0"/>
              </a:rPr>
              <a:t>Mining Operations</a:t>
            </a:r>
          </a:p>
          <a:p>
            <a:pPr lvl="0" defTabSz="914400">
              <a:spcBef>
                <a:spcPts val="0"/>
              </a:spcBef>
              <a:spcAft>
                <a:spcPts val="600"/>
              </a:spcAft>
              <a:buSzTx/>
              <a:defRPr/>
            </a:pPr>
            <a:r>
              <a:rPr lang="en-AU" sz="1600" kern="1200" dirty="0" smtClean="0">
                <a:solidFill>
                  <a:schemeClr val="tx1"/>
                </a:solidFill>
                <a:sym typeface="GillSans" charset="0"/>
              </a:rPr>
              <a:t>Safety management systems, </a:t>
            </a:r>
            <a:r>
              <a:rPr lang="en-AU" sz="1600" kern="1200" dirty="0" smtClean="0">
                <a:solidFill>
                  <a:schemeClr val="tx1"/>
                </a:solidFill>
                <a:sym typeface="GillSans" charset="0"/>
              </a:rPr>
              <a:t>principal </a:t>
            </a:r>
            <a:r>
              <a:rPr lang="en-AU" sz="1600" kern="1200" dirty="0" smtClean="0">
                <a:solidFill>
                  <a:schemeClr val="tx1"/>
                </a:solidFill>
                <a:sym typeface="GillSans" charset="0"/>
              </a:rPr>
              <a:t>mining hazards and emergency response plans, management of </a:t>
            </a:r>
            <a:r>
              <a:rPr lang="en-AU" sz="1600" kern="1200" dirty="0" smtClean="0">
                <a:solidFill>
                  <a:schemeClr val="tx1"/>
                </a:solidFill>
                <a:sym typeface="GillSans" charset="0"/>
              </a:rPr>
              <a:t>contractors.</a:t>
            </a:r>
            <a:endParaRPr lang="en-AU" sz="1600" kern="1200" dirty="0">
              <a:solidFill>
                <a:schemeClr val="tx1"/>
              </a:solidFill>
              <a:sym typeface="GillSans" charset="0"/>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8</a:t>
            </a:fld>
            <a:endParaRPr lang="en-AU" dirty="0">
              <a:solidFill>
                <a:srgbClr val="FFFFFF"/>
              </a:solidFill>
            </a:endParaRPr>
          </a:p>
        </p:txBody>
      </p:sp>
    </p:spTree>
    <p:extLst>
      <p:ext uri="{BB962C8B-B14F-4D97-AF65-F5344CB8AC3E}">
        <p14:creationId xmlns:p14="http://schemas.microsoft.com/office/powerpoint/2010/main" val="638775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260648"/>
            <a:ext cx="7056784" cy="1152128"/>
          </a:xfrm>
        </p:spPr>
        <p:txBody>
          <a:bodyPr/>
          <a:lstStyle/>
          <a:p>
            <a:r>
              <a:rPr lang="en-AU" dirty="0" smtClean="0">
                <a:solidFill>
                  <a:schemeClr val="accent1"/>
                </a:solidFill>
              </a:rPr>
              <a:t>Approved Codes of </a:t>
            </a:r>
            <a:r>
              <a:rPr lang="en-AU" dirty="0" smtClean="0">
                <a:solidFill>
                  <a:schemeClr val="accent1"/>
                </a:solidFill>
              </a:rPr>
              <a:t>Practice</a:t>
            </a:r>
            <a:endParaRPr lang="en-AU" dirty="0">
              <a:solidFill>
                <a:schemeClr val="accent1"/>
              </a:solidFill>
            </a:endParaRPr>
          </a:p>
        </p:txBody>
      </p:sp>
      <p:sp>
        <p:nvSpPr>
          <p:cNvPr id="3" name="Content Placeholder 2"/>
          <p:cNvSpPr>
            <a:spLocks noGrp="1"/>
          </p:cNvSpPr>
          <p:nvPr>
            <p:ph idx="1"/>
          </p:nvPr>
        </p:nvSpPr>
        <p:spPr>
          <a:xfrm>
            <a:off x="1835696" y="1700808"/>
            <a:ext cx="6984776" cy="4776192"/>
          </a:xfrm>
        </p:spPr>
        <p:txBody>
          <a:bodyPr/>
          <a:lstStyle/>
          <a:p>
            <a:pPr marL="0" lvl="1" indent="0" eaLnBrk="0" hangingPunct="0">
              <a:spcBef>
                <a:spcPts val="600"/>
              </a:spcBef>
              <a:spcAft>
                <a:spcPts val="600"/>
              </a:spcAft>
              <a:buClr>
                <a:schemeClr val="accent1"/>
              </a:buClr>
              <a:buNone/>
              <a:defRPr/>
            </a:pPr>
            <a:r>
              <a:rPr lang="en-AU" sz="1800" dirty="0" smtClean="0">
                <a:solidFill>
                  <a:schemeClr val="tx1"/>
                </a:solidFill>
              </a:rPr>
              <a:t>Provide </a:t>
            </a:r>
            <a:r>
              <a:rPr lang="en-AU" sz="1800" dirty="0">
                <a:solidFill>
                  <a:schemeClr val="tx1"/>
                </a:solidFill>
              </a:rPr>
              <a:t>practical guidance on how to meet the standards set out in the Act and </a:t>
            </a:r>
            <a:r>
              <a:rPr lang="en-AU" sz="1800" dirty="0" smtClean="0">
                <a:solidFill>
                  <a:schemeClr val="tx1"/>
                </a:solidFill>
              </a:rPr>
              <a:t>Regulations.</a:t>
            </a:r>
          </a:p>
          <a:p>
            <a:pPr marL="0" lvl="1" indent="0" eaLnBrk="0" hangingPunct="0">
              <a:spcBef>
                <a:spcPts val="600"/>
              </a:spcBef>
              <a:spcAft>
                <a:spcPts val="600"/>
              </a:spcAft>
              <a:buClr>
                <a:schemeClr val="accent1"/>
              </a:buClr>
              <a:buNone/>
              <a:defRPr/>
            </a:pPr>
            <a:r>
              <a:rPr lang="en-AU" sz="1800" b="1" dirty="0">
                <a:solidFill>
                  <a:prstClr val="black"/>
                </a:solidFill>
                <a:ea typeface="+mj-ea"/>
                <a:cs typeface="+mj-cs"/>
              </a:rPr>
              <a:t>Codes of </a:t>
            </a:r>
            <a:r>
              <a:rPr lang="en-AU" sz="1800" b="1" dirty="0" smtClean="0">
                <a:solidFill>
                  <a:prstClr val="black"/>
                </a:solidFill>
                <a:ea typeface="+mj-ea"/>
                <a:cs typeface="+mj-cs"/>
              </a:rPr>
              <a:t>Practice</a:t>
            </a:r>
            <a:r>
              <a:rPr lang="en-AU" sz="1800" b="1" dirty="0" smtClean="0">
                <a:solidFill>
                  <a:schemeClr val="tx1"/>
                </a:solidFill>
              </a:rPr>
              <a:t>:</a:t>
            </a:r>
            <a:endParaRPr lang="en-AU" sz="1800" b="1" dirty="0">
              <a:solidFill>
                <a:schemeClr val="tx1"/>
              </a:solidFill>
            </a:endParaRPr>
          </a:p>
          <a:p>
            <a:pPr marL="355600" lvl="1" indent="-355600" eaLnBrk="0" hangingPunct="0">
              <a:spcBef>
                <a:spcPts val="600"/>
              </a:spcBef>
              <a:spcAft>
                <a:spcPts val="600"/>
              </a:spcAft>
              <a:buClr>
                <a:schemeClr val="accent1"/>
              </a:buClr>
              <a:defRPr/>
            </a:pPr>
            <a:r>
              <a:rPr lang="en-AU" sz="1800" dirty="0" smtClean="0">
                <a:solidFill>
                  <a:schemeClr val="tx1"/>
                </a:solidFill>
              </a:rPr>
              <a:t>are </a:t>
            </a:r>
            <a:r>
              <a:rPr lang="en-AU" sz="1800" dirty="0">
                <a:solidFill>
                  <a:schemeClr val="tx1"/>
                </a:solidFill>
              </a:rPr>
              <a:t>a tool to help PCBUs </a:t>
            </a:r>
            <a:r>
              <a:rPr lang="en-AU" sz="1800" dirty="0" smtClean="0">
                <a:solidFill>
                  <a:schemeClr val="tx1"/>
                </a:solidFill>
              </a:rPr>
              <a:t>to meet compliance</a:t>
            </a:r>
            <a:endParaRPr lang="en-AU" sz="1800" dirty="0">
              <a:solidFill>
                <a:schemeClr val="tx1"/>
              </a:solidFill>
            </a:endParaRPr>
          </a:p>
          <a:p>
            <a:pPr marL="355600" lvl="1" indent="-355600" eaLnBrk="0" hangingPunct="0">
              <a:spcBef>
                <a:spcPts val="600"/>
              </a:spcBef>
              <a:spcAft>
                <a:spcPts val="600"/>
              </a:spcAft>
              <a:buClr>
                <a:schemeClr val="accent1"/>
              </a:buClr>
              <a:defRPr/>
            </a:pPr>
            <a:r>
              <a:rPr lang="en-US" sz="1800" dirty="0" smtClean="0">
                <a:solidFill>
                  <a:schemeClr val="tx1"/>
                </a:solidFill>
              </a:rPr>
              <a:t>are </a:t>
            </a:r>
            <a:r>
              <a:rPr lang="en-US" sz="1800" dirty="0">
                <a:solidFill>
                  <a:schemeClr val="tx1"/>
                </a:solidFill>
              </a:rPr>
              <a:t>admissible in court proceedings as evidence of whether or not a duty has been complied </a:t>
            </a:r>
            <a:r>
              <a:rPr lang="en-US" sz="1800" dirty="0" smtClean="0">
                <a:solidFill>
                  <a:schemeClr val="tx1"/>
                </a:solidFill>
              </a:rPr>
              <a:t>with</a:t>
            </a:r>
          </a:p>
          <a:p>
            <a:pPr marL="355600" lvl="1" indent="-355600" eaLnBrk="0" hangingPunct="0">
              <a:spcBef>
                <a:spcPts val="600"/>
              </a:spcBef>
              <a:spcAft>
                <a:spcPts val="600"/>
              </a:spcAft>
              <a:buClr>
                <a:schemeClr val="accent1"/>
              </a:buClr>
              <a:defRPr/>
            </a:pPr>
            <a:r>
              <a:rPr lang="en-US" sz="1800" dirty="0" smtClean="0">
                <a:solidFill>
                  <a:schemeClr val="tx1"/>
                </a:solidFill>
              </a:rPr>
              <a:t>c</a:t>
            </a:r>
            <a:r>
              <a:rPr lang="en-US" sz="1800" dirty="0" smtClean="0">
                <a:solidFill>
                  <a:srgbClr val="221E1F"/>
                </a:solidFill>
              </a:rPr>
              <a:t>an </a:t>
            </a:r>
            <a:r>
              <a:rPr lang="en-US" sz="1800" dirty="0">
                <a:solidFill>
                  <a:srgbClr val="221E1F"/>
                </a:solidFill>
              </a:rPr>
              <a:t>also be referred to by an inspector when issuing an improvement or prohibition notice. </a:t>
            </a:r>
            <a:endParaRPr lang="en-AU" sz="1800" dirty="0">
              <a:solidFill>
                <a:schemeClr val="tx1"/>
              </a:solidFill>
            </a:endParaRPr>
          </a:p>
          <a:p>
            <a:pPr marL="0" lvl="0" indent="0" eaLnBrk="0" hangingPunct="0">
              <a:spcBef>
                <a:spcPts val="600"/>
              </a:spcBef>
              <a:spcAft>
                <a:spcPts val="600"/>
              </a:spcAft>
              <a:buNone/>
              <a:defRPr/>
            </a:pPr>
            <a:r>
              <a:rPr lang="en-US" sz="1800" dirty="0" smtClean="0">
                <a:solidFill>
                  <a:srgbClr val="221E1F"/>
                </a:solidFill>
              </a:rPr>
              <a:t>Compliance </a:t>
            </a:r>
            <a:r>
              <a:rPr lang="en-US" sz="1800" dirty="0">
                <a:solidFill>
                  <a:srgbClr val="221E1F"/>
                </a:solidFill>
              </a:rPr>
              <a:t>with Codes of Practice is not mandatory </a:t>
            </a:r>
            <a:r>
              <a:rPr lang="en-US" sz="1800" b="1" u="sng" dirty="0">
                <a:solidFill>
                  <a:srgbClr val="221E1F"/>
                </a:solidFill>
              </a:rPr>
              <a:t>providing</a:t>
            </a:r>
            <a:r>
              <a:rPr lang="en-US" sz="1800" dirty="0">
                <a:solidFill>
                  <a:srgbClr val="221E1F"/>
                </a:solidFill>
              </a:rPr>
              <a:t> that any other method </a:t>
            </a:r>
            <a:r>
              <a:rPr lang="en-US" sz="1800" dirty="0" smtClean="0">
                <a:solidFill>
                  <a:schemeClr val="tx1"/>
                </a:solidFill>
              </a:rPr>
              <a:t>used </a:t>
            </a:r>
            <a:r>
              <a:rPr lang="en-US" sz="1800" dirty="0">
                <a:solidFill>
                  <a:schemeClr val="tx1"/>
                </a:solidFill>
              </a:rPr>
              <a:t>provides an </a:t>
            </a:r>
            <a:r>
              <a:rPr lang="en-US" sz="1800" b="1" u="sng" dirty="0">
                <a:solidFill>
                  <a:schemeClr val="tx1"/>
                </a:solidFill>
              </a:rPr>
              <a:t>equivalent or higher </a:t>
            </a:r>
            <a:r>
              <a:rPr lang="en-US" sz="1800" dirty="0">
                <a:solidFill>
                  <a:schemeClr val="tx1"/>
                </a:solidFill>
              </a:rPr>
              <a:t>standard of </a:t>
            </a:r>
            <a:r>
              <a:rPr lang="en-US" sz="1800" dirty="0" smtClean="0">
                <a:solidFill>
                  <a:schemeClr val="tx1"/>
                </a:solidFill>
              </a:rPr>
              <a:t>work health and safety </a:t>
            </a:r>
            <a:r>
              <a:rPr lang="en-US" sz="1800" dirty="0" smtClean="0">
                <a:solidFill>
                  <a:schemeClr val="tx1"/>
                </a:solidFill>
              </a:rPr>
              <a:t>than </a:t>
            </a:r>
            <a:r>
              <a:rPr lang="en-US" sz="1800" dirty="0">
                <a:solidFill>
                  <a:schemeClr val="tx1"/>
                </a:solidFill>
              </a:rPr>
              <a:t>suggested by the Code of </a:t>
            </a:r>
            <a:r>
              <a:rPr lang="en-US" sz="1800" dirty="0" smtClean="0">
                <a:solidFill>
                  <a:schemeClr val="tx1"/>
                </a:solidFill>
              </a:rPr>
              <a:t>Practice.</a:t>
            </a:r>
            <a:endParaRPr lang="en-AU" sz="1800" dirty="0" smtClean="0">
              <a:solidFill>
                <a:schemeClr val="tx1"/>
              </a:solidFill>
            </a:endParaRPr>
          </a:p>
        </p:txBody>
      </p:sp>
      <p:sp>
        <p:nvSpPr>
          <p:cNvPr id="4" name="Slide Number Placeholder 3"/>
          <p:cNvSpPr>
            <a:spLocks noGrp="1"/>
          </p:cNvSpPr>
          <p:nvPr>
            <p:ph type="sldNum" sz="quarter" idx="10"/>
          </p:nvPr>
        </p:nvSpPr>
        <p:spPr/>
        <p:txBody>
          <a:bodyPr/>
          <a:lstStyle/>
          <a:p>
            <a:fld id="{5B1B3FAE-BC05-4C54-B68F-0E1A88C46634}" type="slidenum">
              <a:rPr lang="en-AU" smtClean="0">
                <a:solidFill>
                  <a:srgbClr val="FFFFFF"/>
                </a:solidFill>
              </a:rPr>
              <a:pPr/>
              <a:t>9</a:t>
            </a:fld>
            <a:endParaRPr lang="en-AU" dirty="0">
              <a:solidFill>
                <a:srgbClr val="FFFFFF"/>
              </a:solidFill>
            </a:endParaRPr>
          </a:p>
        </p:txBody>
      </p:sp>
    </p:spTree>
    <p:extLst>
      <p:ext uri="{BB962C8B-B14F-4D97-AF65-F5344CB8AC3E}">
        <p14:creationId xmlns:p14="http://schemas.microsoft.com/office/powerpoint/2010/main" val="2078119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AQOHSC PPE Presentation V4">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5706FEFD-EF6A-44B0-997C-BB362B679E99}" vid="{B85E1F05-F16D-4821-85B6-5A926B88AAE3}"/>
    </a:ext>
  </a:extLst>
</a:theme>
</file>

<file path=ppt/theme/theme2.xml><?xml version="1.0" encoding="utf-8"?>
<a:theme xmlns:a="http://schemas.openxmlformats.org/drawingml/2006/main" name="2_MAQOHSC PPE Presentation V4">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5706FEFD-EF6A-44B0-997C-BB362B679E99}" vid="{B85E1F05-F16D-4821-85B6-5A926B88AAE3}"/>
    </a:ext>
  </a:extLst>
</a:theme>
</file>

<file path=ppt/theme/theme3.xml><?xml version="1.0" encoding="utf-8"?>
<a:theme xmlns:a="http://schemas.openxmlformats.org/drawingml/2006/main" name="3_MAQOHSC PPE Presentation V4">
  <a:themeElements>
    <a:clrScheme name="MQ">
      <a:dk1>
        <a:sysClr val="windowText" lastClr="000000"/>
      </a:dk1>
      <a:lt1>
        <a:srgbClr val="FFFFFF"/>
      </a:lt1>
      <a:dk2>
        <a:srgbClr val="000000"/>
      </a:dk2>
      <a:lt2>
        <a:srgbClr val="F2F2F2"/>
      </a:lt2>
      <a:accent1>
        <a:srgbClr val="FF8200"/>
      </a:accent1>
      <a:accent2>
        <a:srgbClr val="FF9900"/>
      </a:accent2>
      <a:accent3>
        <a:srgbClr val="92D050"/>
      </a:accent3>
      <a:accent4>
        <a:srgbClr val="FFC000"/>
      </a:accent4>
      <a:accent5>
        <a:srgbClr val="FF0000"/>
      </a:accent5>
      <a:accent6>
        <a:srgbClr val="00B0F0"/>
      </a:accent6>
      <a:hlink>
        <a:srgbClr val="FF8200"/>
      </a:hlink>
      <a:folHlink>
        <a:srgbClr val="FF9900"/>
      </a:folHlink>
    </a:clrScheme>
    <a:fontScheme name="0510-MAQOHSC 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4B8516"/>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0510-MAQOHSC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510-MAQOHSC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510-MAQOHSC PP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510-MAQOHSC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510-MAQOHSC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510-MAQOHSC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0510-MAQOHSC PPT TEMPLATE 8">
        <a:dk1>
          <a:srgbClr val="000000"/>
        </a:dk1>
        <a:lt1>
          <a:srgbClr val="FFFFFF"/>
        </a:lt1>
        <a:dk2>
          <a:srgbClr val="2A2B7F"/>
        </a:dk2>
        <a:lt2>
          <a:srgbClr val="DDDDDD"/>
        </a:lt2>
        <a:accent1>
          <a:srgbClr val="FF0000"/>
        </a:accent1>
        <a:accent2>
          <a:srgbClr val="FFB30D"/>
        </a:accent2>
        <a:accent3>
          <a:srgbClr val="FFFFFF"/>
        </a:accent3>
        <a:accent4>
          <a:srgbClr val="000000"/>
        </a:accent4>
        <a:accent5>
          <a:srgbClr val="FFAAAA"/>
        </a:accent5>
        <a:accent6>
          <a:srgbClr val="E7A20B"/>
        </a:accent6>
        <a:hlink>
          <a:srgbClr val="EDE4B0"/>
        </a:hlink>
        <a:folHlink>
          <a:srgbClr val="CEC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5706FEFD-EF6A-44B0-997C-BB362B679E99}" vid="{B85E1F05-F16D-4821-85B6-5A926B88AAE3}"/>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MAQOHSC PPE Presentation V4</Template>
  <TotalTime>3406</TotalTime>
  <Pages>1</Pages>
  <Words>2205</Words>
  <Application>Microsoft Office PowerPoint</Application>
  <PresentationFormat>On-screen Show (4:3)</PresentationFormat>
  <Paragraphs>346</Paragraphs>
  <Slides>34</Slides>
  <Notes>31</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MAQOHSC PPE Presentation V4</vt:lpstr>
      <vt:lpstr>2_MAQOHSC PPE Presentation V4</vt:lpstr>
      <vt:lpstr>3_MAQOHSC PPE Presentation V4</vt:lpstr>
      <vt:lpstr>PowerPoint Presentation</vt:lpstr>
      <vt:lpstr>           The Mining and Quarrying Occupational Health and Safety Committee</vt:lpstr>
      <vt:lpstr>Disclaimer</vt:lpstr>
      <vt:lpstr>Creative Commons</vt:lpstr>
      <vt:lpstr>Session Overview</vt:lpstr>
      <vt:lpstr>Work Health and Safety  Legal Framework</vt:lpstr>
      <vt:lpstr>Work Health and Safety Act 2012 (SA)</vt:lpstr>
      <vt:lpstr>   Work Health and Safety Regulations 2012 (SA)</vt:lpstr>
      <vt:lpstr>Approved Codes of Practice</vt:lpstr>
      <vt:lpstr>Reasonably Practicable</vt:lpstr>
      <vt:lpstr>Reasonably Practicable</vt:lpstr>
      <vt:lpstr>Person Conducting Business or Undertaking</vt:lpstr>
      <vt:lpstr>PCBU Primary Duty of Care</vt:lpstr>
      <vt:lpstr>PCBU Primary Duty of Care</vt:lpstr>
      <vt:lpstr>Officers</vt:lpstr>
      <vt:lpstr>Officers Duty</vt:lpstr>
      <vt:lpstr>PCBU Duty to Manage Risks</vt:lpstr>
      <vt:lpstr>PCBU Duty to Manage Risks</vt:lpstr>
      <vt:lpstr>Workers</vt:lpstr>
      <vt:lpstr>Workers Duty of Care</vt:lpstr>
      <vt:lpstr>Penalties</vt:lpstr>
      <vt:lpstr>Health and Safety Representatives (HSR)</vt:lpstr>
      <vt:lpstr>Health and Safety Representatives (HSR)</vt:lpstr>
      <vt:lpstr>Health and Safety Representatives (HSR)</vt:lpstr>
      <vt:lpstr>Health and Safety Representatives (HSR)</vt:lpstr>
      <vt:lpstr>Managers, Supervisors and Team Leader Duties</vt:lpstr>
      <vt:lpstr>Defined Roles and Responsibilities</vt:lpstr>
      <vt:lpstr>Mine Holder / Mine Operator</vt:lpstr>
      <vt:lpstr>Safety Management Systems for Mines </vt:lpstr>
      <vt:lpstr>Safety Management Systems for Mines </vt:lpstr>
      <vt:lpstr>Safety Management Systems for Mines</vt:lpstr>
      <vt:lpstr>Liability</vt:lpstr>
      <vt:lpstr>Summary</vt:lpstr>
      <vt:lpstr>Further Assistance</vt:lpstr>
    </vt:vector>
  </TitlesOfParts>
  <Company>SA Government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PROTECTIVE EQUIPMENT</dc:title>
  <dc:subject>Powerpoint TEMPLATE</dc:subject>
  <dc:creator>Eric McInerney</dc:creator>
  <cp:keywords>presentation,powerpoint,slide,template</cp:keywords>
  <cp:lastModifiedBy>Melissa Michell</cp:lastModifiedBy>
  <cp:revision>174</cp:revision>
  <cp:lastPrinted>2014-08-25T22:35:18Z</cp:lastPrinted>
  <dcterms:created xsi:type="dcterms:W3CDTF">2014-08-12T01:25:21Z</dcterms:created>
  <dcterms:modified xsi:type="dcterms:W3CDTF">2017-04-10T02:12:07Z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Operation">
    <vt:lpwstr>SavedAs</vt:lpwstr>
  </property>
</Properties>
</file>