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 id="2147483674" r:id="rId2"/>
  </p:sldMasterIdLst>
  <p:notesMasterIdLst>
    <p:notesMasterId r:id="rId24"/>
  </p:notesMasterIdLst>
  <p:handoutMasterIdLst>
    <p:handoutMasterId r:id="rId25"/>
  </p:handoutMasterIdLst>
  <p:sldIdLst>
    <p:sldId id="335" r:id="rId3"/>
    <p:sldId id="336" r:id="rId4"/>
    <p:sldId id="337" r:id="rId5"/>
    <p:sldId id="338" r:id="rId6"/>
    <p:sldId id="311" r:id="rId7"/>
    <p:sldId id="313" r:id="rId8"/>
    <p:sldId id="312" r:id="rId9"/>
    <p:sldId id="263" r:id="rId10"/>
    <p:sldId id="265" r:id="rId11"/>
    <p:sldId id="320" r:id="rId12"/>
    <p:sldId id="321" r:id="rId13"/>
    <p:sldId id="322" r:id="rId14"/>
    <p:sldId id="323" r:id="rId15"/>
    <p:sldId id="324" r:id="rId16"/>
    <p:sldId id="315" r:id="rId17"/>
    <p:sldId id="325" r:id="rId18"/>
    <p:sldId id="326" r:id="rId19"/>
    <p:sldId id="327" r:id="rId20"/>
    <p:sldId id="328" r:id="rId21"/>
    <p:sldId id="329" r:id="rId22"/>
    <p:sldId id="339" r:id="rId23"/>
  </p:sldIdLst>
  <p:sldSz cx="9144000" cy="6858000" type="screen4x3"/>
  <p:notesSz cx="6797675" cy="9926638"/>
  <p:defaultTextStyle>
    <a:defPPr>
      <a:defRPr lang="en-AU"/>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200"/>
    <a:srgbClr val="FCF600"/>
    <a:srgbClr val="0000FF"/>
    <a:srgbClr val="3333CC"/>
    <a:srgbClr val="333399"/>
    <a:srgbClr val="ED1395"/>
    <a:srgbClr val="FF6600"/>
    <a:srgbClr val="6600CC"/>
    <a:srgbClr val="33CC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205" autoAdjust="0"/>
    <p:restoredTop sz="94750" autoAdjust="0"/>
  </p:normalViewPr>
  <p:slideViewPr>
    <p:cSldViewPr>
      <p:cViewPr>
        <p:scale>
          <a:sx n="110" d="100"/>
          <a:sy n="110" d="100"/>
        </p:scale>
        <p:origin x="-2376"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1228D-EA0D-4C23-8EC8-25948F9056EF}" type="doc">
      <dgm:prSet loTypeId="urn:microsoft.com/office/officeart/2005/8/layout/radial1" loCatId="relationship" qsTypeId="urn:microsoft.com/office/officeart/2005/8/quickstyle/simple4" qsCatId="simple" csTypeId="urn:microsoft.com/office/officeart/2005/8/colors/accent0_3" csCatId="mainScheme" phldr="1"/>
      <dgm:spPr/>
      <dgm:t>
        <a:bodyPr/>
        <a:lstStyle/>
        <a:p>
          <a:endParaRPr lang="en-AU"/>
        </a:p>
      </dgm:t>
    </dgm:pt>
    <dgm:pt modelId="{BBA6CAF0-CAFA-4D16-A891-987FB67F2496}">
      <dgm:prSet phldrT="[Text]" custT="1"/>
      <dgm:spPr>
        <a:solidFill>
          <a:schemeClr val="accent1">
            <a:lumMod val="75000"/>
          </a:schemeClr>
        </a:solidFill>
      </dgm:spPr>
      <dgm:t>
        <a:bodyPr/>
        <a:lstStyle/>
        <a:p>
          <a:r>
            <a:rPr lang="en-AU" sz="2400" dirty="0" smtClean="0"/>
            <a:t>to protect</a:t>
          </a:r>
          <a:endParaRPr lang="en-AU" sz="2400" dirty="0"/>
        </a:p>
      </dgm:t>
    </dgm:pt>
    <dgm:pt modelId="{39FB31FE-FBF9-41AF-AE6B-30DCB824B137}" type="parTrans" cxnId="{7B8F443E-0D94-4D7B-A89D-59DD71F984CD}">
      <dgm:prSet/>
      <dgm:spPr/>
      <dgm:t>
        <a:bodyPr/>
        <a:lstStyle/>
        <a:p>
          <a:endParaRPr lang="en-AU"/>
        </a:p>
      </dgm:t>
    </dgm:pt>
    <dgm:pt modelId="{47E88D98-913F-432D-9ED9-38B484E42901}" type="sibTrans" cxnId="{7B8F443E-0D94-4D7B-A89D-59DD71F984CD}">
      <dgm:prSet/>
      <dgm:spPr/>
      <dgm:t>
        <a:bodyPr/>
        <a:lstStyle/>
        <a:p>
          <a:endParaRPr lang="en-AU"/>
        </a:p>
      </dgm:t>
    </dgm:pt>
    <dgm:pt modelId="{ADC5E015-2729-4700-A893-E4EA6E446D18}">
      <dgm:prSet phldrT="[Text]"/>
      <dgm:spPr>
        <a:solidFill>
          <a:schemeClr val="accent2"/>
        </a:solidFill>
      </dgm:spPr>
      <dgm:t>
        <a:bodyPr/>
        <a:lstStyle/>
        <a:p>
          <a:r>
            <a:rPr lang="en-AU" dirty="0" smtClean="0"/>
            <a:t>…people from harmful energy sources</a:t>
          </a:r>
          <a:endParaRPr lang="en-AU" dirty="0"/>
        </a:p>
      </dgm:t>
    </dgm:pt>
    <dgm:pt modelId="{24CB3D10-068E-43E6-AFF4-66FA9A91BB38}" type="parTrans" cxnId="{F81D9EBC-39AF-4B68-B668-C283AE2D6052}">
      <dgm:prSet/>
      <dgm:spPr/>
      <dgm:t>
        <a:bodyPr/>
        <a:lstStyle/>
        <a:p>
          <a:endParaRPr lang="en-AU" dirty="0"/>
        </a:p>
      </dgm:t>
    </dgm:pt>
    <dgm:pt modelId="{ADF683B3-04B0-4D68-86FD-A98CA5CCE0E3}" type="sibTrans" cxnId="{F81D9EBC-39AF-4B68-B668-C283AE2D6052}">
      <dgm:prSet/>
      <dgm:spPr/>
      <dgm:t>
        <a:bodyPr/>
        <a:lstStyle/>
        <a:p>
          <a:endParaRPr lang="en-AU"/>
        </a:p>
      </dgm:t>
    </dgm:pt>
    <dgm:pt modelId="{0CA91BE5-E43D-4F78-A051-DD19698583E2}">
      <dgm:prSet phldrT="[Text]"/>
      <dgm:spPr>
        <a:solidFill>
          <a:schemeClr val="accent2"/>
        </a:solidFill>
      </dgm:spPr>
      <dgm:t>
        <a:bodyPr/>
        <a:lstStyle/>
        <a:p>
          <a:r>
            <a:rPr lang="en-AU" dirty="0" smtClean="0"/>
            <a:t>…equipment from damage or further damage</a:t>
          </a:r>
          <a:endParaRPr lang="en-AU" dirty="0"/>
        </a:p>
      </dgm:t>
    </dgm:pt>
    <dgm:pt modelId="{5E9EBB2B-C963-4D71-A9F9-BDFB00475154}" type="parTrans" cxnId="{18DCCA08-B858-4C21-AE5E-01EA770BC4F4}">
      <dgm:prSet/>
      <dgm:spPr/>
      <dgm:t>
        <a:bodyPr/>
        <a:lstStyle/>
        <a:p>
          <a:endParaRPr lang="en-AU" dirty="0"/>
        </a:p>
      </dgm:t>
    </dgm:pt>
    <dgm:pt modelId="{A8D35923-6C36-4BF5-86A4-0F046EAD0AC3}" type="sibTrans" cxnId="{18DCCA08-B858-4C21-AE5E-01EA770BC4F4}">
      <dgm:prSet/>
      <dgm:spPr/>
      <dgm:t>
        <a:bodyPr/>
        <a:lstStyle/>
        <a:p>
          <a:endParaRPr lang="en-AU"/>
        </a:p>
      </dgm:t>
    </dgm:pt>
    <dgm:pt modelId="{0AFDFD8D-4B25-434F-9E67-DCFB875B84D4}">
      <dgm:prSet phldrT="[Text]"/>
      <dgm:spPr>
        <a:solidFill>
          <a:schemeClr val="accent2"/>
        </a:solidFill>
      </dgm:spPr>
      <dgm:t>
        <a:bodyPr/>
        <a:lstStyle/>
        <a:p>
          <a:r>
            <a:rPr lang="en-AU" dirty="0" smtClean="0"/>
            <a:t>…people from using unsafe equipment</a:t>
          </a:r>
          <a:endParaRPr lang="en-AU" dirty="0"/>
        </a:p>
      </dgm:t>
    </dgm:pt>
    <dgm:pt modelId="{35399C32-5231-4289-979A-A819F147C19E}" type="parTrans" cxnId="{963CC311-487F-47AF-84A2-D15C13F6C09D}">
      <dgm:prSet/>
      <dgm:spPr/>
      <dgm:t>
        <a:bodyPr/>
        <a:lstStyle/>
        <a:p>
          <a:endParaRPr lang="en-AU" dirty="0"/>
        </a:p>
      </dgm:t>
    </dgm:pt>
    <dgm:pt modelId="{0B5EFF81-28E0-483B-B196-E4A14B29997D}" type="sibTrans" cxnId="{963CC311-487F-47AF-84A2-D15C13F6C09D}">
      <dgm:prSet/>
      <dgm:spPr/>
      <dgm:t>
        <a:bodyPr/>
        <a:lstStyle/>
        <a:p>
          <a:endParaRPr lang="en-AU"/>
        </a:p>
      </dgm:t>
    </dgm:pt>
    <dgm:pt modelId="{7487B7D9-C357-4658-B6A8-7B95B1869E52}" type="pres">
      <dgm:prSet presAssocID="{3DE1228D-EA0D-4C23-8EC8-25948F9056EF}" presName="cycle" presStyleCnt="0">
        <dgm:presLayoutVars>
          <dgm:chMax val="1"/>
          <dgm:dir/>
          <dgm:animLvl val="ctr"/>
          <dgm:resizeHandles val="exact"/>
        </dgm:presLayoutVars>
      </dgm:prSet>
      <dgm:spPr/>
      <dgm:t>
        <a:bodyPr/>
        <a:lstStyle/>
        <a:p>
          <a:endParaRPr lang="en-AU"/>
        </a:p>
      </dgm:t>
    </dgm:pt>
    <dgm:pt modelId="{D53D5EAA-1A54-4B96-9762-F1AFBCF5B35B}" type="pres">
      <dgm:prSet presAssocID="{BBA6CAF0-CAFA-4D16-A891-987FB67F2496}" presName="centerShape" presStyleLbl="node0" presStyleIdx="0" presStyleCnt="1" custScaleX="139623" custScaleY="129183"/>
      <dgm:spPr/>
      <dgm:t>
        <a:bodyPr/>
        <a:lstStyle/>
        <a:p>
          <a:endParaRPr lang="en-AU"/>
        </a:p>
      </dgm:t>
    </dgm:pt>
    <dgm:pt modelId="{00D2C2F8-D1B4-4950-AE43-EC1081F88D8E}" type="pres">
      <dgm:prSet presAssocID="{24CB3D10-068E-43E6-AFF4-66FA9A91BB38}" presName="Name9" presStyleLbl="parChTrans1D2" presStyleIdx="0" presStyleCnt="3"/>
      <dgm:spPr/>
      <dgm:t>
        <a:bodyPr/>
        <a:lstStyle/>
        <a:p>
          <a:endParaRPr lang="en-AU"/>
        </a:p>
      </dgm:t>
    </dgm:pt>
    <dgm:pt modelId="{00F78E7F-6DD8-467D-8E4B-BDBC0D232B99}" type="pres">
      <dgm:prSet presAssocID="{24CB3D10-068E-43E6-AFF4-66FA9A91BB38}" presName="connTx" presStyleLbl="parChTrans1D2" presStyleIdx="0" presStyleCnt="3"/>
      <dgm:spPr/>
      <dgm:t>
        <a:bodyPr/>
        <a:lstStyle/>
        <a:p>
          <a:endParaRPr lang="en-AU"/>
        </a:p>
      </dgm:t>
    </dgm:pt>
    <dgm:pt modelId="{8DDA6DC9-3E7C-4ABA-BBA3-2BD9CFA1139C}" type="pres">
      <dgm:prSet presAssocID="{ADC5E015-2729-4700-A893-E4EA6E446D18}" presName="node" presStyleLbl="node1" presStyleIdx="0" presStyleCnt="3">
        <dgm:presLayoutVars>
          <dgm:bulletEnabled val="1"/>
        </dgm:presLayoutVars>
      </dgm:prSet>
      <dgm:spPr/>
      <dgm:t>
        <a:bodyPr/>
        <a:lstStyle/>
        <a:p>
          <a:endParaRPr lang="en-AU"/>
        </a:p>
      </dgm:t>
    </dgm:pt>
    <dgm:pt modelId="{639A5A20-B32C-4653-B456-85219A54B29B}" type="pres">
      <dgm:prSet presAssocID="{5E9EBB2B-C963-4D71-A9F9-BDFB00475154}" presName="Name9" presStyleLbl="parChTrans1D2" presStyleIdx="1" presStyleCnt="3"/>
      <dgm:spPr/>
      <dgm:t>
        <a:bodyPr/>
        <a:lstStyle/>
        <a:p>
          <a:endParaRPr lang="en-AU"/>
        </a:p>
      </dgm:t>
    </dgm:pt>
    <dgm:pt modelId="{4487BDA8-680A-4163-85B1-302DE0453647}" type="pres">
      <dgm:prSet presAssocID="{5E9EBB2B-C963-4D71-A9F9-BDFB00475154}" presName="connTx" presStyleLbl="parChTrans1D2" presStyleIdx="1" presStyleCnt="3"/>
      <dgm:spPr/>
      <dgm:t>
        <a:bodyPr/>
        <a:lstStyle/>
        <a:p>
          <a:endParaRPr lang="en-AU"/>
        </a:p>
      </dgm:t>
    </dgm:pt>
    <dgm:pt modelId="{CD25907C-E509-42CD-90D6-F97A6A34C0CF}" type="pres">
      <dgm:prSet presAssocID="{0CA91BE5-E43D-4F78-A051-DD19698583E2}" presName="node" presStyleLbl="node1" presStyleIdx="1" presStyleCnt="3">
        <dgm:presLayoutVars>
          <dgm:bulletEnabled val="1"/>
        </dgm:presLayoutVars>
      </dgm:prSet>
      <dgm:spPr/>
      <dgm:t>
        <a:bodyPr/>
        <a:lstStyle/>
        <a:p>
          <a:endParaRPr lang="en-AU"/>
        </a:p>
      </dgm:t>
    </dgm:pt>
    <dgm:pt modelId="{BE2A5F9C-3D21-4DBE-9474-B3956ECFE597}" type="pres">
      <dgm:prSet presAssocID="{35399C32-5231-4289-979A-A819F147C19E}" presName="Name9" presStyleLbl="parChTrans1D2" presStyleIdx="2" presStyleCnt="3"/>
      <dgm:spPr/>
      <dgm:t>
        <a:bodyPr/>
        <a:lstStyle/>
        <a:p>
          <a:endParaRPr lang="en-AU"/>
        </a:p>
      </dgm:t>
    </dgm:pt>
    <dgm:pt modelId="{347E74C9-DBBA-4087-8D45-B7359AEB7EF0}" type="pres">
      <dgm:prSet presAssocID="{35399C32-5231-4289-979A-A819F147C19E}" presName="connTx" presStyleLbl="parChTrans1D2" presStyleIdx="2" presStyleCnt="3"/>
      <dgm:spPr/>
      <dgm:t>
        <a:bodyPr/>
        <a:lstStyle/>
        <a:p>
          <a:endParaRPr lang="en-AU"/>
        </a:p>
      </dgm:t>
    </dgm:pt>
    <dgm:pt modelId="{C0FBA9E2-BFC5-4394-A365-D673A36EE322}" type="pres">
      <dgm:prSet presAssocID="{0AFDFD8D-4B25-434F-9E67-DCFB875B84D4}" presName="node" presStyleLbl="node1" presStyleIdx="2" presStyleCnt="3">
        <dgm:presLayoutVars>
          <dgm:bulletEnabled val="1"/>
        </dgm:presLayoutVars>
      </dgm:prSet>
      <dgm:spPr/>
      <dgm:t>
        <a:bodyPr/>
        <a:lstStyle/>
        <a:p>
          <a:endParaRPr lang="en-AU"/>
        </a:p>
      </dgm:t>
    </dgm:pt>
  </dgm:ptLst>
  <dgm:cxnLst>
    <dgm:cxn modelId="{963CC311-487F-47AF-84A2-D15C13F6C09D}" srcId="{BBA6CAF0-CAFA-4D16-A891-987FB67F2496}" destId="{0AFDFD8D-4B25-434F-9E67-DCFB875B84D4}" srcOrd="2" destOrd="0" parTransId="{35399C32-5231-4289-979A-A819F147C19E}" sibTransId="{0B5EFF81-28E0-483B-B196-E4A14B29997D}"/>
    <dgm:cxn modelId="{43FF88B0-75A7-48F9-9BE1-E7D28D9A1457}" type="presOf" srcId="{ADC5E015-2729-4700-A893-E4EA6E446D18}" destId="{8DDA6DC9-3E7C-4ABA-BBA3-2BD9CFA1139C}" srcOrd="0" destOrd="0" presId="urn:microsoft.com/office/officeart/2005/8/layout/radial1"/>
    <dgm:cxn modelId="{1B6056B3-8EC6-471C-A1BB-809CBED90544}" type="presOf" srcId="{5E9EBB2B-C963-4D71-A9F9-BDFB00475154}" destId="{4487BDA8-680A-4163-85B1-302DE0453647}" srcOrd="1" destOrd="0" presId="urn:microsoft.com/office/officeart/2005/8/layout/radial1"/>
    <dgm:cxn modelId="{CFAF2807-7AA8-4A80-86BE-05F8171A0301}" type="presOf" srcId="{0AFDFD8D-4B25-434F-9E67-DCFB875B84D4}" destId="{C0FBA9E2-BFC5-4394-A365-D673A36EE322}" srcOrd="0" destOrd="0" presId="urn:microsoft.com/office/officeart/2005/8/layout/radial1"/>
    <dgm:cxn modelId="{76915FAF-4354-4194-A1C1-14F8BA528077}" type="presOf" srcId="{35399C32-5231-4289-979A-A819F147C19E}" destId="{BE2A5F9C-3D21-4DBE-9474-B3956ECFE597}" srcOrd="0" destOrd="0" presId="urn:microsoft.com/office/officeart/2005/8/layout/radial1"/>
    <dgm:cxn modelId="{926DE149-794F-431D-B587-9268B858C0CC}" type="presOf" srcId="{5E9EBB2B-C963-4D71-A9F9-BDFB00475154}" destId="{639A5A20-B32C-4653-B456-85219A54B29B}" srcOrd="0" destOrd="0" presId="urn:microsoft.com/office/officeart/2005/8/layout/radial1"/>
    <dgm:cxn modelId="{867929FB-B847-42A0-87F2-B468A6D27C0C}" type="presOf" srcId="{3DE1228D-EA0D-4C23-8EC8-25948F9056EF}" destId="{7487B7D9-C357-4658-B6A8-7B95B1869E52}" srcOrd="0" destOrd="0" presId="urn:microsoft.com/office/officeart/2005/8/layout/radial1"/>
    <dgm:cxn modelId="{1F823E4E-9A5A-4BA2-B646-33D86398A39A}" type="presOf" srcId="{24CB3D10-068E-43E6-AFF4-66FA9A91BB38}" destId="{00F78E7F-6DD8-467D-8E4B-BDBC0D232B99}" srcOrd="1" destOrd="0" presId="urn:microsoft.com/office/officeart/2005/8/layout/radial1"/>
    <dgm:cxn modelId="{74F6E6A6-8C54-4675-8AF2-2D9F1144F777}" type="presOf" srcId="{24CB3D10-068E-43E6-AFF4-66FA9A91BB38}" destId="{00D2C2F8-D1B4-4950-AE43-EC1081F88D8E}" srcOrd="0" destOrd="0" presId="urn:microsoft.com/office/officeart/2005/8/layout/radial1"/>
    <dgm:cxn modelId="{F81D9EBC-39AF-4B68-B668-C283AE2D6052}" srcId="{BBA6CAF0-CAFA-4D16-A891-987FB67F2496}" destId="{ADC5E015-2729-4700-A893-E4EA6E446D18}" srcOrd="0" destOrd="0" parTransId="{24CB3D10-068E-43E6-AFF4-66FA9A91BB38}" sibTransId="{ADF683B3-04B0-4D68-86FD-A98CA5CCE0E3}"/>
    <dgm:cxn modelId="{7B8F443E-0D94-4D7B-A89D-59DD71F984CD}" srcId="{3DE1228D-EA0D-4C23-8EC8-25948F9056EF}" destId="{BBA6CAF0-CAFA-4D16-A891-987FB67F2496}" srcOrd="0" destOrd="0" parTransId="{39FB31FE-FBF9-41AF-AE6B-30DCB824B137}" sibTransId="{47E88D98-913F-432D-9ED9-38B484E42901}"/>
    <dgm:cxn modelId="{18DCCA08-B858-4C21-AE5E-01EA770BC4F4}" srcId="{BBA6CAF0-CAFA-4D16-A891-987FB67F2496}" destId="{0CA91BE5-E43D-4F78-A051-DD19698583E2}" srcOrd="1" destOrd="0" parTransId="{5E9EBB2B-C963-4D71-A9F9-BDFB00475154}" sibTransId="{A8D35923-6C36-4BF5-86A4-0F046EAD0AC3}"/>
    <dgm:cxn modelId="{1F241D71-93E8-4DAC-8AF6-0C7485F344DF}" type="presOf" srcId="{BBA6CAF0-CAFA-4D16-A891-987FB67F2496}" destId="{D53D5EAA-1A54-4B96-9762-F1AFBCF5B35B}" srcOrd="0" destOrd="0" presId="urn:microsoft.com/office/officeart/2005/8/layout/radial1"/>
    <dgm:cxn modelId="{AA917493-21D7-4F70-9EF2-E236E808438D}" type="presOf" srcId="{35399C32-5231-4289-979A-A819F147C19E}" destId="{347E74C9-DBBA-4087-8D45-B7359AEB7EF0}" srcOrd="1" destOrd="0" presId="urn:microsoft.com/office/officeart/2005/8/layout/radial1"/>
    <dgm:cxn modelId="{FF8BF755-07A8-427E-917B-CD9D4AF1627B}" type="presOf" srcId="{0CA91BE5-E43D-4F78-A051-DD19698583E2}" destId="{CD25907C-E509-42CD-90D6-F97A6A34C0CF}" srcOrd="0" destOrd="0" presId="urn:microsoft.com/office/officeart/2005/8/layout/radial1"/>
    <dgm:cxn modelId="{631E7609-1F80-427B-94E5-B5D548EB48F6}" type="presParOf" srcId="{7487B7D9-C357-4658-B6A8-7B95B1869E52}" destId="{D53D5EAA-1A54-4B96-9762-F1AFBCF5B35B}" srcOrd="0" destOrd="0" presId="urn:microsoft.com/office/officeart/2005/8/layout/radial1"/>
    <dgm:cxn modelId="{26E40FC9-FB0E-48E1-B0CA-E5836BF4A548}" type="presParOf" srcId="{7487B7D9-C357-4658-B6A8-7B95B1869E52}" destId="{00D2C2F8-D1B4-4950-AE43-EC1081F88D8E}" srcOrd="1" destOrd="0" presId="urn:microsoft.com/office/officeart/2005/8/layout/radial1"/>
    <dgm:cxn modelId="{B06D86DD-A388-4B59-9CDF-2B35D06E42C4}" type="presParOf" srcId="{00D2C2F8-D1B4-4950-AE43-EC1081F88D8E}" destId="{00F78E7F-6DD8-467D-8E4B-BDBC0D232B99}" srcOrd="0" destOrd="0" presId="urn:microsoft.com/office/officeart/2005/8/layout/radial1"/>
    <dgm:cxn modelId="{8FF6DA97-3BCC-496A-8B16-30B8F776B1FA}" type="presParOf" srcId="{7487B7D9-C357-4658-B6A8-7B95B1869E52}" destId="{8DDA6DC9-3E7C-4ABA-BBA3-2BD9CFA1139C}" srcOrd="2" destOrd="0" presId="urn:microsoft.com/office/officeart/2005/8/layout/radial1"/>
    <dgm:cxn modelId="{C2F5DA6C-1F39-4AFC-BEEF-8FEDC91BB3F3}" type="presParOf" srcId="{7487B7D9-C357-4658-B6A8-7B95B1869E52}" destId="{639A5A20-B32C-4653-B456-85219A54B29B}" srcOrd="3" destOrd="0" presId="urn:microsoft.com/office/officeart/2005/8/layout/radial1"/>
    <dgm:cxn modelId="{986284E0-68A1-4AA4-AA42-AEF48CBC1D9B}" type="presParOf" srcId="{639A5A20-B32C-4653-B456-85219A54B29B}" destId="{4487BDA8-680A-4163-85B1-302DE0453647}" srcOrd="0" destOrd="0" presId="urn:microsoft.com/office/officeart/2005/8/layout/radial1"/>
    <dgm:cxn modelId="{5735AE32-5437-48DE-B4FD-61BF55E40175}" type="presParOf" srcId="{7487B7D9-C357-4658-B6A8-7B95B1869E52}" destId="{CD25907C-E509-42CD-90D6-F97A6A34C0CF}" srcOrd="4" destOrd="0" presId="urn:microsoft.com/office/officeart/2005/8/layout/radial1"/>
    <dgm:cxn modelId="{1204E5B3-8D9C-47C4-B0CB-AEA8BD243155}" type="presParOf" srcId="{7487B7D9-C357-4658-B6A8-7B95B1869E52}" destId="{BE2A5F9C-3D21-4DBE-9474-B3956ECFE597}" srcOrd="5" destOrd="0" presId="urn:microsoft.com/office/officeart/2005/8/layout/radial1"/>
    <dgm:cxn modelId="{B5048807-D4A9-4ECA-81BF-704B033B4C19}" type="presParOf" srcId="{BE2A5F9C-3D21-4DBE-9474-B3956ECFE597}" destId="{347E74C9-DBBA-4087-8D45-B7359AEB7EF0}" srcOrd="0" destOrd="0" presId="urn:microsoft.com/office/officeart/2005/8/layout/radial1"/>
    <dgm:cxn modelId="{E98431FA-EE5C-4AF1-81B2-B70C311A05C8}" type="presParOf" srcId="{7487B7D9-C357-4658-B6A8-7B95B1869E52}" destId="{C0FBA9E2-BFC5-4394-A365-D673A36EE322}"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D5EAA-1A54-4B96-9762-F1AFBCF5B35B}">
      <dsp:nvSpPr>
        <dsp:cNvPr id="0" name=""/>
        <dsp:cNvSpPr/>
      </dsp:nvSpPr>
      <dsp:spPr>
        <a:xfrm>
          <a:off x="2224640" y="1638560"/>
          <a:ext cx="1959430" cy="1812918"/>
        </a:xfrm>
        <a:prstGeom prst="ellipse">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AU" sz="2400" kern="1200" dirty="0" smtClean="0"/>
            <a:t>to protect</a:t>
          </a:r>
          <a:endParaRPr lang="en-AU" sz="2400" kern="1200" dirty="0"/>
        </a:p>
      </dsp:txBody>
      <dsp:txXfrm>
        <a:off x="2511592" y="1904056"/>
        <a:ext cx="1385526" cy="1281926"/>
      </dsp:txXfrm>
    </dsp:sp>
    <dsp:sp modelId="{00D2C2F8-D1B4-4950-AE43-EC1081F88D8E}">
      <dsp:nvSpPr>
        <dsp:cNvPr id="0" name=""/>
        <dsp:cNvSpPr/>
      </dsp:nvSpPr>
      <dsp:spPr>
        <a:xfrm rot="16200000">
          <a:off x="3094852" y="1509349"/>
          <a:ext cx="219006" cy="39416"/>
        </a:xfrm>
        <a:custGeom>
          <a:avLst/>
          <a:gdLst/>
          <a:ahLst/>
          <a:cxnLst/>
          <a:rect l="0" t="0" r="0" b="0"/>
          <a:pathLst>
            <a:path>
              <a:moveTo>
                <a:pt x="0" y="19708"/>
              </a:moveTo>
              <a:lnTo>
                <a:pt x="219006" y="19708"/>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3198880" y="1523582"/>
        <a:ext cx="10950" cy="10950"/>
      </dsp:txXfrm>
    </dsp:sp>
    <dsp:sp modelId="{8DDA6DC9-3E7C-4ABA-BBA3-2BD9CFA1139C}">
      <dsp:nvSpPr>
        <dsp:cNvPr id="0" name=""/>
        <dsp:cNvSpPr/>
      </dsp:nvSpPr>
      <dsp:spPr>
        <a:xfrm>
          <a:off x="2502669" y="16181"/>
          <a:ext cx="1403372" cy="1403372"/>
        </a:xfrm>
        <a:prstGeom prst="ellipse">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…people from harmful energy sources</a:t>
          </a:r>
          <a:endParaRPr lang="en-AU" sz="1300" kern="1200" dirty="0"/>
        </a:p>
      </dsp:txBody>
      <dsp:txXfrm>
        <a:off x="2708188" y="221700"/>
        <a:ext cx="992334" cy="992334"/>
      </dsp:txXfrm>
    </dsp:sp>
    <dsp:sp modelId="{639A5A20-B32C-4653-B456-85219A54B29B}">
      <dsp:nvSpPr>
        <dsp:cNvPr id="0" name=""/>
        <dsp:cNvSpPr/>
      </dsp:nvSpPr>
      <dsp:spPr>
        <a:xfrm rot="1800000">
          <a:off x="4024422" y="3046615"/>
          <a:ext cx="165716" cy="39416"/>
        </a:xfrm>
        <a:custGeom>
          <a:avLst/>
          <a:gdLst/>
          <a:ahLst/>
          <a:cxnLst/>
          <a:rect l="0" t="0" r="0" b="0"/>
          <a:pathLst>
            <a:path>
              <a:moveTo>
                <a:pt x="0" y="19708"/>
              </a:moveTo>
              <a:lnTo>
                <a:pt x="165716" y="19708"/>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4103137" y="3062180"/>
        <a:ext cx="8285" cy="8285"/>
      </dsp:txXfrm>
    </dsp:sp>
    <dsp:sp modelId="{CD25907C-E509-42CD-90D6-F97A6A34C0CF}">
      <dsp:nvSpPr>
        <dsp:cNvPr id="0" name=""/>
        <dsp:cNvSpPr/>
      </dsp:nvSpPr>
      <dsp:spPr>
        <a:xfrm>
          <a:off x="4085029" y="2756909"/>
          <a:ext cx="1403372" cy="1403372"/>
        </a:xfrm>
        <a:prstGeom prst="ellipse">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…equipment from damage or further damage</a:t>
          </a:r>
          <a:endParaRPr lang="en-AU" sz="1300" kern="1200" dirty="0"/>
        </a:p>
      </dsp:txBody>
      <dsp:txXfrm>
        <a:off x="4290548" y="2962428"/>
        <a:ext cx="992334" cy="992334"/>
      </dsp:txXfrm>
    </dsp:sp>
    <dsp:sp modelId="{BE2A5F9C-3D21-4DBE-9474-B3956ECFE597}">
      <dsp:nvSpPr>
        <dsp:cNvPr id="0" name=""/>
        <dsp:cNvSpPr/>
      </dsp:nvSpPr>
      <dsp:spPr>
        <a:xfrm rot="9000000">
          <a:off x="2218573" y="3046615"/>
          <a:ext cx="165716" cy="39416"/>
        </a:xfrm>
        <a:custGeom>
          <a:avLst/>
          <a:gdLst/>
          <a:ahLst/>
          <a:cxnLst/>
          <a:rect l="0" t="0" r="0" b="0"/>
          <a:pathLst>
            <a:path>
              <a:moveTo>
                <a:pt x="0" y="19708"/>
              </a:moveTo>
              <a:lnTo>
                <a:pt x="165716" y="19708"/>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rot="10800000">
        <a:off x="2297288" y="3062180"/>
        <a:ext cx="8285" cy="8285"/>
      </dsp:txXfrm>
    </dsp:sp>
    <dsp:sp modelId="{C0FBA9E2-BFC5-4394-A365-D673A36EE322}">
      <dsp:nvSpPr>
        <dsp:cNvPr id="0" name=""/>
        <dsp:cNvSpPr/>
      </dsp:nvSpPr>
      <dsp:spPr>
        <a:xfrm>
          <a:off x="920309" y="2756909"/>
          <a:ext cx="1403372" cy="1403372"/>
        </a:xfrm>
        <a:prstGeom prst="ellipse">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…people from using unsafe equipment</a:t>
          </a:r>
          <a:endParaRPr lang="en-AU" sz="1300" kern="1200" dirty="0"/>
        </a:p>
      </dsp:txBody>
      <dsp:txXfrm>
        <a:off x="1125828" y="2962428"/>
        <a:ext cx="992334" cy="99233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1974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29163"/>
            <a:ext cx="4984750" cy="4489450"/>
          </a:xfrm>
          <a:prstGeom prst="rect">
            <a:avLst/>
          </a:prstGeom>
          <a:noFill/>
          <a:ln w="12700">
            <a:noFill/>
            <a:miter lim="800000"/>
            <a:headEnd/>
            <a:tailEnd/>
          </a:ln>
          <a:effectLst/>
        </p:spPr>
        <p:txBody>
          <a:bodyPr vert="horz" wrap="square" lIns="90651" tIns="44530" rIns="90651" bIns="4453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49155" name="Rectangle 3"/>
          <p:cNvSpPr>
            <a:spLocks noGrp="1" noRot="1" noChangeAspect="1" noChangeArrowheads="1" noTextEdit="1"/>
          </p:cNvSpPr>
          <p:nvPr>
            <p:ph type="sldImg" idx="2"/>
          </p:nvPr>
        </p:nvSpPr>
        <p:spPr bwMode="auto">
          <a:xfrm>
            <a:off x="1087438" y="868363"/>
            <a:ext cx="4624387" cy="34686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71242752"/>
      </p:ext>
    </p:extLst>
  </p:cSld>
  <p:clrMap bg1="lt1" tx1="dk1" bg2="lt2" tx2="dk2" accent1="accent1" accent2="accent2" accent3="accent3" accent4="accent4" accent5="accent5" accent6="accent6" hlink="hlink" folHlink="folHlink"/>
  <p:hf hdr="0" dt="0"/>
  <p:notesStyle>
    <a:lvl1pPr algn="l" defTabSz="762000"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30487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95844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942432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472574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196500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87585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818770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499904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341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9165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441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3977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36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346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extLst>
      <p:ext uri="{BB962C8B-B14F-4D97-AF65-F5344CB8AC3E}">
        <p14:creationId xmlns:p14="http://schemas.microsoft.com/office/powerpoint/2010/main" val="133498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609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856785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3867749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BAF27B1B-186F-4800-A2C0-49DC1919F2F1}"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4174746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FD83C33A-4665-4A3E-98BB-A938392CCF00}"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19525911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online image</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6A7A0A34-2272-4E12-AA37-8509CF79A210}"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37415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online image</a:t>
            </a:r>
            <a:endParaRPr lang="en-US" noProof="0" dirty="0"/>
          </a:p>
        </p:txBody>
      </p:sp>
    </p:spTree>
    <p:extLst>
      <p:ext uri="{BB962C8B-B14F-4D97-AF65-F5344CB8AC3E}">
        <p14:creationId xmlns:p14="http://schemas.microsoft.com/office/powerpoint/2010/main" val="36384218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8271083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0765082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885198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7550294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7490722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4565196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3182347D-8498-4323-9B5B-BF7FB01CC5FB}"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2402108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7169555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0044113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8642383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601959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0246409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41645794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42664619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270A46E7-7EB8-4F74-873F-6B96BA7C70E0}"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21875535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1616F0E3-7A58-4BFF-A17F-5FDCD85EF999}"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17476550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E92BFB4A-A182-4E6C-B4B1-700EF03DC354}"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24776157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79211096-352C-4BC4-A035-EA56BC57267D}"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34901072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21B8297-AE41-4962-B0EC-664BD0A2003D}"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3371294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B6718AD8-DA7A-4CB4-83D9-A39173F23272}"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6551808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A4BC323-1FEE-4A1F-AAB5-336B44997364}"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41702285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6A7A0A34-2272-4E12-AA37-8509CF79A210}" type="slidenum">
              <a:rPr lang="en-AU" smtClean="0"/>
              <a:pPr>
                <a:defRPr/>
              </a:pPr>
              <a:t>‹#›</a:t>
            </a:fld>
            <a:endParaRPr lang="en-AU" sz="1400">
              <a:solidFill>
                <a:srgbClr val="1D1D60"/>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3879437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eaLnBrk="0" hangingPunct="0">
              <a:defRPr/>
            </a:pPr>
            <a:fld id="{AD9C6CD0-9126-4B37-A6CF-4E87C448E223}" type="slidenum">
              <a:rPr lang="en-AU" smtClean="0">
                <a:solidFill>
                  <a:srgbClr val="FFFFFF"/>
                </a:solidFill>
              </a:rPr>
              <a:pPr eaLnBrk="0" hangingPunct="0">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20123587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aqohsc.sa.gov.au/whs-support-request/" TargetMode="External"/><Relationship Id="rId7" Type="http://schemas.openxmlformats.org/officeDocument/2006/relationships/hyperlink" Target="http://www.safeworkaustralia.gov.au/"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hyperlink" Target="http://www.safework.sa.gov.au/" TargetMode="External"/><Relationship Id="rId5" Type="http://schemas.openxmlformats.org/officeDocument/2006/relationships/hyperlink" Target="mailto:maqohsc@sa.gov.au" TargetMode="External"/><Relationship Id="rId4" Type="http://schemas.openxmlformats.org/officeDocument/2006/relationships/hyperlink" Target="http://www.maqohsc.sa.gov.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0"/>
          <p:cNvSpPr>
            <a:spLocks noChangeArrowheads="1"/>
          </p:cNvSpPr>
          <p:nvPr/>
        </p:nvSpPr>
        <p:spPr bwMode="auto">
          <a:xfrm>
            <a:off x="1066800" y="990600"/>
            <a:ext cx="6858000" cy="685800"/>
          </a:xfrm>
          <a:prstGeom prst="rect">
            <a:avLst/>
          </a:prstGeom>
          <a:noFill/>
          <a:ln w="12700">
            <a:noFill/>
            <a:miter lim="800000"/>
            <a:headEnd/>
            <a:tailEnd/>
          </a:ln>
        </p:spPr>
        <p:txBody>
          <a:bodyPr anchor="b"/>
          <a:lstStyle/>
          <a:p>
            <a:pPr algn="ctr" defTabSz="762000">
              <a:lnSpc>
                <a:spcPct val="80000"/>
              </a:lnSpc>
            </a:pPr>
            <a:endParaRPr lang="en-AU" sz="4000" dirty="0">
              <a:solidFill>
                <a:srgbClr val="1D1762"/>
              </a:solidFill>
            </a:endParaRPr>
          </a:p>
        </p:txBody>
      </p:sp>
      <p:sp>
        <p:nvSpPr>
          <p:cNvPr id="4100" name="Rectangle 41"/>
          <p:cNvSpPr>
            <a:spLocks noChangeArrowheads="1"/>
          </p:cNvSpPr>
          <p:nvPr/>
        </p:nvSpPr>
        <p:spPr bwMode="auto">
          <a:xfrm>
            <a:off x="1524000" y="1828800"/>
            <a:ext cx="6096000" cy="914400"/>
          </a:xfrm>
          <a:prstGeom prst="rect">
            <a:avLst/>
          </a:prstGeom>
          <a:noFill/>
          <a:ln w="12700">
            <a:noFill/>
            <a:miter lim="800000"/>
            <a:headEnd/>
            <a:tailEnd/>
          </a:ln>
        </p:spPr>
        <p:txBody>
          <a:bodyPr/>
          <a:lstStyle/>
          <a:p>
            <a:pPr algn="ctr" defTabSz="762000">
              <a:spcBef>
                <a:spcPct val="20000"/>
              </a:spcBef>
              <a:buClr>
                <a:schemeClr val="accent1"/>
              </a:buClr>
              <a:buSzPct val="100000"/>
              <a:buFont typeface="Wingdings" pitchFamily="2" charset="2"/>
              <a:buNone/>
            </a:pPr>
            <a:endParaRPr lang="en-US" b="1" dirty="0">
              <a:solidFill>
                <a:srgbClr val="1D1762"/>
              </a:solidFill>
            </a:endParaRPr>
          </a:p>
        </p:txBody>
      </p:sp>
      <p:sp>
        <p:nvSpPr>
          <p:cNvPr id="3" name="TextBox 2"/>
          <p:cNvSpPr txBox="1"/>
          <p:nvPr/>
        </p:nvSpPr>
        <p:spPr>
          <a:xfrm>
            <a:off x="0" y="4509120"/>
            <a:ext cx="9144000" cy="523220"/>
          </a:xfrm>
          <a:prstGeom prst="rect">
            <a:avLst/>
          </a:prstGeom>
          <a:noFill/>
        </p:spPr>
        <p:txBody>
          <a:bodyPr wrap="square" rtlCol="0">
            <a:spAutoFit/>
          </a:bodyPr>
          <a:lstStyle/>
          <a:p>
            <a:pPr algn="ctr"/>
            <a:r>
              <a:rPr lang="en-AU" sz="2800" b="1" kern="0" dirty="0" smtClean="0">
                <a:solidFill>
                  <a:srgbClr val="FFFFFF"/>
                </a:solidFill>
                <a:latin typeface="Arial"/>
                <a:ea typeface="+mj-ea"/>
                <a:cs typeface="+mj-cs"/>
              </a:rPr>
              <a:t>Basic Isolations and Lockout</a:t>
            </a:r>
            <a:endParaRPr lang="en-AU" dirty="0"/>
          </a:p>
        </p:txBody>
      </p:sp>
      <p:sp>
        <p:nvSpPr>
          <p:cNvPr id="2" name="TextBox 1"/>
          <p:cNvSpPr txBox="1"/>
          <p:nvPr/>
        </p:nvSpPr>
        <p:spPr>
          <a:xfrm>
            <a:off x="7452320" y="6579114"/>
            <a:ext cx="1721732" cy="276999"/>
          </a:xfrm>
          <a:prstGeom prst="rect">
            <a:avLst/>
          </a:prstGeom>
          <a:noFill/>
        </p:spPr>
        <p:txBody>
          <a:bodyPr wrap="square" rtlCol="0">
            <a:spAutoFit/>
          </a:bodyPr>
          <a:lstStyle/>
          <a:p>
            <a:pPr algn="r"/>
            <a:r>
              <a:rPr lang="en-AU" sz="1200" b="1" dirty="0" smtClean="0">
                <a:solidFill>
                  <a:schemeClr val="bg1"/>
                </a:solidFill>
              </a:rPr>
              <a:t>April 2017</a:t>
            </a:r>
            <a:endParaRPr lang="en-AU" sz="1200" b="1" dirty="0">
              <a:solidFill>
                <a:schemeClr val="bg1"/>
              </a:solidFill>
            </a:endParaRPr>
          </a:p>
        </p:txBody>
      </p:sp>
    </p:spTree>
    <p:extLst>
      <p:ext uri="{BB962C8B-B14F-4D97-AF65-F5344CB8AC3E}">
        <p14:creationId xmlns:p14="http://schemas.microsoft.com/office/powerpoint/2010/main" val="39707717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Approved Isolation Points</a:t>
            </a:r>
          </a:p>
        </p:txBody>
      </p:sp>
      <p:sp>
        <p:nvSpPr>
          <p:cNvPr id="3" name="Content Placeholder 2"/>
          <p:cNvSpPr>
            <a:spLocks noGrp="1"/>
          </p:cNvSpPr>
          <p:nvPr>
            <p:ph idx="1"/>
          </p:nvPr>
        </p:nvSpPr>
        <p:spPr/>
        <p:txBody>
          <a:bodyPr/>
          <a:lstStyle/>
          <a:p>
            <a:r>
              <a:rPr lang="en-US" dirty="0" smtClean="0"/>
              <a:t>Switches and circuit breakers</a:t>
            </a:r>
          </a:p>
          <a:p>
            <a:r>
              <a:rPr lang="en-US" dirty="0" smtClean="0"/>
              <a:t>Plugs for electrical equipment</a:t>
            </a:r>
          </a:p>
          <a:p>
            <a:r>
              <a:rPr lang="en-US" dirty="0" smtClean="0"/>
              <a:t>Blanks </a:t>
            </a:r>
          </a:p>
          <a:p>
            <a:r>
              <a:rPr lang="en-US" dirty="0" smtClean="0"/>
              <a:t>Spades</a:t>
            </a:r>
          </a:p>
          <a:p>
            <a:r>
              <a:rPr lang="en-US" dirty="0" smtClean="0"/>
              <a:t>Valves</a:t>
            </a:r>
          </a:p>
          <a:p>
            <a:r>
              <a:rPr lang="en-US" dirty="0" smtClean="0"/>
              <a:t>Battery isolators on mobile equipment.</a:t>
            </a:r>
            <a:endParaRPr lang="en-US" dirty="0"/>
          </a:p>
        </p:txBody>
      </p:sp>
      <p:sp>
        <p:nvSpPr>
          <p:cNvPr id="4" name="Slide Number Placeholder 3"/>
          <p:cNvSpPr>
            <a:spLocks noGrp="1"/>
          </p:cNvSpPr>
          <p:nvPr>
            <p:ph type="sldNum" sz="quarter" idx="10"/>
          </p:nvPr>
        </p:nvSpPr>
        <p:spPr/>
        <p:txBody>
          <a:bodyPr/>
          <a:lstStyle/>
          <a:p>
            <a:fld id="{3182347D-8498-4323-9B5B-BF7FB01CC5FB}" type="slidenum">
              <a:rPr lang="en-AU" smtClean="0"/>
              <a:pPr/>
              <a:t>10</a:t>
            </a:fld>
            <a:endParaRPr lang="en-AU"/>
          </a:p>
        </p:txBody>
      </p:sp>
    </p:spTree>
    <p:extLst>
      <p:ext uri="{BB962C8B-B14F-4D97-AF65-F5344CB8AC3E}">
        <p14:creationId xmlns:p14="http://schemas.microsoft.com/office/powerpoint/2010/main" val="1488593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Prohibited Isolation Points</a:t>
            </a:r>
          </a:p>
        </p:txBody>
      </p:sp>
      <p:sp>
        <p:nvSpPr>
          <p:cNvPr id="32772" name="Content Placeholder 6"/>
          <p:cNvSpPr>
            <a:spLocks noGrp="1"/>
          </p:cNvSpPr>
          <p:nvPr>
            <p:ph idx="1"/>
          </p:nvPr>
        </p:nvSpPr>
        <p:spPr/>
        <p:txBody>
          <a:bodyPr/>
          <a:lstStyle/>
          <a:p>
            <a:r>
              <a:rPr lang="en-US" dirty="0" smtClean="0"/>
              <a:t>Emergency stop buttons</a:t>
            </a:r>
          </a:p>
          <a:p>
            <a:r>
              <a:rPr lang="en-US" dirty="0" smtClean="0"/>
              <a:t>Lanyard switches (pull wires)</a:t>
            </a:r>
          </a:p>
          <a:p>
            <a:r>
              <a:rPr lang="en-US" dirty="0" smtClean="0"/>
              <a:t>Control switches or stations</a:t>
            </a:r>
          </a:p>
          <a:p>
            <a:r>
              <a:rPr lang="en-US" dirty="0" smtClean="0"/>
              <a:t>Instrument air valves.</a:t>
            </a:r>
          </a:p>
          <a:p>
            <a:endParaRPr lang="en-US" dirty="0" smtClean="0"/>
          </a:p>
          <a:p>
            <a:pPr marL="0" indent="0">
              <a:buNone/>
            </a:pPr>
            <a:r>
              <a:rPr lang="en-US" sz="2400" b="1" dirty="0">
                <a:solidFill>
                  <a:srgbClr val="FF8200"/>
                </a:solidFill>
              </a:rPr>
              <a:t>If the isolation can be overridden, </a:t>
            </a:r>
            <a:br>
              <a:rPr lang="en-US" sz="2400" b="1" dirty="0">
                <a:solidFill>
                  <a:srgbClr val="FF8200"/>
                </a:solidFill>
              </a:rPr>
            </a:br>
            <a:r>
              <a:rPr lang="en-US" sz="2400" b="1" dirty="0">
                <a:solidFill>
                  <a:srgbClr val="FF8200"/>
                </a:solidFill>
              </a:rPr>
              <a:t>it is not an isolation at all.</a:t>
            </a:r>
          </a:p>
          <a:p>
            <a:pPr marL="0" indent="0">
              <a:buNone/>
            </a:pPr>
            <a:endParaRPr lang="en-AU" dirty="0" smtClean="0"/>
          </a:p>
        </p:txBody>
      </p:sp>
      <p:sp>
        <p:nvSpPr>
          <p:cNvPr id="10" name="Slide Number Placeholder 9"/>
          <p:cNvSpPr>
            <a:spLocks noGrp="1"/>
          </p:cNvSpPr>
          <p:nvPr>
            <p:ph type="sldNum" sz="quarter" idx="10"/>
          </p:nvPr>
        </p:nvSpPr>
        <p:spPr/>
        <p:txBody>
          <a:bodyPr/>
          <a:lstStyle/>
          <a:p>
            <a:pPr>
              <a:defRPr/>
            </a:pPr>
            <a:fld id="{3182347D-8498-4323-9B5B-BF7FB01CC5FB}" type="slidenum">
              <a:rPr lang="en-AU" smtClean="0"/>
              <a:pPr>
                <a:defRPr/>
              </a:pPr>
              <a:t>11</a:t>
            </a:fld>
            <a:endParaRPr lang="en-AU" sz="1400">
              <a:solidFill>
                <a:srgbClr val="1D1D60"/>
              </a:solidFill>
            </a:endParaRPr>
          </a:p>
        </p:txBody>
      </p:sp>
    </p:spTree>
    <p:extLst>
      <p:ext uri="{BB962C8B-B14F-4D97-AF65-F5344CB8AC3E}">
        <p14:creationId xmlns:p14="http://schemas.microsoft.com/office/powerpoint/2010/main" val="3299384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Isolation ‘Tools’ – Danger Tag</a:t>
            </a:r>
          </a:p>
        </p:txBody>
      </p:sp>
      <p:sp>
        <p:nvSpPr>
          <p:cNvPr id="26" name="Content Placeholder 25"/>
          <p:cNvSpPr>
            <a:spLocks noGrp="1"/>
          </p:cNvSpPr>
          <p:nvPr>
            <p:ph idx="1"/>
          </p:nvPr>
        </p:nvSpPr>
        <p:spPr/>
        <p:txBody>
          <a:bodyPr/>
          <a:lstStyle/>
          <a:p>
            <a:pPr marL="0" indent="0">
              <a:buNone/>
            </a:pPr>
            <a:r>
              <a:rPr lang="en-AU" b="1" dirty="0"/>
              <a:t>Danger </a:t>
            </a:r>
            <a:r>
              <a:rPr lang="en-AU" b="1" dirty="0" smtClean="0"/>
              <a:t>tags </a:t>
            </a:r>
            <a:r>
              <a:rPr lang="en-AU" dirty="0"/>
              <a:t>(RED) – Issued to each </a:t>
            </a:r>
            <a:r>
              <a:rPr lang="en-AU" dirty="0" smtClean="0"/>
              <a:t>individual </a:t>
            </a:r>
            <a:r>
              <a:rPr lang="en-AU" dirty="0"/>
              <a:t>with their photo and name on it for use with a danger lock.</a:t>
            </a:r>
          </a:p>
        </p:txBody>
      </p:sp>
      <p:sp>
        <p:nvSpPr>
          <p:cNvPr id="5" name="Slide Number Placeholder 4"/>
          <p:cNvSpPr>
            <a:spLocks noGrp="1"/>
          </p:cNvSpPr>
          <p:nvPr>
            <p:ph type="sldNum" sz="quarter" idx="10"/>
          </p:nvPr>
        </p:nvSpPr>
        <p:spPr/>
        <p:txBody>
          <a:bodyPr/>
          <a:lstStyle/>
          <a:p>
            <a:fld id="{1616F0E3-7A58-4BFF-A17F-5FDCD85EF999}" type="slidenum">
              <a:rPr lang="en-AU" smtClean="0"/>
              <a:pPr/>
              <a:t>12</a:t>
            </a:fld>
            <a:endParaRPr lang="en-A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837" y="2708920"/>
            <a:ext cx="1670050"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783" y="2708920"/>
            <a:ext cx="1668754"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5400092" y="3140968"/>
            <a:ext cx="1224136" cy="2160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26342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Isolation ‘Tools’ – Danger Lock </a:t>
            </a:r>
          </a:p>
        </p:txBody>
      </p:sp>
      <p:sp>
        <p:nvSpPr>
          <p:cNvPr id="6" name="Rectangle 3"/>
          <p:cNvSpPr>
            <a:spLocks noGrp="1" noChangeArrowheads="1"/>
          </p:cNvSpPr>
          <p:nvPr>
            <p:ph sz="half" idx="1"/>
          </p:nvPr>
        </p:nvSpPr>
        <p:spPr/>
        <p:txBody>
          <a:bodyPr/>
          <a:lstStyle/>
          <a:p>
            <a:pPr marL="0" indent="0">
              <a:buNone/>
            </a:pPr>
            <a:r>
              <a:rPr lang="en-US" b="1" dirty="0" smtClean="0"/>
              <a:t>Danger locks </a:t>
            </a:r>
            <a:r>
              <a:rPr lang="en-US" dirty="0" smtClean="0"/>
              <a:t>(RED) – Uniquely keyed and issued for locking an isolation point. </a:t>
            </a:r>
          </a:p>
          <a:p>
            <a:pPr marL="0" indent="0">
              <a:buNone/>
            </a:pPr>
            <a:r>
              <a:rPr lang="en-US" dirty="0" smtClean="0"/>
              <a:t>Contractors need to supply their own red danger locks or sign for red danger locks that they are then responsible for returning.</a:t>
            </a:r>
          </a:p>
          <a:p>
            <a:endParaRPr lang="en-US" dirty="0" smtClean="0"/>
          </a:p>
          <a:p>
            <a:endParaRPr lang="en-US" dirty="0" smtClean="0"/>
          </a:p>
          <a:p>
            <a:endParaRPr lang="en-US" dirty="0" smtClean="0"/>
          </a:p>
        </p:txBody>
      </p:sp>
      <p:sp>
        <p:nvSpPr>
          <p:cNvPr id="5" name="Slide Number Placeholder 4"/>
          <p:cNvSpPr>
            <a:spLocks noGrp="1"/>
          </p:cNvSpPr>
          <p:nvPr>
            <p:ph type="sldNum" sz="quarter" idx="10"/>
          </p:nvPr>
        </p:nvSpPr>
        <p:spPr/>
        <p:txBody>
          <a:bodyPr/>
          <a:lstStyle/>
          <a:p>
            <a:fld id="{1616F0E3-7A58-4BFF-A17F-5FDCD85EF999}" type="slidenum">
              <a:rPr lang="en-AU" smtClean="0"/>
              <a:pPr/>
              <a:t>13</a:t>
            </a:fld>
            <a:endParaRPr lang="en-AU"/>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772816"/>
            <a:ext cx="213995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681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Hasp / Scissor </a:t>
            </a:r>
            <a:r>
              <a:rPr lang="en-AU" kern="1200" dirty="0">
                <a:solidFill>
                  <a:srgbClr val="FF8200"/>
                </a:solidFill>
                <a:latin typeface="Arial" panose="020B0604020202020204" pitchFamily="34" charset="0"/>
                <a:cs typeface="Arial" panose="020B0604020202020204" pitchFamily="34" charset="0"/>
              </a:rPr>
              <a:t>Plate</a:t>
            </a:r>
          </a:p>
        </p:txBody>
      </p:sp>
      <p:sp>
        <p:nvSpPr>
          <p:cNvPr id="35843" name="Content Placeholder 2"/>
          <p:cNvSpPr>
            <a:spLocks noGrp="1"/>
          </p:cNvSpPr>
          <p:nvPr>
            <p:ph idx="1"/>
          </p:nvPr>
        </p:nvSpPr>
        <p:spPr/>
        <p:txBody>
          <a:bodyPr/>
          <a:lstStyle/>
          <a:p>
            <a:pPr marL="0" indent="0">
              <a:buNone/>
            </a:pPr>
            <a:r>
              <a:rPr lang="en-US" dirty="0" smtClean="0"/>
              <a:t>A purpose-built device when used for plant isolation – it prevents the movement of an isolation point and allows the attachment of a number of locks.</a:t>
            </a:r>
            <a:endParaRPr lang="en-AU"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924944"/>
            <a:ext cx="4713287"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pPr>
              <a:defRPr/>
            </a:pPr>
            <a:fld id="{3182347D-8498-4323-9B5B-BF7FB01CC5FB}" type="slidenum">
              <a:rPr lang="en-AU" smtClean="0"/>
              <a:pPr>
                <a:defRPr/>
              </a:pPr>
              <a:t>14</a:t>
            </a:fld>
            <a:endParaRPr lang="en-AU" sz="1400">
              <a:solidFill>
                <a:srgbClr val="1D1D60"/>
              </a:solidFill>
            </a:endParaRPr>
          </a:p>
        </p:txBody>
      </p:sp>
    </p:spTree>
    <p:extLst>
      <p:ext uri="{BB962C8B-B14F-4D97-AF65-F5344CB8AC3E}">
        <p14:creationId xmlns:p14="http://schemas.microsoft.com/office/powerpoint/2010/main" val="3341859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Simple Isolation - Steps</a:t>
            </a:r>
          </a:p>
        </p:txBody>
      </p:sp>
      <p:sp>
        <p:nvSpPr>
          <p:cNvPr id="3" name="Content Placeholder 2"/>
          <p:cNvSpPr>
            <a:spLocks noGrp="1"/>
          </p:cNvSpPr>
          <p:nvPr>
            <p:ph idx="1"/>
          </p:nvPr>
        </p:nvSpPr>
        <p:spPr>
          <a:xfrm>
            <a:off x="1835696" y="1700808"/>
            <a:ext cx="6851104" cy="4608512"/>
          </a:xfrm>
        </p:spPr>
        <p:txBody>
          <a:bodyPr>
            <a:noAutofit/>
          </a:bodyPr>
          <a:lstStyle/>
          <a:p>
            <a:pPr marL="0" indent="0">
              <a:buNone/>
            </a:pPr>
            <a:r>
              <a:rPr lang="en-US" sz="1800" dirty="0" smtClean="0"/>
              <a:t>Person initiating the isolation must…</a:t>
            </a:r>
          </a:p>
          <a:p>
            <a:r>
              <a:rPr lang="en-US" sz="1800" dirty="0"/>
              <a:t>N</a:t>
            </a:r>
            <a:r>
              <a:rPr lang="en-US" sz="1800" dirty="0" smtClean="0"/>
              <a:t>otify all people who may be affected by the isolation</a:t>
            </a:r>
          </a:p>
          <a:p>
            <a:r>
              <a:rPr lang="en-US" sz="1800" dirty="0"/>
              <a:t>C</a:t>
            </a:r>
            <a:r>
              <a:rPr lang="en-US" sz="1800" dirty="0" smtClean="0"/>
              <a:t>onduct Isolation</a:t>
            </a:r>
          </a:p>
          <a:p>
            <a:pPr lvl="1">
              <a:buFont typeface="Wingdings" pitchFamily="2" charset="2"/>
              <a:buChar char="Ø"/>
            </a:pPr>
            <a:r>
              <a:rPr lang="en-US" sz="1800" dirty="0" smtClean="0"/>
              <a:t>Apply a hasp, or a device and hasp, to the isolation point</a:t>
            </a:r>
          </a:p>
          <a:p>
            <a:pPr lvl="1">
              <a:buFont typeface="Wingdings" pitchFamily="2" charset="2"/>
              <a:buChar char="Ø"/>
            </a:pPr>
            <a:r>
              <a:rPr lang="en-US" sz="1800" dirty="0" smtClean="0"/>
              <a:t>Attach their personal danger lock and tag</a:t>
            </a:r>
          </a:p>
          <a:p>
            <a:pPr lvl="1">
              <a:buFont typeface="Wingdings" pitchFamily="2" charset="2"/>
              <a:buChar char="Ø"/>
            </a:pPr>
            <a:r>
              <a:rPr lang="en-US" sz="1800" dirty="0" smtClean="0"/>
              <a:t>Check the security of the isolation (tamper resistance)</a:t>
            </a:r>
          </a:p>
          <a:p>
            <a:pPr lvl="1">
              <a:buFont typeface="Wingdings" pitchFamily="2" charset="2"/>
              <a:buChar char="Ø"/>
            </a:pPr>
            <a:r>
              <a:rPr lang="en-US" sz="1800" dirty="0" smtClean="0"/>
              <a:t>‘Test for Dead’ – check that there is no stored energy in the circuit / system / machine you are isolating. </a:t>
            </a:r>
          </a:p>
          <a:p>
            <a:pPr marL="0" indent="0">
              <a:buNone/>
            </a:pPr>
            <a:r>
              <a:rPr lang="en-US" sz="1800" dirty="0"/>
              <a:t>A</a:t>
            </a:r>
            <a:r>
              <a:rPr lang="en-US" sz="1800" dirty="0" smtClean="0"/>
              <a:t>ll persons participating in the isolation must…</a:t>
            </a:r>
          </a:p>
          <a:p>
            <a:r>
              <a:rPr lang="en-US" sz="1800" dirty="0" smtClean="0"/>
              <a:t>Attach their danger lock and danger tag to the hasp and remove it at the end of the task.</a:t>
            </a:r>
            <a:endParaRPr lang="en-AU" sz="1800" dirty="0"/>
          </a:p>
        </p:txBody>
      </p:sp>
      <p:sp>
        <p:nvSpPr>
          <p:cNvPr id="6" name="Slide Number Placeholder 5"/>
          <p:cNvSpPr>
            <a:spLocks noGrp="1"/>
          </p:cNvSpPr>
          <p:nvPr>
            <p:ph type="sldNum" sz="quarter" idx="10"/>
          </p:nvPr>
        </p:nvSpPr>
        <p:spPr/>
        <p:txBody>
          <a:bodyPr/>
          <a:lstStyle/>
          <a:p>
            <a:pPr>
              <a:defRPr/>
            </a:pPr>
            <a:fld id="{3182347D-8498-4323-9B5B-BF7FB01CC5FB}" type="slidenum">
              <a:rPr lang="en-AU" smtClean="0"/>
              <a:pPr>
                <a:defRPr/>
              </a:pPr>
              <a:t>15</a:t>
            </a:fld>
            <a:endParaRPr lang="en-AU" sz="1400">
              <a:solidFill>
                <a:srgbClr val="1D1D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Completed Isolations</a:t>
            </a:r>
          </a:p>
        </p:txBody>
      </p:sp>
      <p:sp>
        <p:nvSpPr>
          <p:cNvPr id="5" name="Rectangle 3"/>
          <p:cNvSpPr>
            <a:spLocks noGrp="1" noChangeArrowheads="1"/>
          </p:cNvSpPr>
          <p:nvPr>
            <p:ph idx="1"/>
          </p:nvPr>
        </p:nvSpPr>
        <p:spPr/>
        <p:txBody>
          <a:bodyPr/>
          <a:lstStyle/>
          <a:p>
            <a:pPr marL="0" indent="0">
              <a:buNone/>
            </a:pPr>
            <a:r>
              <a:rPr lang="en-US" dirty="0" smtClean="0"/>
              <a:t>Note the use of scissor plate to isolation switch / battery isolator and placement of personal danger lock and personal danger tag.</a:t>
            </a:r>
            <a:endParaRPr lang="en-US" dirty="0"/>
          </a:p>
        </p:txBody>
      </p:sp>
      <p:sp>
        <p:nvSpPr>
          <p:cNvPr id="4" name="Slide Number Placeholder 3"/>
          <p:cNvSpPr>
            <a:spLocks noGrp="1"/>
          </p:cNvSpPr>
          <p:nvPr>
            <p:ph type="sldNum" sz="quarter" idx="10"/>
          </p:nvPr>
        </p:nvSpPr>
        <p:spPr/>
        <p:txBody>
          <a:bodyPr/>
          <a:lstStyle/>
          <a:p>
            <a:fld id="{3182347D-8498-4323-9B5B-BF7FB01CC5FB}" type="slidenum">
              <a:rPr lang="en-AU" smtClean="0"/>
              <a:pPr/>
              <a:t>16</a:t>
            </a:fld>
            <a:endParaRPr lang="en-AU"/>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924944"/>
            <a:ext cx="428132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797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Two ‘tests’ of Effective Isolation</a:t>
            </a:r>
          </a:p>
        </p:txBody>
      </p:sp>
      <p:sp>
        <p:nvSpPr>
          <p:cNvPr id="5" name="Rectangle 1027"/>
          <p:cNvSpPr>
            <a:spLocks noGrp="1" noChangeArrowheads="1"/>
          </p:cNvSpPr>
          <p:nvPr>
            <p:ph idx="1"/>
          </p:nvPr>
        </p:nvSpPr>
        <p:spPr/>
        <p:txBody>
          <a:bodyPr/>
          <a:lstStyle/>
          <a:p>
            <a:pPr marL="0" indent="0">
              <a:buNone/>
            </a:pPr>
            <a:r>
              <a:rPr lang="en-US" dirty="0" smtClean="0"/>
              <a:t>Always ensure that an isolation:</a:t>
            </a:r>
          </a:p>
          <a:p>
            <a:pPr marL="457200" indent="-457200">
              <a:buFont typeface="+mj-lt"/>
              <a:buAutoNum type="arabicPeriod"/>
            </a:pPr>
            <a:r>
              <a:rPr lang="en-US" dirty="0" smtClean="0"/>
              <a:t>Positively stops the flow and impact of energy </a:t>
            </a:r>
            <a:br>
              <a:rPr lang="en-US" dirty="0" smtClean="0"/>
            </a:br>
            <a:r>
              <a:rPr lang="en-US" dirty="0" smtClean="0"/>
              <a:t>so that it protects all people.</a:t>
            </a:r>
            <a:br>
              <a:rPr lang="en-US" dirty="0" smtClean="0"/>
            </a:br>
            <a:endParaRPr lang="en-US" dirty="0" smtClean="0"/>
          </a:p>
          <a:p>
            <a:pPr marL="457200" indent="-457200">
              <a:buFont typeface="+mj-lt"/>
              <a:buAutoNum type="arabicPeriod"/>
            </a:pPr>
            <a:r>
              <a:rPr lang="en-US" dirty="0" smtClean="0"/>
              <a:t>Cannot be reactivated by another person </a:t>
            </a:r>
            <a:br>
              <a:rPr lang="en-US" dirty="0" smtClean="0"/>
            </a:br>
            <a:r>
              <a:rPr lang="en-US" dirty="0" smtClean="0"/>
              <a:t>accidentally or intentionally.</a:t>
            </a:r>
            <a:endParaRPr lang="en-US" dirty="0"/>
          </a:p>
        </p:txBody>
      </p:sp>
      <p:sp>
        <p:nvSpPr>
          <p:cNvPr id="4" name="Slide Number Placeholder 3"/>
          <p:cNvSpPr>
            <a:spLocks noGrp="1"/>
          </p:cNvSpPr>
          <p:nvPr>
            <p:ph type="sldNum" sz="quarter" idx="10"/>
          </p:nvPr>
        </p:nvSpPr>
        <p:spPr/>
        <p:txBody>
          <a:bodyPr/>
          <a:lstStyle/>
          <a:p>
            <a:fld id="{3182347D-8498-4323-9B5B-BF7FB01CC5FB}" type="slidenum">
              <a:rPr lang="en-AU" smtClean="0"/>
              <a:pPr/>
              <a:t>17</a:t>
            </a:fld>
            <a:endParaRPr lang="en-AU"/>
          </a:p>
        </p:txBody>
      </p:sp>
    </p:spTree>
    <p:extLst>
      <p:ext uri="{BB962C8B-B14F-4D97-AF65-F5344CB8AC3E}">
        <p14:creationId xmlns:p14="http://schemas.microsoft.com/office/powerpoint/2010/main" val="2530368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Rules for Personal Danger Tags </a:t>
            </a:r>
            <a:br>
              <a:rPr lang="en-US" kern="1200" dirty="0">
                <a:solidFill>
                  <a:srgbClr val="FF8200"/>
                </a:solidFill>
                <a:latin typeface="Arial" panose="020B0604020202020204" pitchFamily="34" charset="0"/>
                <a:cs typeface="Arial" panose="020B0604020202020204" pitchFamily="34" charset="0"/>
              </a:rPr>
            </a:br>
            <a:r>
              <a:rPr lang="en-US" kern="1200" dirty="0">
                <a:solidFill>
                  <a:srgbClr val="FF8200"/>
                </a:solidFill>
                <a:latin typeface="Arial" panose="020B0604020202020204" pitchFamily="34" charset="0"/>
                <a:cs typeface="Arial" panose="020B0604020202020204" pitchFamily="34" charset="0"/>
              </a:rPr>
              <a:t>and Locks</a:t>
            </a:r>
          </a:p>
        </p:txBody>
      </p:sp>
      <p:sp>
        <p:nvSpPr>
          <p:cNvPr id="10" name="Content Placeholder 9"/>
          <p:cNvSpPr>
            <a:spLocks noGrp="1"/>
          </p:cNvSpPr>
          <p:nvPr>
            <p:ph idx="1"/>
          </p:nvPr>
        </p:nvSpPr>
        <p:spPr>
          <a:xfrm>
            <a:off x="1733276" y="1700808"/>
            <a:ext cx="6851104" cy="4776192"/>
          </a:xfrm>
        </p:spPr>
        <p:txBody>
          <a:bodyPr>
            <a:normAutofit fontScale="85000" lnSpcReduction="20000"/>
          </a:bodyPr>
          <a:lstStyle/>
          <a:p>
            <a:r>
              <a:rPr lang="en-AU" dirty="0"/>
              <a:t>Personal danger tags </a:t>
            </a:r>
            <a:r>
              <a:rPr lang="en-AU" dirty="0" smtClean="0"/>
              <a:t>and </a:t>
            </a:r>
            <a:r>
              <a:rPr lang="en-AU" dirty="0"/>
              <a:t>locks must </a:t>
            </a:r>
            <a:r>
              <a:rPr lang="en-AU" dirty="0" smtClean="0"/>
              <a:t>always </a:t>
            </a:r>
            <a:br>
              <a:rPr lang="en-AU" dirty="0" smtClean="0"/>
            </a:br>
            <a:r>
              <a:rPr lang="en-AU" dirty="0" smtClean="0"/>
              <a:t>be used </a:t>
            </a:r>
            <a:r>
              <a:rPr lang="en-AU" dirty="0"/>
              <a:t>together.</a:t>
            </a:r>
          </a:p>
          <a:p>
            <a:r>
              <a:rPr lang="en-AU" dirty="0"/>
              <a:t>Interference or operation could place </a:t>
            </a:r>
            <a:r>
              <a:rPr lang="en-AU" dirty="0" smtClean="0"/>
              <a:t>you </a:t>
            </a:r>
            <a:r>
              <a:rPr lang="en-AU" dirty="0"/>
              <a:t>at </a:t>
            </a:r>
            <a:r>
              <a:rPr lang="en-AU" dirty="0" smtClean="0"/>
              <a:t/>
            </a:r>
            <a:br>
              <a:rPr lang="en-AU" dirty="0" smtClean="0"/>
            </a:br>
            <a:r>
              <a:rPr lang="en-AU" dirty="0" smtClean="0"/>
              <a:t>risk of </a:t>
            </a:r>
            <a:r>
              <a:rPr lang="en-AU" dirty="0"/>
              <a:t>severe injury or death.</a:t>
            </a:r>
          </a:p>
          <a:p>
            <a:r>
              <a:rPr lang="en-AU" dirty="0"/>
              <a:t>No person shall attempt to operate </a:t>
            </a:r>
            <a:r>
              <a:rPr lang="en-AU" dirty="0" smtClean="0"/>
              <a:t>an isolator </a:t>
            </a:r>
            <a:br>
              <a:rPr lang="en-AU" dirty="0" smtClean="0"/>
            </a:br>
            <a:r>
              <a:rPr lang="en-AU" dirty="0" smtClean="0"/>
              <a:t>to which </a:t>
            </a:r>
            <a:r>
              <a:rPr lang="en-AU" dirty="0"/>
              <a:t>a danger </a:t>
            </a:r>
            <a:r>
              <a:rPr lang="en-AU" dirty="0" smtClean="0"/>
              <a:t>tag / lock is attached. </a:t>
            </a:r>
            <a:endParaRPr lang="en-AU" dirty="0"/>
          </a:p>
          <a:p>
            <a:r>
              <a:rPr lang="en-AU" dirty="0"/>
              <a:t>Only you can place your personal danger </a:t>
            </a:r>
            <a:r>
              <a:rPr lang="en-AU" dirty="0" smtClean="0"/>
              <a:t>lock / tag</a:t>
            </a:r>
            <a:r>
              <a:rPr lang="en-AU" dirty="0"/>
              <a:t>.</a:t>
            </a:r>
          </a:p>
          <a:p>
            <a:r>
              <a:rPr lang="en-AU" dirty="0" smtClean="0"/>
              <a:t>Only </a:t>
            </a:r>
            <a:r>
              <a:rPr lang="en-AU" dirty="0"/>
              <a:t>you can remove your personal danger </a:t>
            </a:r>
            <a:r>
              <a:rPr lang="en-AU" dirty="0" smtClean="0"/>
              <a:t>lock / tag</a:t>
            </a:r>
            <a:r>
              <a:rPr lang="en-AU" dirty="0"/>
              <a:t>.</a:t>
            </a:r>
          </a:p>
          <a:p>
            <a:r>
              <a:rPr lang="en-AU" dirty="0" smtClean="0"/>
              <a:t>Your personal danger tag should </a:t>
            </a:r>
            <a:r>
              <a:rPr lang="en-AU" dirty="0"/>
              <a:t>not be left in place when you are no longer at risk.</a:t>
            </a:r>
          </a:p>
          <a:p>
            <a:r>
              <a:rPr lang="en-AU" dirty="0"/>
              <a:t>If you fail to remove your </a:t>
            </a:r>
            <a:r>
              <a:rPr lang="en-AU" dirty="0" smtClean="0"/>
              <a:t>tag / lock </a:t>
            </a:r>
            <a:r>
              <a:rPr lang="en-AU" dirty="0"/>
              <a:t>prior to leaving work, you will be required to return to work to remove it.</a:t>
            </a:r>
          </a:p>
          <a:p>
            <a:r>
              <a:rPr lang="en-AU" dirty="0"/>
              <a:t>If you use a temporary personal danger tag make sure you fill out all the </a:t>
            </a:r>
            <a:r>
              <a:rPr lang="en-AU" dirty="0" smtClean="0"/>
              <a:t>details.</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3182347D-8498-4323-9B5B-BF7FB01CC5FB}" type="slidenum">
              <a:rPr lang="en-AU" smtClean="0"/>
              <a:pPr>
                <a:defRPr/>
              </a:pPr>
              <a:t>18</a:t>
            </a:fld>
            <a:endParaRPr lang="en-AU" sz="1400">
              <a:solidFill>
                <a:srgbClr val="1D1D6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556792"/>
            <a:ext cx="1466084" cy="277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14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Out of Service Tags</a:t>
            </a:r>
          </a:p>
        </p:txBody>
      </p:sp>
      <p:sp>
        <p:nvSpPr>
          <p:cNvPr id="3" name="Content Placeholder 2"/>
          <p:cNvSpPr>
            <a:spLocks noGrp="1"/>
          </p:cNvSpPr>
          <p:nvPr>
            <p:ph idx="1"/>
          </p:nvPr>
        </p:nvSpPr>
        <p:spPr/>
        <p:txBody>
          <a:bodyPr/>
          <a:lstStyle/>
          <a:p>
            <a:pPr marL="0" indent="0">
              <a:buNone/>
            </a:pPr>
            <a:r>
              <a:rPr lang="en-US" dirty="0" smtClean="0"/>
              <a:t>If you have to leave plant in an unsafe condition you must attach an Out of Service Tag  BEFORE you remove your personal danger </a:t>
            </a:r>
            <a:r>
              <a:rPr lang="en-US" dirty="0"/>
              <a:t>l</a:t>
            </a:r>
            <a:r>
              <a:rPr lang="en-US" dirty="0" smtClean="0"/>
              <a:t>ock and danger tag.</a:t>
            </a:r>
          </a:p>
          <a:p>
            <a:endParaRPr lang="en-US" dirty="0"/>
          </a:p>
        </p:txBody>
      </p:sp>
      <p:sp>
        <p:nvSpPr>
          <p:cNvPr id="4" name="Slide Number Placeholder 3"/>
          <p:cNvSpPr>
            <a:spLocks noGrp="1"/>
          </p:cNvSpPr>
          <p:nvPr>
            <p:ph type="sldNum" sz="quarter" idx="10"/>
          </p:nvPr>
        </p:nvSpPr>
        <p:spPr/>
        <p:txBody>
          <a:bodyPr/>
          <a:lstStyle/>
          <a:p>
            <a:fld id="{3182347D-8498-4323-9B5B-BF7FB01CC5FB}" type="slidenum">
              <a:rPr lang="en-AU" smtClean="0"/>
              <a:pPr/>
              <a:t>19</a:t>
            </a:fld>
            <a:endParaRPr lang="en-AU"/>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941637"/>
            <a:ext cx="3883025"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3347864" y="3356992"/>
            <a:ext cx="1584176" cy="216024"/>
          </a:xfrm>
          <a:prstGeom prst="rect">
            <a:avLst/>
          </a:prstGeom>
          <a:solidFill>
            <a:srgbClr val="FCF600"/>
          </a:solidFill>
          <a:ln w="12700" cap="flat" cmpd="sng" algn="ctr">
            <a:solidFill>
              <a:srgbClr val="FFFF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43591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7128792" cy="1152128"/>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AU" dirty="0"/>
              <a:t/>
            </a:r>
            <a:br>
              <a:rPr lang="en-AU" dirty="0"/>
            </a:br>
            <a:r>
              <a:rPr lang="en-AU" kern="1200" dirty="0">
                <a:solidFill>
                  <a:srgbClr val="FF8200"/>
                </a:solidFill>
                <a:latin typeface="Arial" panose="020B0604020202020204" pitchFamily="34" charset="0"/>
                <a:cs typeface="Arial" panose="020B0604020202020204" pitchFamily="34" charset="0"/>
              </a:rPr>
              <a:t>The Mining and Quarrying Occupational Health and Safety Committee</a:t>
            </a:r>
          </a:p>
        </p:txBody>
      </p:sp>
      <p:sp>
        <p:nvSpPr>
          <p:cNvPr id="3" name="Content Placeholder 2"/>
          <p:cNvSpPr>
            <a:spLocks noGrp="1"/>
          </p:cNvSpPr>
          <p:nvPr>
            <p:ph idx="1"/>
          </p:nvPr>
        </p:nvSpPr>
        <p:spPr/>
        <p:txBody>
          <a:bodyPr/>
          <a:lstStyle/>
          <a:p>
            <a:pPr marL="0" indent="0" hangingPunct="0">
              <a:buNone/>
            </a:pPr>
            <a:r>
              <a:rPr lang="en-US" b="1" dirty="0"/>
              <a:t>Promoting Work Health and Safety in the Workplace</a:t>
            </a:r>
            <a:endParaRPr lang="en-AU" dirty="0"/>
          </a:p>
          <a:p>
            <a:pPr marL="0" indent="0" fontAlgn="auto">
              <a:buNone/>
            </a:pPr>
            <a:r>
              <a:rPr lang="en-US" sz="1800" dirty="0"/>
              <a:t>This workplace industry safety </a:t>
            </a:r>
            <a:r>
              <a:rPr lang="en-US" sz="1800" dirty="0" smtClean="0"/>
              <a:t>presentation </a:t>
            </a:r>
            <a:r>
              <a:rPr lang="en-US" sz="1800" dirty="0"/>
              <a:t>is developed and fully funded by the Mining and Quarrying Occupational Health and Safety Committee (MAQOHSC). </a:t>
            </a:r>
            <a:endParaRPr lang="en-US" sz="1800" dirty="0" smtClean="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algn="r">
              <a:buNone/>
            </a:pPr>
            <a:r>
              <a:rPr lang="en-AU" sz="1600" dirty="0" smtClean="0"/>
              <a:t>ISBN </a:t>
            </a:r>
            <a:r>
              <a:rPr lang="en-AU" sz="1600" dirty="0"/>
              <a:t>978-1-925361-36-0</a:t>
            </a:r>
          </a:p>
          <a:p>
            <a:pPr marL="0" indent="0" fontAlgn="auto">
              <a:buNone/>
            </a:pPr>
            <a:endParaRPr lang="en-AU" kern="1200" dirty="0">
              <a:solidFill>
                <a:srgbClr val="FF8200"/>
              </a:solidFill>
              <a:latin typeface="Arial" panose="020B0604020202020204" pitchFamily="34" charset="0"/>
              <a:cs typeface="Arial" panose="020B0604020202020204" pitchFamily="34" charset="0"/>
            </a:endParaRPr>
          </a:p>
          <a:p>
            <a:pPr marL="0" indent="0" fontAlgn="auto">
              <a:buNone/>
            </a:pPr>
            <a:endParaRPr lang="en-AU" kern="1200" dirty="0" smtClean="0">
              <a:solidFill>
                <a:srgbClr val="FF8200"/>
              </a:solidFill>
              <a:latin typeface="Arial" panose="020B0604020202020204" pitchFamily="34" charset="0"/>
              <a:cs typeface="Arial" panose="020B0604020202020204" pitchFamily="34" charset="0"/>
            </a:endParaRPr>
          </a:p>
          <a:p>
            <a:pPr marL="0" indent="0" fontAlgn="auto">
              <a:buNone/>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a:t>
            </a:fld>
            <a:endParaRPr lang="en-AU" sz="1400" dirty="0">
              <a:solidFill>
                <a:srgbClr val="1D1D60"/>
              </a:solidFill>
            </a:endParaRPr>
          </a:p>
        </p:txBody>
      </p:sp>
    </p:spTree>
    <p:extLst>
      <p:ext uri="{BB962C8B-B14F-4D97-AF65-F5344CB8AC3E}">
        <p14:creationId xmlns:p14="http://schemas.microsoft.com/office/powerpoint/2010/main" val="4209759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Using Out of Service Tags</a:t>
            </a:r>
          </a:p>
        </p:txBody>
      </p:sp>
      <p:sp>
        <p:nvSpPr>
          <p:cNvPr id="11" name="Content Placeholder 10"/>
          <p:cNvSpPr>
            <a:spLocks noGrp="1"/>
          </p:cNvSpPr>
          <p:nvPr>
            <p:ph idx="1"/>
          </p:nvPr>
        </p:nvSpPr>
        <p:spPr>
          <a:xfrm>
            <a:off x="1835696" y="1700808"/>
            <a:ext cx="6851104" cy="4824536"/>
          </a:xfrm>
        </p:spPr>
        <p:txBody>
          <a:bodyPr>
            <a:noAutofit/>
          </a:bodyPr>
          <a:lstStyle/>
          <a:p>
            <a:pPr marL="0" indent="0">
              <a:buNone/>
            </a:pPr>
            <a:r>
              <a:rPr lang="en-AU" sz="1400" dirty="0" smtClean="0"/>
              <a:t>An out of service tag is placed </a:t>
            </a:r>
            <a:r>
              <a:rPr lang="en-AU" sz="1400" dirty="0"/>
              <a:t>on an isolation point to indicate equipment may be </a:t>
            </a:r>
            <a:r>
              <a:rPr lang="en-AU" sz="1400" dirty="0" smtClean="0"/>
              <a:t/>
            </a:r>
            <a:br>
              <a:rPr lang="en-AU" sz="1400" dirty="0" smtClean="0"/>
            </a:br>
            <a:r>
              <a:rPr lang="en-AU" sz="1400" dirty="0" smtClean="0"/>
              <a:t>damaged and/or </a:t>
            </a:r>
            <a:r>
              <a:rPr lang="en-AU" sz="1400" dirty="0"/>
              <a:t>persons may be at risk if operated.  </a:t>
            </a:r>
            <a:endParaRPr lang="en-AU" sz="1400" dirty="0" smtClean="0"/>
          </a:p>
          <a:p>
            <a:pPr marL="0" indent="0">
              <a:buNone/>
            </a:pPr>
            <a:r>
              <a:rPr lang="en-AU" sz="1400" dirty="0" smtClean="0"/>
              <a:t>Can </a:t>
            </a:r>
            <a:r>
              <a:rPr lang="en-AU" sz="1400" dirty="0"/>
              <a:t>be placed when:</a:t>
            </a:r>
          </a:p>
          <a:p>
            <a:r>
              <a:rPr lang="en-AU" sz="1400" dirty="0"/>
              <a:t>E</a:t>
            </a:r>
            <a:r>
              <a:rPr lang="en-AU" sz="1400" dirty="0" smtClean="0"/>
              <a:t>quipment </a:t>
            </a:r>
            <a:r>
              <a:rPr lang="en-AU" sz="1400" dirty="0"/>
              <a:t>is defective</a:t>
            </a:r>
          </a:p>
          <a:p>
            <a:r>
              <a:rPr lang="en-AU" sz="1400" dirty="0"/>
              <a:t>E</a:t>
            </a:r>
            <a:r>
              <a:rPr lang="en-AU" sz="1400" dirty="0" smtClean="0"/>
              <a:t>quipment </a:t>
            </a:r>
            <a:r>
              <a:rPr lang="en-AU" sz="1400" dirty="0"/>
              <a:t>has a fault that could cause injury or damage</a:t>
            </a:r>
          </a:p>
          <a:p>
            <a:r>
              <a:rPr lang="en-AU" sz="1400" dirty="0"/>
              <a:t>R</a:t>
            </a:r>
            <a:r>
              <a:rPr lang="en-AU" sz="1400" dirty="0" smtClean="0"/>
              <a:t>epairs incomplete.</a:t>
            </a:r>
            <a:endParaRPr lang="en-AU" sz="1400" dirty="0"/>
          </a:p>
          <a:p>
            <a:pPr marL="0" indent="0">
              <a:buNone/>
            </a:pPr>
            <a:r>
              <a:rPr lang="en-AU" sz="1400" dirty="0" smtClean="0"/>
              <a:t>To </a:t>
            </a:r>
            <a:r>
              <a:rPr lang="en-AU" sz="1400" dirty="0"/>
              <a:t>use an </a:t>
            </a:r>
            <a:r>
              <a:rPr lang="en-AU" sz="1400" dirty="0" smtClean="0"/>
              <a:t>out </a:t>
            </a:r>
            <a:r>
              <a:rPr lang="en-AU" sz="1400" dirty="0"/>
              <a:t>of </a:t>
            </a:r>
            <a:r>
              <a:rPr lang="en-AU" sz="1400" dirty="0" smtClean="0"/>
              <a:t>service tag:</a:t>
            </a:r>
            <a:endParaRPr lang="en-AU" sz="1400" dirty="0"/>
          </a:p>
          <a:p>
            <a:pPr marL="457200" indent="-457200">
              <a:buFont typeface="+mj-lt"/>
              <a:buAutoNum type="arabicPeriod"/>
            </a:pPr>
            <a:r>
              <a:rPr lang="en-AU" sz="1400" dirty="0"/>
              <a:t>C</a:t>
            </a:r>
            <a:r>
              <a:rPr lang="en-AU" sz="1400" dirty="0" smtClean="0"/>
              <a:t>learly and </a:t>
            </a:r>
            <a:r>
              <a:rPr lang="en-AU" sz="1400" dirty="0"/>
              <a:t>legibly complete all items on the </a:t>
            </a:r>
            <a:r>
              <a:rPr lang="en-AU" sz="1400" dirty="0" smtClean="0"/>
              <a:t>tag.</a:t>
            </a:r>
            <a:endParaRPr lang="en-AU" sz="1400" dirty="0"/>
          </a:p>
          <a:p>
            <a:pPr marL="457200" indent="-457200">
              <a:buFont typeface="+mj-lt"/>
              <a:buAutoNum type="arabicPeriod"/>
            </a:pPr>
            <a:r>
              <a:rPr lang="en-AU" sz="1400" dirty="0"/>
              <a:t>S</a:t>
            </a:r>
            <a:r>
              <a:rPr lang="en-AU" sz="1400" dirty="0" smtClean="0"/>
              <a:t>ecurely </a:t>
            </a:r>
            <a:r>
              <a:rPr lang="en-AU" sz="1400" dirty="0"/>
              <a:t>attach tag to main isolation point of equipment or directly </a:t>
            </a:r>
            <a:r>
              <a:rPr lang="en-AU" sz="1400" dirty="0" smtClean="0"/>
              <a:t/>
            </a:r>
            <a:br>
              <a:rPr lang="en-AU" sz="1400" dirty="0" smtClean="0"/>
            </a:br>
            <a:r>
              <a:rPr lang="en-AU" sz="1400" dirty="0" smtClean="0"/>
              <a:t>onto </a:t>
            </a:r>
            <a:r>
              <a:rPr lang="en-AU" sz="1400" dirty="0"/>
              <a:t>equipment itself (if no isolation </a:t>
            </a:r>
            <a:r>
              <a:rPr lang="en-AU" sz="1400" dirty="0" smtClean="0"/>
              <a:t>point).</a:t>
            </a:r>
            <a:endParaRPr lang="en-AU" sz="1400" dirty="0"/>
          </a:p>
          <a:p>
            <a:pPr marL="457200" indent="-457200">
              <a:buFont typeface="+mj-lt"/>
              <a:buAutoNum type="arabicPeriod"/>
            </a:pPr>
            <a:r>
              <a:rPr lang="en-AU" sz="1400" dirty="0"/>
              <a:t>N</a:t>
            </a:r>
            <a:r>
              <a:rPr lang="en-AU" sz="1400" dirty="0" smtClean="0"/>
              <a:t>otify </a:t>
            </a:r>
            <a:r>
              <a:rPr lang="en-AU" sz="1400" dirty="0"/>
              <a:t>area supervisor.</a:t>
            </a:r>
          </a:p>
          <a:p>
            <a:pPr marL="457200" indent="-457200">
              <a:buFont typeface="+mj-lt"/>
              <a:buAutoNum type="arabicPeriod"/>
            </a:pPr>
            <a:r>
              <a:rPr lang="en-AU" sz="1400" dirty="0"/>
              <a:t>T</a:t>
            </a:r>
            <a:r>
              <a:rPr lang="en-AU" sz="1400" dirty="0" smtClean="0"/>
              <a:t>ag should only be </a:t>
            </a:r>
            <a:r>
              <a:rPr lang="en-AU" sz="1400" dirty="0"/>
              <a:t>removed once it is returned to a safe state by the person who carried out the repair or the person who rectified the hazard.</a:t>
            </a:r>
          </a:p>
        </p:txBody>
      </p:sp>
      <p:sp>
        <p:nvSpPr>
          <p:cNvPr id="4" name="Slide Number Placeholder 3"/>
          <p:cNvSpPr>
            <a:spLocks noGrp="1"/>
          </p:cNvSpPr>
          <p:nvPr>
            <p:ph type="sldNum" sz="quarter" idx="10"/>
          </p:nvPr>
        </p:nvSpPr>
        <p:spPr/>
        <p:txBody>
          <a:bodyPr/>
          <a:lstStyle/>
          <a:p>
            <a:fld id="{3182347D-8498-4323-9B5B-BF7FB01CC5FB}" type="slidenum">
              <a:rPr lang="en-AU" smtClean="0"/>
              <a:pPr/>
              <a:t>20</a:t>
            </a:fld>
            <a:endParaRPr lang="en-AU"/>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132856"/>
            <a:ext cx="116394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054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Further Assistance</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4776192"/>
          </a:xfrm>
        </p:spPr>
        <p:txBody>
          <a:bodyPr/>
          <a:lstStyle/>
          <a:p>
            <a:pPr marL="0" lvl="0" indent="0" defTabSz="914400">
              <a:spcBef>
                <a:spcPct val="0"/>
              </a:spcBef>
              <a:buClrTx/>
              <a:buSzTx/>
              <a:buNone/>
            </a:pPr>
            <a:endParaRPr lang="en-AU" sz="1800" dirty="0" smtClean="0">
              <a:solidFill>
                <a:prstClr val="black"/>
              </a:solidFill>
            </a:endParaRPr>
          </a:p>
          <a:p>
            <a:pPr marL="0" lvl="0" indent="0" defTabSz="914400">
              <a:spcBef>
                <a:spcPct val="0"/>
              </a:spcBef>
              <a:buClrTx/>
              <a:buSzTx/>
              <a:buNone/>
            </a:pPr>
            <a:r>
              <a:rPr lang="en-AU" sz="1800" dirty="0" smtClean="0">
                <a:solidFill>
                  <a:prstClr val="black"/>
                </a:solidFill>
              </a:rPr>
              <a:t>MAQOHSC </a:t>
            </a:r>
            <a:r>
              <a:rPr lang="en-AU" sz="1800" dirty="0">
                <a:solidFill>
                  <a:prstClr val="black"/>
                </a:solidFill>
              </a:rPr>
              <a:t>Work Health and Safety Specialists are available to provide further </a:t>
            </a:r>
            <a:r>
              <a:rPr lang="en-AU" sz="1800" dirty="0" smtClean="0">
                <a:solidFill>
                  <a:prstClr val="black"/>
                </a:solidFill>
              </a:rPr>
              <a:t>on-site support </a:t>
            </a:r>
            <a:r>
              <a:rPr lang="en-AU" sz="1800" dirty="0">
                <a:solidFill>
                  <a:prstClr val="black"/>
                </a:solidFill>
              </a:rPr>
              <a:t>and assistance on all Work Health and Safety matters.</a:t>
            </a:r>
          </a:p>
          <a:p>
            <a:pPr marL="0" lvl="0" indent="0" defTabSz="914400">
              <a:spcBef>
                <a:spcPct val="0"/>
              </a:spcBef>
              <a:buClrTx/>
              <a:buSzTx/>
              <a:buNone/>
            </a:pPr>
            <a:endParaRPr lang="en-AU" sz="1800" dirty="0">
              <a:solidFill>
                <a:prstClr val="black"/>
              </a:solidFill>
            </a:endParaRPr>
          </a:p>
          <a:p>
            <a:pPr marL="0" lvl="0" indent="0" defTabSz="914400">
              <a:spcBef>
                <a:spcPct val="0"/>
              </a:spcBef>
              <a:buClrTx/>
              <a:buSzTx/>
              <a:buNone/>
            </a:pPr>
            <a:r>
              <a:rPr lang="en-AU" sz="1800" dirty="0">
                <a:solidFill>
                  <a:prstClr val="black"/>
                </a:solidFill>
              </a:rPr>
              <a:t>MAQOHSC Work Health and Safety Specialists </a:t>
            </a:r>
            <a:r>
              <a:rPr lang="en-AU" sz="1800" dirty="0" smtClean="0">
                <a:solidFill>
                  <a:prstClr val="black"/>
                </a:solidFill>
              </a:rPr>
              <a:t>can be </a:t>
            </a:r>
            <a:r>
              <a:rPr lang="en-AU" sz="1800" dirty="0">
                <a:solidFill>
                  <a:prstClr val="black"/>
                </a:solidFill>
              </a:rPr>
              <a:t>contacted via our </a:t>
            </a:r>
            <a:r>
              <a:rPr lang="en-AU" sz="1800" dirty="0" smtClean="0">
                <a:solidFill>
                  <a:prstClr val="black"/>
                </a:solidFill>
                <a:hlinkClick r:id="rId3"/>
              </a:rPr>
              <a:t>online support request form</a:t>
            </a:r>
            <a:r>
              <a:rPr lang="en-AU" sz="1800" dirty="0" smtClean="0">
                <a:solidFill>
                  <a:prstClr val="black"/>
                </a:solidFill>
              </a:rPr>
              <a:t> available on our website </a:t>
            </a:r>
            <a:r>
              <a:rPr lang="en-AU" sz="1800" dirty="0">
                <a:solidFill>
                  <a:prstClr val="black"/>
                </a:solidFill>
              </a:rPr>
              <a:t>at </a:t>
            </a:r>
            <a:r>
              <a:rPr lang="en-AU" sz="1800" dirty="0">
                <a:solidFill>
                  <a:prstClr val="black"/>
                </a:solidFill>
                <a:hlinkClick r:id="rId4"/>
              </a:rPr>
              <a:t>www.maqohsc.sa.gov.au</a:t>
            </a:r>
            <a:r>
              <a:rPr lang="en-AU" sz="1800" dirty="0">
                <a:solidFill>
                  <a:prstClr val="black"/>
                </a:solidFill>
              </a:rPr>
              <a:t> or email </a:t>
            </a:r>
            <a:r>
              <a:rPr lang="en-AU" sz="1800" dirty="0" smtClean="0">
                <a:solidFill>
                  <a:prstClr val="black"/>
                </a:solidFill>
                <a:hlinkClick r:id="rId5"/>
              </a:rPr>
              <a:t>maqohsc@sa.gov.au</a:t>
            </a:r>
            <a:r>
              <a:rPr lang="en-AU" sz="1800" dirty="0" smtClean="0">
                <a:solidFill>
                  <a:prstClr val="black"/>
                </a:solidFill>
              </a:rPr>
              <a:t>.</a:t>
            </a:r>
            <a:endParaRPr lang="en-AU" sz="1800" dirty="0">
              <a:solidFill>
                <a:prstClr val="black"/>
              </a:solidFill>
            </a:endParaRPr>
          </a:p>
          <a:p>
            <a:pPr marL="0" lvl="0" indent="0" defTabSz="914400">
              <a:spcBef>
                <a:spcPct val="0"/>
              </a:spcBef>
              <a:buClrTx/>
              <a:buSzTx/>
              <a:buNone/>
            </a:pPr>
            <a:endParaRPr lang="en-AU" sz="1800" dirty="0">
              <a:solidFill>
                <a:prstClr val="black"/>
              </a:solidFill>
            </a:endParaRPr>
          </a:p>
          <a:p>
            <a:pPr marL="0" indent="0" hangingPunct="0">
              <a:buNone/>
            </a:pPr>
            <a:r>
              <a:rPr lang="en-US" sz="1800" dirty="0"/>
              <a:t>Work Health and Safety Legislation, Codes of Practice, fact sheets, Health and Safety Representatives (HSR) information and guides can be found at the following websites: </a:t>
            </a:r>
            <a:endParaRPr lang="en-AU" sz="1800" b="1" dirty="0"/>
          </a:p>
          <a:p>
            <a:pPr marL="0" indent="0" hangingPunct="0">
              <a:buNone/>
            </a:pPr>
            <a:r>
              <a:rPr lang="en-US" sz="1800" dirty="0" err="1"/>
              <a:t>SafeWork</a:t>
            </a:r>
            <a:r>
              <a:rPr lang="en-US" sz="1800" dirty="0"/>
              <a:t> SA – </a:t>
            </a:r>
            <a:r>
              <a:rPr lang="en-US" sz="1800" u="sng" dirty="0">
                <a:hlinkClick r:id="rId6"/>
              </a:rPr>
              <a:t>www.safework.sa.gov.au</a:t>
            </a:r>
            <a:r>
              <a:rPr lang="en-US" sz="1800" dirty="0"/>
              <a:t> or call 1300 365 255</a:t>
            </a:r>
            <a:endParaRPr lang="en-AU" sz="1800" dirty="0"/>
          </a:p>
          <a:p>
            <a:pPr marL="0" indent="0" hangingPunct="0">
              <a:buNone/>
            </a:pPr>
            <a:r>
              <a:rPr lang="en-US" sz="1800" dirty="0"/>
              <a:t>Safe Work Australia – </a:t>
            </a:r>
            <a:r>
              <a:rPr lang="en-US" sz="1800" u="sng" dirty="0">
                <a:hlinkClick r:id="rId7"/>
              </a:rPr>
              <a:t>www.safeworkaustralia.gov.au</a:t>
            </a:r>
            <a:r>
              <a:rPr lang="en-US" sz="1800" dirty="0"/>
              <a:t> or </a:t>
            </a:r>
            <a:r>
              <a:rPr lang="en-US" sz="1800" dirty="0" smtClean="0"/>
              <a:t>call   1300 551 </a:t>
            </a:r>
            <a:r>
              <a:rPr lang="en-US" sz="1800" dirty="0"/>
              <a:t>832</a:t>
            </a:r>
            <a:endParaRPr lang="en-AU" sz="1800" dirty="0"/>
          </a:p>
          <a:p>
            <a:pPr marL="0" indent="0">
              <a:buNone/>
            </a:pP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21</a:t>
            </a:fld>
            <a:endParaRPr lang="en-AU" dirty="0"/>
          </a:p>
        </p:txBody>
      </p:sp>
    </p:spTree>
    <p:extLst>
      <p:ext uri="{BB962C8B-B14F-4D97-AF65-F5344CB8AC3E}">
        <p14:creationId xmlns:p14="http://schemas.microsoft.com/office/powerpoint/2010/main" val="150085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Disclaimer</a:t>
            </a:r>
          </a:p>
        </p:txBody>
      </p:sp>
      <p:sp>
        <p:nvSpPr>
          <p:cNvPr id="3" name="Content Placeholder 2"/>
          <p:cNvSpPr>
            <a:spLocks noGrp="1"/>
          </p:cNvSpPr>
          <p:nvPr>
            <p:ph idx="1"/>
          </p:nvPr>
        </p:nvSpPr>
        <p:spPr>
          <a:xfrm>
            <a:off x="1835696" y="1412776"/>
            <a:ext cx="6851104" cy="4776192"/>
          </a:xfrm>
        </p:spPr>
        <p:txBody>
          <a:bodyPr/>
          <a:lstStyle/>
          <a:p>
            <a:r>
              <a:rPr lang="en-US" sz="1800" b="1" dirty="0" smtClean="0"/>
              <a:t>IMPORTANT:</a:t>
            </a:r>
            <a:r>
              <a:rPr lang="en-US" sz="1800" dirty="0" smtClean="0"/>
              <a:t> The information in this presentation is of a general nature, and should not be relied upon as individual professional advice. If necessary, legal advice should be obtained from a legal practitioner with expertise in the field of Work Health and Safety law (SA).</a:t>
            </a:r>
          </a:p>
          <a:p>
            <a:r>
              <a:rPr lang="en-US" sz="1800" dirty="0" smtClean="0"/>
              <a:t>Although every effort has been made to ensure that the information in this presentation is complete, current and accurate, the Mining and Quarrying Occupational Health and Safety Committee, any agent, author, contributor or the South Australian Government, does not guarantee that it is so, and the Committee accepts no responsibility for any loss, damage or personal injury that may result from the use of any material which is not complete, current and accurate.</a:t>
            </a:r>
          </a:p>
          <a:p>
            <a:r>
              <a:rPr lang="en-AU" sz="1800" dirty="0" smtClean="0"/>
              <a:t>Users should always verify historical material by making and relying upon their own separate inquiries prior to making any important decisions or taking any action on the basis of this information.</a:t>
            </a: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3</a:t>
            </a:fld>
            <a:endParaRPr lang="en-AU" dirty="0"/>
          </a:p>
        </p:txBody>
      </p:sp>
    </p:spTree>
    <p:extLst>
      <p:ext uri="{BB962C8B-B14F-4D97-AF65-F5344CB8AC3E}">
        <p14:creationId xmlns:p14="http://schemas.microsoft.com/office/powerpoint/2010/main" val="81724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Creative Commons</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1440160"/>
          </a:xfrm>
        </p:spPr>
        <p:txBody>
          <a:bodyPr/>
          <a:lstStyle/>
          <a:p>
            <a:endParaRPr lang="en-AU" sz="1800" dirty="0" smtClean="0"/>
          </a:p>
          <a:p>
            <a:endParaRPr lang="en-AU" sz="1800" dirty="0"/>
          </a:p>
          <a:p>
            <a:endParaRPr lang="en-AU" sz="1800" dirty="0" smtClean="0"/>
          </a:p>
          <a:p>
            <a:pPr marL="0" indent="0">
              <a:buNone/>
            </a:pPr>
            <a:r>
              <a:rPr lang="en-AU" sz="1800" dirty="0" smtClean="0"/>
              <a:t>This </a:t>
            </a:r>
            <a:r>
              <a:rPr lang="en-AU" sz="1800" dirty="0"/>
              <a:t>creative commons licence allows you to copy, communicate </a:t>
            </a:r>
            <a:r>
              <a:rPr lang="en-AU" sz="1800" dirty="0" smtClean="0"/>
              <a:t>and or </a:t>
            </a:r>
            <a:r>
              <a:rPr lang="en-AU" sz="1800" dirty="0"/>
              <a:t>adapt </a:t>
            </a:r>
            <a:r>
              <a:rPr lang="en-AU" sz="1800" dirty="0" smtClean="0"/>
              <a:t>our </a:t>
            </a:r>
            <a:r>
              <a:rPr lang="en-AU" sz="1800" dirty="0"/>
              <a:t>work for non-commercial </a:t>
            </a:r>
            <a:r>
              <a:rPr lang="en-AU" sz="1800" dirty="0" smtClean="0"/>
              <a:t>purposes only, </a:t>
            </a:r>
            <a:r>
              <a:rPr lang="en-AU" sz="1800" dirty="0"/>
              <a:t>as long as you attribute the work to Mining and Quarrying Occupational Health and Safety Committee and abide by all the other licence terms </a:t>
            </a:r>
            <a:r>
              <a:rPr lang="en-AU" sz="1800" dirty="0" smtClean="0"/>
              <a:t>therein.</a:t>
            </a:r>
          </a:p>
          <a:p>
            <a:pPr marL="0" indent="0">
              <a:buNone/>
            </a:pPr>
            <a:endParaRPr lang="en-AU" sz="1800" dirty="0" smtClean="0"/>
          </a:p>
          <a:p>
            <a:pPr marL="0" indent="0">
              <a:buNone/>
            </a:pPr>
            <a:endParaRPr lang="en-AU" sz="1800" dirty="0"/>
          </a:p>
          <a:p>
            <a:pPr marL="0" indent="0" algn="r">
              <a:buNone/>
            </a:pPr>
            <a:endParaRPr lang="en-AU" sz="1800" dirty="0" smtClean="0"/>
          </a:p>
        </p:txBody>
      </p:sp>
      <p:sp>
        <p:nvSpPr>
          <p:cNvPr id="4" name="Slide Number Placeholder 3"/>
          <p:cNvSpPr>
            <a:spLocks noGrp="1"/>
          </p:cNvSpPr>
          <p:nvPr>
            <p:ph type="sldNum" sz="quarter" idx="10"/>
          </p:nvPr>
        </p:nvSpPr>
        <p:spPr/>
        <p:txBody>
          <a:bodyPr/>
          <a:lstStyle/>
          <a:p>
            <a:fld id="{5B1B3FAE-BC05-4C54-B68F-0E1A88C46634}" type="slidenum">
              <a:rPr lang="en-AU" smtClean="0"/>
              <a:pPr/>
              <a:t>4</a:t>
            </a:fld>
            <a:endParaRPr lang="en-A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628800"/>
            <a:ext cx="613568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330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Session Overview</a:t>
            </a:r>
          </a:p>
        </p:txBody>
      </p:sp>
      <p:sp>
        <p:nvSpPr>
          <p:cNvPr id="3" name="Content Placeholder 2"/>
          <p:cNvSpPr>
            <a:spLocks noGrp="1"/>
          </p:cNvSpPr>
          <p:nvPr>
            <p:ph idx="1"/>
          </p:nvPr>
        </p:nvSpPr>
        <p:spPr/>
        <p:txBody>
          <a:bodyPr/>
          <a:lstStyle/>
          <a:p>
            <a:pPr marL="0" indent="0">
              <a:buNone/>
            </a:pPr>
            <a:r>
              <a:rPr lang="en-US" dirty="0" smtClean="0"/>
              <a:t>This presentation will cover the following topics:</a:t>
            </a:r>
            <a:endParaRPr lang="en-AU" dirty="0" smtClean="0"/>
          </a:p>
          <a:p>
            <a:r>
              <a:rPr lang="en-US" dirty="0" smtClean="0"/>
              <a:t>Hazardous energy sources </a:t>
            </a:r>
          </a:p>
          <a:p>
            <a:r>
              <a:rPr lang="en-US" dirty="0" smtClean="0"/>
              <a:t>Isolation tools</a:t>
            </a:r>
          </a:p>
          <a:p>
            <a:r>
              <a:rPr lang="en-US" dirty="0" smtClean="0"/>
              <a:t>Isolation process.</a:t>
            </a:r>
          </a:p>
          <a:p>
            <a:endParaRPr lang="en-AU" dirty="0" smtClean="0"/>
          </a:p>
        </p:txBody>
      </p:sp>
      <p:sp>
        <p:nvSpPr>
          <p:cNvPr id="10" name="Slide Number Placeholder 9"/>
          <p:cNvSpPr>
            <a:spLocks noGrp="1"/>
          </p:cNvSpPr>
          <p:nvPr>
            <p:ph type="sldNum" sz="quarter" idx="10"/>
          </p:nvPr>
        </p:nvSpPr>
        <p:spPr/>
        <p:txBody>
          <a:bodyPr/>
          <a:lstStyle/>
          <a:p>
            <a:pPr>
              <a:defRPr/>
            </a:pPr>
            <a:fld id="{3182347D-8498-4323-9B5B-BF7FB01CC5FB}" type="slidenum">
              <a:rPr lang="en-AU" smtClean="0"/>
              <a:pPr>
                <a:defRPr/>
              </a:pPr>
              <a:t>5</a:t>
            </a:fld>
            <a:endParaRPr lang="en-AU" sz="1400" dirty="0">
              <a:solidFill>
                <a:srgbClr val="1D1D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Definitions</a:t>
            </a:r>
          </a:p>
        </p:txBody>
      </p:sp>
      <p:sp>
        <p:nvSpPr>
          <p:cNvPr id="3" name="Content Placeholder 2"/>
          <p:cNvSpPr>
            <a:spLocks noGrp="1"/>
          </p:cNvSpPr>
          <p:nvPr>
            <p:ph idx="1"/>
          </p:nvPr>
        </p:nvSpPr>
        <p:spPr/>
        <p:txBody>
          <a:bodyPr>
            <a:normAutofit fontScale="92500" lnSpcReduction="10000"/>
          </a:bodyPr>
          <a:lstStyle/>
          <a:p>
            <a:r>
              <a:rPr lang="en-US" sz="1900" b="1" dirty="0" smtClean="0"/>
              <a:t>Tagging</a:t>
            </a:r>
            <a:r>
              <a:rPr lang="en-US" sz="1900" dirty="0"/>
              <a:t> </a:t>
            </a:r>
            <a:r>
              <a:rPr lang="en-US" sz="1900" dirty="0" smtClean="0"/>
              <a:t>- the process of placing a tag on equipment to alert others of potential hazards. This may be a personal danger tag, an out of service tag, a restricted operations or an information tag.</a:t>
            </a:r>
          </a:p>
          <a:p>
            <a:r>
              <a:rPr lang="en-US" sz="1900" b="1" dirty="0" smtClean="0"/>
              <a:t>Isolation</a:t>
            </a:r>
            <a:r>
              <a:rPr lang="en-US" sz="1900" dirty="0"/>
              <a:t> </a:t>
            </a:r>
            <a:r>
              <a:rPr lang="en-US" sz="1900" dirty="0" smtClean="0"/>
              <a:t>- prevention of energy sources in equipment. </a:t>
            </a:r>
          </a:p>
          <a:p>
            <a:r>
              <a:rPr lang="en-US" sz="1900" dirty="0" smtClean="0"/>
              <a:t>This may include the use of locks, hasps, lock boxes, tags, permit to work systems.</a:t>
            </a:r>
          </a:p>
          <a:p>
            <a:r>
              <a:rPr lang="en-US" sz="1900" b="1" dirty="0" smtClean="0"/>
              <a:t>Positive isolation</a:t>
            </a:r>
            <a:r>
              <a:rPr lang="en-US" sz="1900" dirty="0"/>
              <a:t> </a:t>
            </a:r>
            <a:r>
              <a:rPr lang="en-US" sz="1900" dirty="0" smtClean="0"/>
              <a:t>- a physical barrier has been put in place to prevent all forms of energy irrespective of changes in conditions. The equipment is not able to be started and has been ‘tested for dead’.</a:t>
            </a:r>
          </a:p>
          <a:p>
            <a:r>
              <a:rPr lang="en-US" sz="1900" b="1" dirty="0" smtClean="0"/>
              <a:t>Isolation point</a:t>
            </a:r>
            <a:r>
              <a:rPr lang="en-US" sz="1900" dirty="0"/>
              <a:t> </a:t>
            </a:r>
            <a:r>
              <a:rPr lang="en-US" sz="1900" dirty="0" smtClean="0"/>
              <a:t>- a point or points used to remove / control the potential stored energy or source of energy from plant to make the plant safe to work on. e.g</a:t>
            </a:r>
            <a:r>
              <a:rPr lang="en-US" sz="1900" dirty="0"/>
              <a:t>.</a:t>
            </a:r>
            <a:r>
              <a:rPr lang="en-US" sz="1900" dirty="0" smtClean="0"/>
              <a:t> battery, switch.</a:t>
            </a:r>
          </a:p>
          <a:p>
            <a:endParaRPr lang="en-AU" dirty="0" smtClean="0"/>
          </a:p>
          <a:p>
            <a:endParaRPr lang="en-AU" dirty="0" smtClean="0"/>
          </a:p>
          <a:p>
            <a:endParaRPr lang="en-AU" dirty="0" smtClean="0"/>
          </a:p>
          <a:p>
            <a:endParaRPr lang="en-AU" dirty="0"/>
          </a:p>
        </p:txBody>
      </p:sp>
      <p:sp>
        <p:nvSpPr>
          <p:cNvPr id="6" name="Slide Number Placeholder 5"/>
          <p:cNvSpPr>
            <a:spLocks noGrp="1"/>
          </p:cNvSpPr>
          <p:nvPr>
            <p:ph type="sldNum" sz="quarter" idx="10"/>
          </p:nvPr>
        </p:nvSpPr>
        <p:spPr/>
        <p:txBody>
          <a:bodyPr/>
          <a:lstStyle/>
          <a:p>
            <a:pPr>
              <a:defRPr/>
            </a:pPr>
            <a:fld id="{3182347D-8498-4323-9B5B-BF7FB01CC5FB}" type="slidenum">
              <a:rPr lang="en-AU" smtClean="0"/>
              <a:pPr>
                <a:defRPr/>
              </a:pPr>
              <a:t>6</a:t>
            </a:fld>
            <a:endParaRPr lang="en-AU" sz="1400">
              <a:solidFill>
                <a:srgbClr val="1D1D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Why do we Isolate?</a:t>
            </a:r>
          </a:p>
        </p:txBody>
      </p:sp>
      <p:sp>
        <p:nvSpPr>
          <p:cNvPr id="8" name="Slide Number Placeholder 7"/>
          <p:cNvSpPr>
            <a:spLocks noGrp="1"/>
          </p:cNvSpPr>
          <p:nvPr>
            <p:ph type="sldNum" sz="quarter" idx="10"/>
          </p:nvPr>
        </p:nvSpPr>
        <p:spPr/>
        <p:txBody>
          <a:bodyPr/>
          <a:lstStyle/>
          <a:p>
            <a:pPr>
              <a:defRPr/>
            </a:pPr>
            <a:fld id="{3182347D-8498-4323-9B5B-BF7FB01CC5FB}" type="slidenum">
              <a:rPr lang="en-AU" smtClean="0"/>
              <a:pPr>
                <a:defRPr/>
              </a:pPr>
              <a:t>7</a:t>
            </a:fld>
            <a:endParaRPr lang="en-AU" sz="1400" dirty="0">
              <a:solidFill>
                <a:srgbClr val="1D1D60"/>
              </a:solidFill>
            </a:endParaRPr>
          </a:p>
        </p:txBody>
      </p:sp>
      <p:graphicFrame>
        <p:nvGraphicFramePr>
          <p:cNvPr id="21" name="Diagram 20"/>
          <p:cNvGraphicFramePr/>
          <p:nvPr>
            <p:extLst>
              <p:ext uri="{D42A27DB-BD31-4B8C-83A1-F6EECF244321}">
                <p14:modId xmlns:p14="http://schemas.microsoft.com/office/powerpoint/2010/main" val="2092810251"/>
              </p:ext>
            </p:extLst>
          </p:nvPr>
        </p:nvGraphicFramePr>
        <p:xfrm>
          <a:off x="1979712" y="1988840"/>
          <a:ext cx="6408712"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Energies</a:t>
            </a:r>
            <a:endParaRPr lang="en-AU" kern="1200" dirty="0">
              <a:solidFill>
                <a:srgbClr val="FF8200"/>
              </a:solidFill>
              <a:latin typeface="Arial" panose="020B0604020202020204" pitchFamily="34" charset="0"/>
              <a:cs typeface="Arial" panose="020B0604020202020204" pitchFamily="34" charset="0"/>
            </a:endParaRPr>
          </a:p>
        </p:txBody>
      </p:sp>
      <p:sp>
        <p:nvSpPr>
          <p:cNvPr id="6147" name="Content Placeholder 2"/>
          <p:cNvSpPr>
            <a:spLocks noGrp="1"/>
          </p:cNvSpPr>
          <p:nvPr>
            <p:ph idx="1"/>
          </p:nvPr>
        </p:nvSpPr>
        <p:spPr/>
        <p:txBody>
          <a:bodyPr>
            <a:noAutofit/>
          </a:bodyPr>
          <a:lstStyle/>
          <a:p>
            <a:pPr marL="0" indent="0">
              <a:buNone/>
            </a:pPr>
            <a:r>
              <a:rPr lang="en-US" sz="1600" dirty="0" smtClean="0"/>
              <a:t>Energy sources are varied, they are dangerous and their status may change over time. Of all of the energy sources, stored energies are the most likely to be generated during work activities.</a:t>
            </a:r>
          </a:p>
          <a:p>
            <a:pPr marL="0" indent="0">
              <a:buNone/>
            </a:pPr>
            <a:r>
              <a:rPr lang="en-US" sz="1600" dirty="0" smtClean="0"/>
              <a:t>Sources of stored energy in mobile and fixed plant include:</a:t>
            </a:r>
          </a:p>
          <a:p>
            <a:r>
              <a:rPr lang="en-US" sz="1600" dirty="0"/>
              <a:t>H</a:t>
            </a:r>
            <a:r>
              <a:rPr lang="en-US" sz="1600" dirty="0" smtClean="0"/>
              <a:t>ydraulics</a:t>
            </a:r>
          </a:p>
          <a:p>
            <a:r>
              <a:rPr lang="en-US" sz="1600" dirty="0"/>
              <a:t>P</a:t>
            </a:r>
            <a:r>
              <a:rPr lang="en-US" sz="1600" dirty="0" smtClean="0"/>
              <a:t>neumatics</a:t>
            </a:r>
          </a:p>
          <a:p>
            <a:r>
              <a:rPr lang="en-US" sz="1600" dirty="0"/>
              <a:t>E</a:t>
            </a:r>
            <a:r>
              <a:rPr lang="en-US" sz="1600" dirty="0" smtClean="0"/>
              <a:t>lectrical </a:t>
            </a:r>
          </a:p>
          <a:p>
            <a:r>
              <a:rPr lang="en-US" sz="1600" dirty="0"/>
              <a:t>M</a:t>
            </a:r>
            <a:r>
              <a:rPr lang="en-US" sz="1600" dirty="0" smtClean="0"/>
              <a:t>echanical </a:t>
            </a:r>
          </a:p>
          <a:p>
            <a:r>
              <a:rPr lang="en-US" sz="1600" dirty="0"/>
              <a:t>G</a:t>
            </a:r>
            <a:r>
              <a:rPr lang="en-US" sz="1600" dirty="0" smtClean="0"/>
              <a:t>ravitational</a:t>
            </a:r>
          </a:p>
          <a:p>
            <a:r>
              <a:rPr lang="en-US" sz="1600" dirty="0"/>
              <a:t>S</a:t>
            </a:r>
            <a:r>
              <a:rPr lang="en-US" sz="1600" dirty="0" smtClean="0"/>
              <a:t>prings</a:t>
            </a:r>
          </a:p>
          <a:p>
            <a:r>
              <a:rPr lang="en-US" sz="1600" dirty="0"/>
              <a:t>V</a:t>
            </a:r>
            <a:r>
              <a:rPr lang="en-US" sz="1600" dirty="0" smtClean="0"/>
              <a:t>acuum pressure</a:t>
            </a:r>
          </a:p>
          <a:p>
            <a:r>
              <a:rPr lang="en-US" sz="1600" dirty="0"/>
              <a:t>T</a:t>
            </a:r>
            <a:r>
              <a:rPr lang="en-US" sz="1600" dirty="0" smtClean="0"/>
              <a:t>hermal.</a:t>
            </a:r>
            <a:endParaRPr lang="en-US" sz="1600" dirty="0"/>
          </a:p>
        </p:txBody>
      </p:sp>
      <p:sp>
        <p:nvSpPr>
          <p:cNvPr id="614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8" name="Slide Number Placeholder 7"/>
          <p:cNvSpPr>
            <a:spLocks noGrp="1"/>
          </p:cNvSpPr>
          <p:nvPr>
            <p:ph type="sldNum" sz="quarter" idx="10"/>
          </p:nvPr>
        </p:nvSpPr>
        <p:spPr/>
        <p:txBody>
          <a:bodyPr/>
          <a:lstStyle/>
          <a:p>
            <a:pPr>
              <a:defRPr/>
            </a:pPr>
            <a:fld id="{3182347D-8498-4323-9B5B-BF7FB01CC5FB}" type="slidenum">
              <a:rPr lang="en-AU" smtClean="0"/>
              <a:pPr>
                <a:defRPr/>
              </a:pPr>
              <a:t>8</a:t>
            </a:fld>
            <a:endParaRPr lang="en-AU" sz="1400">
              <a:solidFill>
                <a:srgbClr val="1D1D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Hazardous Energy Sources</a:t>
            </a:r>
          </a:p>
        </p:txBody>
      </p:sp>
      <p:sp>
        <p:nvSpPr>
          <p:cNvPr id="9219" name="Content Placeholder 2"/>
          <p:cNvSpPr>
            <a:spLocks noGrp="1"/>
          </p:cNvSpPr>
          <p:nvPr>
            <p:ph idx="1"/>
          </p:nvPr>
        </p:nvSpPr>
        <p:spPr/>
        <p:txBody>
          <a:bodyPr/>
          <a:lstStyle/>
          <a:p>
            <a:endParaRPr lang="en-AU" dirty="0" smtClean="0"/>
          </a:p>
          <a:p>
            <a:endParaRPr lang="en-AU" dirty="0" smtClean="0"/>
          </a:p>
          <a:p>
            <a:endParaRPr lang="en-AU" dirty="0" smtClean="0"/>
          </a:p>
        </p:txBody>
      </p:sp>
      <p:sp>
        <p:nvSpPr>
          <p:cNvPr id="7" name="Slide Number Placeholder 6"/>
          <p:cNvSpPr>
            <a:spLocks noGrp="1"/>
          </p:cNvSpPr>
          <p:nvPr>
            <p:ph type="sldNum" sz="quarter" idx="10"/>
          </p:nvPr>
        </p:nvSpPr>
        <p:spPr/>
        <p:txBody>
          <a:bodyPr/>
          <a:lstStyle/>
          <a:p>
            <a:fld id="{3182347D-8498-4323-9B5B-BF7FB01CC5FB}" type="slidenum">
              <a:rPr lang="en-AU" smtClean="0"/>
              <a:pPr/>
              <a:t>9</a:t>
            </a:fld>
            <a:endParaRPr lang="en-AU"/>
          </a:p>
        </p:txBody>
      </p:sp>
      <p:grpSp>
        <p:nvGrpSpPr>
          <p:cNvPr id="8" name="Group 7"/>
          <p:cNvGrpSpPr/>
          <p:nvPr/>
        </p:nvGrpSpPr>
        <p:grpSpPr>
          <a:xfrm>
            <a:off x="1602118" y="1844824"/>
            <a:ext cx="881650" cy="311771"/>
            <a:chOff x="2972" y="1256697"/>
            <a:chExt cx="881650" cy="311771"/>
          </a:xfrm>
        </p:grpSpPr>
        <p:sp>
          <p:nvSpPr>
            <p:cNvPr id="9" name="Rectangle 8"/>
            <p:cNvSpPr/>
            <p:nvPr/>
          </p:nvSpPr>
          <p:spPr>
            <a:xfrm>
              <a:off x="2972" y="1256697"/>
              <a:ext cx="881650" cy="31177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2972" y="1256697"/>
              <a:ext cx="881650" cy="311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lvl="0" algn="l" defTabSz="400050">
                <a:lnSpc>
                  <a:spcPct val="90000"/>
                </a:lnSpc>
                <a:spcBef>
                  <a:spcPct val="0"/>
                </a:spcBef>
                <a:spcAft>
                  <a:spcPct val="35000"/>
                </a:spcAft>
              </a:pPr>
              <a:r>
                <a:rPr lang="en-AU" sz="900" b="1" kern="1200" dirty="0" smtClean="0"/>
                <a:t>Compressed air</a:t>
              </a:r>
              <a:endParaRPr lang="en-AU" sz="900" b="1" kern="1200" dirty="0"/>
            </a:p>
          </p:txBody>
        </p:sp>
      </p:grpSp>
      <p:grpSp>
        <p:nvGrpSpPr>
          <p:cNvPr id="11" name="Group 10"/>
          <p:cNvGrpSpPr/>
          <p:nvPr/>
        </p:nvGrpSpPr>
        <p:grpSpPr>
          <a:xfrm>
            <a:off x="1602118" y="2179812"/>
            <a:ext cx="881650" cy="1048804"/>
            <a:chOff x="2972" y="1568468"/>
            <a:chExt cx="881650" cy="1048804"/>
          </a:xfrm>
        </p:grpSpPr>
        <p:sp>
          <p:nvSpPr>
            <p:cNvPr id="12" name="Rectangle 11"/>
            <p:cNvSpPr/>
            <p:nvPr/>
          </p:nvSpPr>
          <p:spPr>
            <a:xfrm>
              <a:off x="2972" y="1568468"/>
              <a:ext cx="881650" cy="104880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2972" y="1568468"/>
              <a:ext cx="881650" cy="1048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AU" sz="900" kern="1200" dirty="0" smtClean="0"/>
                <a:t>Mobile plant</a:t>
              </a:r>
              <a:endParaRPr lang="en-AU" sz="900" kern="1200" dirty="0"/>
            </a:p>
            <a:p>
              <a:pPr marL="57150" lvl="1" indent="-57150" algn="l" defTabSz="400050">
                <a:lnSpc>
                  <a:spcPct val="90000"/>
                </a:lnSpc>
                <a:spcBef>
                  <a:spcPct val="0"/>
                </a:spcBef>
                <a:spcAft>
                  <a:spcPct val="15000"/>
                </a:spcAft>
                <a:buChar char="••"/>
              </a:pPr>
              <a:r>
                <a:rPr lang="en-AU" sz="900" kern="1200" dirty="0" smtClean="0"/>
                <a:t>Tyres</a:t>
              </a:r>
              <a:endParaRPr lang="en-AU" sz="900" kern="1200" dirty="0"/>
            </a:p>
            <a:p>
              <a:pPr marL="57150" lvl="1" indent="-57150" algn="l" defTabSz="400050">
                <a:lnSpc>
                  <a:spcPct val="90000"/>
                </a:lnSpc>
                <a:spcBef>
                  <a:spcPct val="0"/>
                </a:spcBef>
                <a:spcAft>
                  <a:spcPct val="15000"/>
                </a:spcAft>
                <a:buChar char="••"/>
              </a:pPr>
              <a:r>
                <a:rPr lang="en-AU" sz="900" kern="1200" dirty="0" smtClean="0"/>
                <a:t>Mine Services</a:t>
              </a:r>
              <a:endParaRPr lang="en-AU" sz="900" kern="1200" dirty="0"/>
            </a:p>
          </p:txBody>
        </p:sp>
      </p:grpSp>
      <p:grpSp>
        <p:nvGrpSpPr>
          <p:cNvPr id="14" name="Group 13"/>
          <p:cNvGrpSpPr/>
          <p:nvPr/>
        </p:nvGrpSpPr>
        <p:grpSpPr>
          <a:xfrm>
            <a:off x="2610230" y="1844823"/>
            <a:ext cx="881650" cy="311771"/>
            <a:chOff x="1008054" y="1256697"/>
            <a:chExt cx="881650" cy="311771"/>
          </a:xfrm>
        </p:grpSpPr>
        <p:sp>
          <p:nvSpPr>
            <p:cNvPr id="15" name="Rectangle 14"/>
            <p:cNvSpPr/>
            <p:nvPr/>
          </p:nvSpPr>
          <p:spPr>
            <a:xfrm>
              <a:off x="1008054" y="1256697"/>
              <a:ext cx="881650" cy="31177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1008054" y="1256697"/>
              <a:ext cx="881650" cy="311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lvl="0" algn="l" defTabSz="400050">
                <a:lnSpc>
                  <a:spcPct val="90000"/>
                </a:lnSpc>
                <a:spcBef>
                  <a:spcPct val="0"/>
                </a:spcBef>
                <a:spcAft>
                  <a:spcPct val="35000"/>
                </a:spcAft>
              </a:pPr>
              <a:r>
                <a:rPr lang="en-AU" sz="900" b="1" kern="1200" dirty="0" smtClean="0"/>
                <a:t>Water</a:t>
              </a:r>
              <a:endParaRPr lang="en-AU" sz="900" b="1" kern="1200" dirty="0"/>
            </a:p>
          </p:txBody>
        </p:sp>
      </p:grpSp>
      <p:grpSp>
        <p:nvGrpSpPr>
          <p:cNvPr id="17" name="Group 16"/>
          <p:cNvGrpSpPr/>
          <p:nvPr/>
        </p:nvGrpSpPr>
        <p:grpSpPr>
          <a:xfrm>
            <a:off x="2610230" y="2179812"/>
            <a:ext cx="881650" cy="1048804"/>
            <a:chOff x="1008054" y="1568468"/>
            <a:chExt cx="881650" cy="1048804"/>
          </a:xfrm>
        </p:grpSpPr>
        <p:sp>
          <p:nvSpPr>
            <p:cNvPr id="18" name="Rectangle 17"/>
            <p:cNvSpPr/>
            <p:nvPr/>
          </p:nvSpPr>
          <p:spPr>
            <a:xfrm>
              <a:off x="1008054" y="1568468"/>
              <a:ext cx="881650" cy="104880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1008054" y="1568468"/>
              <a:ext cx="881650" cy="1048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AU" sz="900" kern="1200" dirty="0" smtClean="0"/>
                <a:t>Pressure washers</a:t>
              </a:r>
              <a:endParaRPr lang="en-AU" sz="900" kern="1200" dirty="0"/>
            </a:p>
            <a:p>
              <a:pPr marL="57150" lvl="1" indent="-57150" algn="l" defTabSz="400050">
                <a:lnSpc>
                  <a:spcPct val="90000"/>
                </a:lnSpc>
                <a:spcBef>
                  <a:spcPct val="0"/>
                </a:spcBef>
                <a:spcAft>
                  <a:spcPct val="15000"/>
                </a:spcAft>
                <a:buChar char="••"/>
              </a:pPr>
              <a:r>
                <a:rPr lang="en-AU" sz="900" kern="1200" dirty="0" smtClean="0"/>
                <a:t>Mine pumps</a:t>
              </a:r>
              <a:endParaRPr lang="en-AU" sz="900" kern="1200" dirty="0"/>
            </a:p>
            <a:p>
              <a:pPr marL="57150" lvl="1" indent="-57150" algn="l" defTabSz="400050">
                <a:lnSpc>
                  <a:spcPct val="90000"/>
                </a:lnSpc>
                <a:spcBef>
                  <a:spcPct val="0"/>
                </a:spcBef>
                <a:spcAft>
                  <a:spcPct val="15000"/>
                </a:spcAft>
                <a:buChar char="••"/>
              </a:pPr>
              <a:r>
                <a:rPr lang="en-AU" sz="900" kern="1200" dirty="0" smtClean="0"/>
                <a:t>Water mains</a:t>
              </a:r>
              <a:endParaRPr lang="en-AU" sz="900" kern="1200" dirty="0"/>
            </a:p>
          </p:txBody>
        </p:sp>
      </p:grpSp>
      <p:grpSp>
        <p:nvGrpSpPr>
          <p:cNvPr id="20" name="Group 19"/>
          <p:cNvGrpSpPr/>
          <p:nvPr/>
        </p:nvGrpSpPr>
        <p:grpSpPr>
          <a:xfrm>
            <a:off x="3618342" y="1844824"/>
            <a:ext cx="881650" cy="311771"/>
            <a:chOff x="2013136" y="1256697"/>
            <a:chExt cx="881650" cy="311771"/>
          </a:xfrm>
        </p:grpSpPr>
        <p:sp>
          <p:nvSpPr>
            <p:cNvPr id="21" name="Rectangle 20"/>
            <p:cNvSpPr/>
            <p:nvPr/>
          </p:nvSpPr>
          <p:spPr>
            <a:xfrm>
              <a:off x="2013136" y="1256697"/>
              <a:ext cx="881650" cy="31177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p:cNvSpPr/>
            <p:nvPr/>
          </p:nvSpPr>
          <p:spPr>
            <a:xfrm>
              <a:off x="2013136" y="1256697"/>
              <a:ext cx="881650" cy="311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lvl="0" algn="l" defTabSz="400050">
                <a:lnSpc>
                  <a:spcPct val="90000"/>
                </a:lnSpc>
                <a:spcBef>
                  <a:spcPct val="0"/>
                </a:spcBef>
                <a:spcAft>
                  <a:spcPct val="35000"/>
                </a:spcAft>
              </a:pPr>
              <a:r>
                <a:rPr lang="en-AU" sz="900" b="1" kern="1200" dirty="0" smtClean="0"/>
                <a:t>Hydraulics</a:t>
              </a:r>
              <a:endParaRPr lang="en-AU" sz="900" b="1" kern="1200" dirty="0"/>
            </a:p>
          </p:txBody>
        </p:sp>
      </p:grpSp>
      <p:grpSp>
        <p:nvGrpSpPr>
          <p:cNvPr id="23" name="Group 22"/>
          <p:cNvGrpSpPr/>
          <p:nvPr/>
        </p:nvGrpSpPr>
        <p:grpSpPr>
          <a:xfrm>
            <a:off x="3618342" y="2179812"/>
            <a:ext cx="881650" cy="1048804"/>
            <a:chOff x="2013136" y="1568468"/>
            <a:chExt cx="881650" cy="1048804"/>
          </a:xfrm>
        </p:grpSpPr>
        <p:sp>
          <p:nvSpPr>
            <p:cNvPr id="24" name="Rectangle 23"/>
            <p:cNvSpPr/>
            <p:nvPr/>
          </p:nvSpPr>
          <p:spPr>
            <a:xfrm>
              <a:off x="2013136" y="1568468"/>
              <a:ext cx="881650" cy="104880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2013136" y="1568468"/>
              <a:ext cx="881650" cy="1048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AU" sz="900" kern="1200" dirty="0" smtClean="0"/>
                <a:t>Mobile plant</a:t>
              </a:r>
              <a:endParaRPr lang="en-AU" sz="900" kern="1200" dirty="0"/>
            </a:p>
            <a:p>
              <a:pPr marL="57150" lvl="1" indent="-57150" algn="l" defTabSz="400050">
                <a:lnSpc>
                  <a:spcPct val="90000"/>
                </a:lnSpc>
                <a:spcBef>
                  <a:spcPct val="0"/>
                </a:spcBef>
                <a:spcAft>
                  <a:spcPct val="15000"/>
                </a:spcAft>
                <a:buChar char="••"/>
              </a:pPr>
              <a:r>
                <a:rPr lang="en-AU" sz="900" kern="1200" dirty="0" smtClean="0"/>
                <a:t>Fixed plant</a:t>
              </a:r>
              <a:endParaRPr lang="en-AU" sz="900" kern="1200" dirty="0"/>
            </a:p>
          </p:txBody>
        </p:sp>
      </p:grpSp>
      <p:grpSp>
        <p:nvGrpSpPr>
          <p:cNvPr id="26" name="Group 25"/>
          <p:cNvGrpSpPr/>
          <p:nvPr/>
        </p:nvGrpSpPr>
        <p:grpSpPr>
          <a:xfrm>
            <a:off x="4626454" y="1844822"/>
            <a:ext cx="881650" cy="311771"/>
            <a:chOff x="3018217" y="1256697"/>
            <a:chExt cx="881650" cy="311771"/>
          </a:xfrm>
        </p:grpSpPr>
        <p:sp>
          <p:nvSpPr>
            <p:cNvPr id="27" name="Rectangle 26"/>
            <p:cNvSpPr/>
            <p:nvPr/>
          </p:nvSpPr>
          <p:spPr>
            <a:xfrm>
              <a:off x="3018217" y="1256697"/>
              <a:ext cx="881650" cy="31177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p:cNvSpPr/>
            <p:nvPr/>
          </p:nvSpPr>
          <p:spPr>
            <a:xfrm>
              <a:off x="3018217" y="1256697"/>
              <a:ext cx="881650" cy="311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lvl="0" algn="l" defTabSz="400050">
                <a:lnSpc>
                  <a:spcPct val="90000"/>
                </a:lnSpc>
                <a:spcBef>
                  <a:spcPct val="0"/>
                </a:spcBef>
                <a:spcAft>
                  <a:spcPct val="35000"/>
                </a:spcAft>
              </a:pPr>
              <a:r>
                <a:rPr lang="en-AU" sz="900" b="1" kern="1200" dirty="0" smtClean="0"/>
                <a:t>Electricity</a:t>
              </a:r>
              <a:endParaRPr lang="en-AU" sz="900" b="1" kern="1200" dirty="0"/>
            </a:p>
          </p:txBody>
        </p:sp>
      </p:grpSp>
      <p:grpSp>
        <p:nvGrpSpPr>
          <p:cNvPr id="29" name="Group 28"/>
          <p:cNvGrpSpPr/>
          <p:nvPr/>
        </p:nvGrpSpPr>
        <p:grpSpPr>
          <a:xfrm>
            <a:off x="4626454" y="2179812"/>
            <a:ext cx="881650" cy="1048804"/>
            <a:chOff x="3018217" y="1568468"/>
            <a:chExt cx="881650" cy="1048804"/>
          </a:xfrm>
        </p:grpSpPr>
        <p:sp>
          <p:nvSpPr>
            <p:cNvPr id="30" name="Rectangle 29"/>
            <p:cNvSpPr/>
            <p:nvPr/>
          </p:nvSpPr>
          <p:spPr>
            <a:xfrm>
              <a:off x="3018217" y="1568468"/>
              <a:ext cx="881650" cy="104880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3018217" y="1568468"/>
              <a:ext cx="881650" cy="1048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AU" sz="900" kern="1200" dirty="0" smtClean="0"/>
                <a:t>Fixed Installations</a:t>
              </a:r>
              <a:endParaRPr lang="en-AU" sz="900" kern="1200" dirty="0"/>
            </a:p>
            <a:p>
              <a:pPr marL="57150" lvl="1" indent="-57150" algn="l" defTabSz="400050">
                <a:lnSpc>
                  <a:spcPct val="90000"/>
                </a:lnSpc>
                <a:spcBef>
                  <a:spcPct val="0"/>
                </a:spcBef>
                <a:spcAft>
                  <a:spcPct val="15000"/>
                </a:spcAft>
                <a:buChar char="••"/>
              </a:pPr>
              <a:r>
                <a:rPr lang="en-AU" sz="900" kern="1200" dirty="0" smtClean="0"/>
                <a:t>ELV / LV / HV</a:t>
              </a:r>
              <a:endParaRPr lang="en-AU" sz="900" kern="1200" dirty="0"/>
            </a:p>
            <a:p>
              <a:pPr marL="57150" lvl="1" indent="-57150" algn="l" defTabSz="400050">
                <a:lnSpc>
                  <a:spcPct val="90000"/>
                </a:lnSpc>
                <a:spcBef>
                  <a:spcPct val="0"/>
                </a:spcBef>
                <a:spcAft>
                  <a:spcPct val="15000"/>
                </a:spcAft>
                <a:buChar char="••"/>
              </a:pPr>
              <a:r>
                <a:rPr lang="en-AU" sz="900" kern="1200" dirty="0" smtClean="0"/>
                <a:t>Temporary / mobile</a:t>
              </a:r>
              <a:endParaRPr lang="en-AU" sz="900" kern="1200" dirty="0"/>
            </a:p>
          </p:txBody>
        </p:sp>
      </p:grpSp>
      <p:grpSp>
        <p:nvGrpSpPr>
          <p:cNvPr id="32" name="Group 31"/>
          <p:cNvGrpSpPr/>
          <p:nvPr/>
        </p:nvGrpSpPr>
        <p:grpSpPr>
          <a:xfrm>
            <a:off x="5634566" y="1844821"/>
            <a:ext cx="881650" cy="311771"/>
            <a:chOff x="4023299" y="1256697"/>
            <a:chExt cx="881650" cy="311771"/>
          </a:xfrm>
        </p:grpSpPr>
        <p:sp>
          <p:nvSpPr>
            <p:cNvPr id="33" name="Rectangle 32"/>
            <p:cNvSpPr/>
            <p:nvPr/>
          </p:nvSpPr>
          <p:spPr>
            <a:xfrm>
              <a:off x="4023299" y="1256697"/>
              <a:ext cx="881650" cy="31177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ectangle 33"/>
            <p:cNvSpPr/>
            <p:nvPr/>
          </p:nvSpPr>
          <p:spPr>
            <a:xfrm>
              <a:off x="4023299" y="1256697"/>
              <a:ext cx="881650" cy="311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lvl="0" algn="l" defTabSz="400050">
                <a:lnSpc>
                  <a:spcPct val="90000"/>
                </a:lnSpc>
                <a:spcBef>
                  <a:spcPct val="0"/>
                </a:spcBef>
                <a:spcAft>
                  <a:spcPct val="35000"/>
                </a:spcAft>
              </a:pPr>
              <a:r>
                <a:rPr lang="en-AU" sz="900" b="1" kern="1200" dirty="0" smtClean="0"/>
                <a:t>Weights / gravity</a:t>
              </a:r>
              <a:endParaRPr lang="en-AU" sz="900" b="1" kern="1200" dirty="0"/>
            </a:p>
          </p:txBody>
        </p:sp>
      </p:grpSp>
      <p:grpSp>
        <p:nvGrpSpPr>
          <p:cNvPr id="35" name="Group 34"/>
          <p:cNvGrpSpPr/>
          <p:nvPr/>
        </p:nvGrpSpPr>
        <p:grpSpPr>
          <a:xfrm>
            <a:off x="5634566" y="2179812"/>
            <a:ext cx="881650" cy="1048804"/>
            <a:chOff x="4023299" y="1568468"/>
            <a:chExt cx="881650" cy="1048804"/>
          </a:xfrm>
        </p:grpSpPr>
        <p:sp>
          <p:nvSpPr>
            <p:cNvPr id="36" name="Rectangle 35"/>
            <p:cNvSpPr/>
            <p:nvPr/>
          </p:nvSpPr>
          <p:spPr>
            <a:xfrm>
              <a:off x="4023299" y="1568468"/>
              <a:ext cx="881650" cy="104880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Rectangle 36"/>
            <p:cNvSpPr/>
            <p:nvPr/>
          </p:nvSpPr>
          <p:spPr>
            <a:xfrm>
              <a:off x="4023299" y="1568468"/>
              <a:ext cx="881650" cy="1048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AU" sz="900" kern="1200" dirty="0" smtClean="0"/>
                <a:t>Mobile plant booms</a:t>
              </a:r>
              <a:endParaRPr lang="en-AU" sz="900" kern="1200" dirty="0"/>
            </a:p>
          </p:txBody>
        </p:sp>
      </p:grpSp>
      <p:grpSp>
        <p:nvGrpSpPr>
          <p:cNvPr id="38" name="Group 37"/>
          <p:cNvGrpSpPr/>
          <p:nvPr/>
        </p:nvGrpSpPr>
        <p:grpSpPr>
          <a:xfrm>
            <a:off x="6642678" y="1844820"/>
            <a:ext cx="881650" cy="311771"/>
            <a:chOff x="5028381" y="1256697"/>
            <a:chExt cx="881650" cy="311771"/>
          </a:xfrm>
        </p:grpSpPr>
        <p:sp>
          <p:nvSpPr>
            <p:cNvPr id="39" name="Rectangle 38"/>
            <p:cNvSpPr/>
            <p:nvPr/>
          </p:nvSpPr>
          <p:spPr>
            <a:xfrm>
              <a:off x="5028381" y="1256697"/>
              <a:ext cx="881650" cy="31177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ectangle 39"/>
            <p:cNvSpPr/>
            <p:nvPr/>
          </p:nvSpPr>
          <p:spPr>
            <a:xfrm>
              <a:off x="5028381" y="1256697"/>
              <a:ext cx="881650" cy="311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lvl="0" algn="l" defTabSz="400050">
                <a:lnSpc>
                  <a:spcPct val="90000"/>
                </a:lnSpc>
                <a:spcBef>
                  <a:spcPct val="0"/>
                </a:spcBef>
                <a:spcAft>
                  <a:spcPct val="35000"/>
                </a:spcAft>
              </a:pPr>
              <a:r>
                <a:rPr lang="en-AU" sz="900" b="1" kern="1200" dirty="0" smtClean="0"/>
                <a:t>Movement</a:t>
              </a:r>
              <a:endParaRPr lang="en-AU" sz="900" b="1" kern="1200" dirty="0"/>
            </a:p>
          </p:txBody>
        </p:sp>
      </p:grpSp>
      <p:grpSp>
        <p:nvGrpSpPr>
          <p:cNvPr id="41" name="Group 40"/>
          <p:cNvGrpSpPr/>
          <p:nvPr/>
        </p:nvGrpSpPr>
        <p:grpSpPr>
          <a:xfrm>
            <a:off x="6642678" y="2179812"/>
            <a:ext cx="881650" cy="1048804"/>
            <a:chOff x="5028381" y="1568468"/>
            <a:chExt cx="881650" cy="1048804"/>
          </a:xfrm>
        </p:grpSpPr>
        <p:sp>
          <p:nvSpPr>
            <p:cNvPr id="42" name="Rectangle 41"/>
            <p:cNvSpPr/>
            <p:nvPr/>
          </p:nvSpPr>
          <p:spPr>
            <a:xfrm>
              <a:off x="5028381" y="1568468"/>
              <a:ext cx="881650" cy="104880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028381" y="1568468"/>
              <a:ext cx="881650" cy="1048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AU" sz="900" kern="1200" dirty="0" smtClean="0"/>
                <a:t>Conveyors</a:t>
              </a:r>
              <a:endParaRPr lang="en-AU" sz="900" kern="1200" dirty="0"/>
            </a:p>
            <a:p>
              <a:pPr marL="57150" lvl="1" indent="-57150" algn="l" defTabSz="400050">
                <a:lnSpc>
                  <a:spcPct val="90000"/>
                </a:lnSpc>
                <a:spcBef>
                  <a:spcPct val="0"/>
                </a:spcBef>
                <a:spcAft>
                  <a:spcPct val="15000"/>
                </a:spcAft>
                <a:buChar char="••"/>
              </a:pPr>
              <a:r>
                <a:rPr lang="en-AU" sz="900" kern="1200" dirty="0" smtClean="0"/>
                <a:t>Vehicles</a:t>
              </a:r>
              <a:endParaRPr lang="en-AU" sz="900" kern="1200" dirty="0"/>
            </a:p>
            <a:p>
              <a:pPr marL="57150" lvl="1" indent="-57150" algn="l" defTabSz="400050">
                <a:lnSpc>
                  <a:spcPct val="90000"/>
                </a:lnSpc>
                <a:spcBef>
                  <a:spcPct val="0"/>
                </a:spcBef>
                <a:spcAft>
                  <a:spcPct val="15000"/>
                </a:spcAft>
                <a:buChar char="••"/>
              </a:pPr>
              <a:r>
                <a:rPr lang="en-AU" sz="900" kern="1200" dirty="0" smtClean="0"/>
                <a:t>Motors / pumps</a:t>
              </a:r>
              <a:endParaRPr lang="en-AU" sz="900" kern="1200" dirty="0"/>
            </a:p>
            <a:p>
              <a:pPr marL="57150" lvl="1" indent="-57150" algn="l" defTabSz="400050">
                <a:lnSpc>
                  <a:spcPct val="90000"/>
                </a:lnSpc>
                <a:spcBef>
                  <a:spcPct val="0"/>
                </a:spcBef>
                <a:spcAft>
                  <a:spcPct val="15000"/>
                </a:spcAft>
                <a:buChar char="••"/>
              </a:pPr>
              <a:r>
                <a:rPr lang="en-AU" sz="900" kern="1200" dirty="0" smtClean="0"/>
                <a:t>Stored ore</a:t>
              </a:r>
              <a:endParaRPr lang="en-AU" sz="900" kern="1200" dirty="0"/>
            </a:p>
            <a:p>
              <a:pPr marL="57150" lvl="1" indent="-57150" algn="l" defTabSz="400050">
                <a:lnSpc>
                  <a:spcPct val="90000"/>
                </a:lnSpc>
                <a:spcBef>
                  <a:spcPct val="0"/>
                </a:spcBef>
                <a:spcAft>
                  <a:spcPct val="15000"/>
                </a:spcAft>
                <a:buChar char="••"/>
              </a:pPr>
              <a:r>
                <a:rPr lang="en-AU" sz="900" kern="1200" dirty="0" smtClean="0"/>
                <a:t>Moving parts – fixed plant</a:t>
              </a:r>
              <a:endParaRPr lang="en-AU" sz="900" kern="1200" dirty="0"/>
            </a:p>
          </p:txBody>
        </p:sp>
      </p:grpSp>
      <p:grpSp>
        <p:nvGrpSpPr>
          <p:cNvPr id="44" name="Group 43"/>
          <p:cNvGrpSpPr/>
          <p:nvPr/>
        </p:nvGrpSpPr>
        <p:grpSpPr>
          <a:xfrm>
            <a:off x="7650790" y="1844824"/>
            <a:ext cx="881650" cy="311771"/>
            <a:chOff x="6033462" y="1256697"/>
            <a:chExt cx="881650" cy="311771"/>
          </a:xfrm>
        </p:grpSpPr>
        <p:sp>
          <p:nvSpPr>
            <p:cNvPr id="45" name="Rectangle 44"/>
            <p:cNvSpPr/>
            <p:nvPr/>
          </p:nvSpPr>
          <p:spPr>
            <a:xfrm>
              <a:off x="6033462" y="1256697"/>
              <a:ext cx="881650" cy="31177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ectangle 45"/>
            <p:cNvSpPr/>
            <p:nvPr/>
          </p:nvSpPr>
          <p:spPr>
            <a:xfrm>
              <a:off x="6033462" y="1256697"/>
              <a:ext cx="881650" cy="311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lvl="0" algn="l" defTabSz="400050">
                <a:lnSpc>
                  <a:spcPct val="90000"/>
                </a:lnSpc>
                <a:spcBef>
                  <a:spcPct val="0"/>
                </a:spcBef>
                <a:spcAft>
                  <a:spcPct val="35000"/>
                </a:spcAft>
              </a:pPr>
              <a:r>
                <a:rPr lang="en-AU" sz="900" b="1" kern="1200" dirty="0" smtClean="0"/>
                <a:t>Semi-solids</a:t>
              </a:r>
              <a:endParaRPr lang="en-AU" sz="900" b="1" kern="1200" dirty="0"/>
            </a:p>
          </p:txBody>
        </p:sp>
      </p:grpSp>
      <p:grpSp>
        <p:nvGrpSpPr>
          <p:cNvPr id="47" name="Group 46"/>
          <p:cNvGrpSpPr/>
          <p:nvPr/>
        </p:nvGrpSpPr>
        <p:grpSpPr>
          <a:xfrm>
            <a:off x="7650790" y="2156595"/>
            <a:ext cx="881650" cy="1048804"/>
            <a:chOff x="6033462" y="1568468"/>
            <a:chExt cx="881650" cy="1048804"/>
          </a:xfrm>
        </p:grpSpPr>
        <p:sp>
          <p:nvSpPr>
            <p:cNvPr id="48" name="Rectangle 47"/>
            <p:cNvSpPr/>
            <p:nvPr/>
          </p:nvSpPr>
          <p:spPr>
            <a:xfrm>
              <a:off x="6033462" y="1568468"/>
              <a:ext cx="881650" cy="104880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9" name="Rectangle 48"/>
            <p:cNvSpPr/>
            <p:nvPr/>
          </p:nvSpPr>
          <p:spPr>
            <a:xfrm>
              <a:off x="6033462" y="1568468"/>
              <a:ext cx="881650" cy="1048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AU" sz="900" kern="1200" dirty="0" smtClean="0"/>
                <a:t>Slurries </a:t>
              </a:r>
              <a:endParaRPr lang="en-AU" sz="900" kern="1200" dirty="0"/>
            </a:p>
            <a:p>
              <a:pPr marL="57150" lvl="1" indent="-57150" algn="l" defTabSz="400050">
                <a:lnSpc>
                  <a:spcPct val="90000"/>
                </a:lnSpc>
                <a:spcBef>
                  <a:spcPct val="0"/>
                </a:spcBef>
                <a:spcAft>
                  <a:spcPct val="15000"/>
                </a:spcAft>
                <a:buChar char="••"/>
              </a:pPr>
              <a:r>
                <a:rPr lang="en-AU" sz="900" kern="1200" dirty="0" smtClean="0"/>
                <a:t>Concentrates</a:t>
              </a:r>
              <a:endParaRPr lang="en-AU" sz="900" kern="1200" dirty="0"/>
            </a:p>
            <a:p>
              <a:pPr marL="57150" lvl="1" indent="-57150" algn="l" defTabSz="400050">
                <a:lnSpc>
                  <a:spcPct val="90000"/>
                </a:lnSpc>
                <a:spcBef>
                  <a:spcPct val="0"/>
                </a:spcBef>
                <a:spcAft>
                  <a:spcPct val="15000"/>
                </a:spcAft>
                <a:buChar char="••"/>
              </a:pPr>
              <a:r>
                <a:rPr lang="en-AU" sz="900" kern="1200" dirty="0" smtClean="0"/>
                <a:t>Tailings</a:t>
              </a:r>
              <a:endParaRPr lang="en-AU" sz="900" kern="12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MQ">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MQ" id="{C6B612F4-B4D9-4E4B-BC23-9E6E7874E93D}" vid="{9F40B265-875A-4CAF-96EE-200C2F3345B0}"/>
    </a:ext>
  </a:extLst>
</a:theme>
</file>

<file path=ppt/theme/theme2.xml><?xml version="1.0" encoding="utf-8"?>
<a:theme xmlns:a="http://schemas.openxmlformats.org/drawingml/2006/main" name="3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5706FEFD-EF6A-44B0-997C-BB362B679E99}" vid="{B85E1F05-F16D-4821-85B6-5A926B88AAE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MQ</Template>
  <TotalTime>11717</TotalTime>
  <Pages>1</Pages>
  <Words>1048</Words>
  <Application>Microsoft Office PowerPoint</Application>
  <PresentationFormat>On-screen Show (4:3)</PresentationFormat>
  <Paragraphs>170</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MQ</vt:lpstr>
      <vt:lpstr>3_MAQOHSC PPE Presentation V4</vt:lpstr>
      <vt:lpstr>PowerPoint Presentation</vt:lpstr>
      <vt:lpstr>           The Mining and Quarrying Occupational Health and Safety Committee</vt:lpstr>
      <vt:lpstr>Disclaimer</vt:lpstr>
      <vt:lpstr>Creative Commons</vt:lpstr>
      <vt:lpstr>Session Overview</vt:lpstr>
      <vt:lpstr>Definitions</vt:lpstr>
      <vt:lpstr>Why do we Isolate?</vt:lpstr>
      <vt:lpstr>Energies</vt:lpstr>
      <vt:lpstr>Hazardous Energy Sources</vt:lpstr>
      <vt:lpstr>Approved Isolation Points</vt:lpstr>
      <vt:lpstr>Prohibited Isolation Points</vt:lpstr>
      <vt:lpstr>Isolation ‘Tools’ – Danger Tag</vt:lpstr>
      <vt:lpstr>Isolation ‘Tools’ – Danger Lock </vt:lpstr>
      <vt:lpstr>Hasp / Scissor Plate</vt:lpstr>
      <vt:lpstr>Simple Isolation - Steps</vt:lpstr>
      <vt:lpstr>Completed Isolations</vt:lpstr>
      <vt:lpstr>Two ‘tests’ of Effective Isolation</vt:lpstr>
      <vt:lpstr>Rules for Personal Danger Tags  and Locks</vt:lpstr>
      <vt:lpstr>Out of Service Tags</vt:lpstr>
      <vt:lpstr>Using Out of Service Tags</vt:lpstr>
      <vt:lpstr>Further Assistance</vt:lpstr>
    </vt:vector>
  </TitlesOfParts>
  <Company>DAIS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TEMPLATE</dc:subject>
  <dc:creator>hooper</dc:creator>
  <cp:keywords>presentation,powerpoint,slide,template</cp:keywords>
  <cp:lastModifiedBy>Melissa Michell</cp:lastModifiedBy>
  <cp:revision>491</cp:revision>
  <cp:lastPrinted>2005-05-03T06:57:55Z</cp:lastPrinted>
  <dcterms:created xsi:type="dcterms:W3CDTF">2008-05-01T05:24:22Z</dcterms:created>
  <dcterms:modified xsi:type="dcterms:W3CDTF">2017-04-07T06:46:16Z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Operation">
    <vt:lpwstr>SavedAs</vt:lpwstr>
  </property>
</Properties>
</file>