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555" r:id="rId3"/>
    <p:sldId id="593" r:id="rId4"/>
    <p:sldId id="594" r:id="rId5"/>
    <p:sldId id="564" r:id="rId6"/>
    <p:sldId id="612" r:id="rId7"/>
    <p:sldId id="581" r:id="rId8"/>
    <p:sldId id="582" r:id="rId9"/>
    <p:sldId id="595" r:id="rId10"/>
    <p:sldId id="642" r:id="rId11"/>
    <p:sldId id="738" r:id="rId12"/>
    <p:sldId id="579" r:id="rId13"/>
    <p:sldId id="580" r:id="rId14"/>
    <p:sldId id="622" r:id="rId15"/>
    <p:sldId id="589" r:id="rId16"/>
    <p:sldId id="590" r:id="rId17"/>
    <p:sldId id="559" r:id="rId18"/>
    <p:sldId id="548" r:id="rId19"/>
    <p:sldId id="604" r:id="rId20"/>
    <p:sldId id="605" r:id="rId21"/>
    <p:sldId id="718" r:id="rId22"/>
    <p:sldId id="744" r:id="rId23"/>
    <p:sldId id="720" r:id="rId24"/>
    <p:sldId id="752" r:id="rId25"/>
    <p:sldId id="614" r:id="rId26"/>
    <p:sldId id="750" r:id="rId27"/>
    <p:sldId id="640" r:id="rId28"/>
    <p:sldId id="743" r:id="rId29"/>
    <p:sldId id="641" r:id="rId30"/>
    <p:sldId id="635" r:id="rId31"/>
    <p:sldId id="620" r:id="rId32"/>
    <p:sldId id="621" r:id="rId33"/>
    <p:sldId id="608" r:id="rId34"/>
    <p:sldId id="628" r:id="rId35"/>
    <p:sldId id="740" r:id="rId36"/>
    <p:sldId id="739" r:id="rId37"/>
    <p:sldId id="741" r:id="rId38"/>
    <p:sldId id="609" r:id="rId39"/>
    <p:sldId id="757" r:id="rId40"/>
    <p:sldId id="610" r:id="rId41"/>
    <p:sldId id="745" r:id="rId42"/>
    <p:sldId id="758" r:id="rId43"/>
    <p:sldId id="755" r:id="rId44"/>
    <p:sldId id="625" r:id="rId45"/>
    <p:sldId id="766" r:id="rId46"/>
    <p:sldId id="759" r:id="rId47"/>
    <p:sldId id="767" r:id="rId48"/>
    <p:sldId id="754" r:id="rId49"/>
    <p:sldId id="763" r:id="rId50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McInerney" initials="EM" lastIdx="6" clrIdx="0">
    <p:extLst>
      <p:ext uri="{19B8F6BF-5375-455C-9EA6-DF929625EA0E}">
        <p15:presenceInfo xmlns:p15="http://schemas.microsoft.com/office/powerpoint/2012/main" userId="S-1-5-21-527237240-1214440339-839522115-31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8200"/>
    <a:srgbClr val="FFEDE7"/>
    <a:srgbClr val="FFD8CB"/>
    <a:srgbClr val="1D1D60"/>
    <a:srgbClr val="33CCCC"/>
    <a:srgbClr val="FF3300"/>
    <a:srgbClr val="00CC99"/>
    <a:srgbClr val="EDE4B0"/>
    <a:srgbClr val="F1D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2" autoAdjust="0"/>
    <p:restoredTop sz="96395" autoAdjust="0"/>
  </p:normalViewPr>
  <p:slideViewPr>
    <p:cSldViewPr>
      <p:cViewPr varScale="1">
        <p:scale>
          <a:sx n="119" d="100"/>
          <a:sy n="119" d="100"/>
        </p:scale>
        <p:origin x="163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29621"/>
            <a:ext cx="4983689" cy="448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51" tIns="44530" rIns="90651" bIns="44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868363"/>
            <a:ext cx="4624387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4804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87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963144"/>
            <a:ext cx="8136904" cy="83400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9361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9424F-D0E3-4E35-8094-7FC10FD259D7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533400"/>
            <a:ext cx="1695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33400"/>
            <a:ext cx="4933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4088D-9DCC-46F7-B35F-00D5B4D62905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35696" y="1700808"/>
            <a:ext cx="3240360" cy="442535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2080" y="1700808"/>
            <a:ext cx="3394720" cy="4425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77000"/>
            <a:ext cx="1320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9424F-D0E3-4E35-8094-7FC10FD259D7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35696" y="1700808"/>
            <a:ext cx="3312368" cy="4425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64088" y="1700808"/>
            <a:ext cx="3322712" cy="442535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700808"/>
            <a:ext cx="6851104" cy="4776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8DF4-6AFD-4037-92D2-C390D3177DD7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224136"/>
          </a:xfrm>
        </p:spPr>
        <p:txBody>
          <a:bodyPr anchor="t"/>
          <a:lstStyle>
            <a:lvl1pPr algn="ctr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72008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7946-FE86-4AB1-8AD9-406CFF652FB3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696" y="1700808"/>
            <a:ext cx="3384004" cy="47761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700808"/>
            <a:ext cx="3314700" cy="47761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577D-3242-4EC4-B4C6-DFE30FBA93E1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696" y="1700808"/>
            <a:ext cx="331236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696" y="2556594"/>
            <a:ext cx="3312368" cy="3735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088" y="1700808"/>
            <a:ext cx="3322712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4088" y="2556594"/>
            <a:ext cx="3322712" cy="3735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F5EA9-F44E-4104-8C57-61F267EE05DB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876F-B01B-435F-A47A-3E238DBF96F8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00D0-6F41-44B5-8B62-8F611A6ED83C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71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273050"/>
            <a:ext cx="3610744" cy="62039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1719" y="1628800"/>
            <a:ext cx="3008313" cy="48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FCF4-2D0A-4C6C-A721-F5C2AE4D6F15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800600"/>
            <a:ext cx="676875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12775"/>
            <a:ext cx="676875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367338"/>
            <a:ext cx="6768752" cy="1109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DB9B-C7B9-4727-ADD3-97ABDC9709E5}" type="slidenum">
              <a:rPr lang="en-AU"/>
              <a:pPr>
                <a:defRPr/>
              </a:pPr>
              <a:t>‹#›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" cy="6858000"/>
          </a:xfrm>
          <a:prstGeom prst="rect">
            <a:avLst/>
          </a:prstGeom>
        </p:spPr>
      </p:pic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D9C6CD0-9126-4B37-A6CF-4E87C448E223}" type="slidenum">
              <a:rPr lang="en-AU" smtClean="0"/>
              <a:pPr>
                <a:defRPr/>
              </a:pPr>
              <a:t>‹#›</a:t>
            </a:fld>
            <a:endParaRPr lang="en-AU" sz="1400" dirty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696" y="1700808"/>
            <a:ext cx="6851104" cy="4776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1104" cy="1152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ts val="18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defTabSz="762000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600200" indent="-228600" algn="l" defTabSz="762000" rtl="0" eaLnBrk="1" fontAlgn="base" hangingPunct="1">
        <a:spcBef>
          <a:spcPts val="18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2057400" indent="-228600" algn="l" defTabSz="762000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-32" charset="2"/>
        <a:buChar char="§"/>
        <a:defRPr>
          <a:solidFill>
            <a:srgbClr val="000000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-32" charset="2"/>
        <a:buChar char="§"/>
        <a:defRPr>
          <a:solidFill>
            <a:srgbClr val="000000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-32" charset="2"/>
        <a:buChar char="§"/>
        <a:defRPr>
          <a:solidFill>
            <a:srgbClr val="000000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-3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qohsc.sa.gov.au/" TargetMode="External"/><Relationship Id="rId2" Type="http://schemas.openxmlformats.org/officeDocument/2006/relationships/hyperlink" Target="http://www.safeworkaustralia.gov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fework.sa.gov.au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3932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kern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Health Surveillance Program </a:t>
            </a:r>
            <a:r>
              <a:rPr lang="en-AU" sz="2800" b="1" kern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2015 </a:t>
            </a:r>
            <a:r>
              <a:rPr lang="en-AU" sz="2800" b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– </a:t>
            </a:r>
            <a:r>
              <a:rPr lang="en-AU" sz="2800" b="1" kern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2019 </a:t>
            </a:r>
            <a:endParaRPr lang="en-AU" sz="2800" b="1" kern="0" dirty="0" smtClean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  <a:p>
            <a:pPr algn="ctr"/>
            <a:endParaRPr lang="en-AU" sz="1000" b="1" kern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  <a:p>
            <a:pPr algn="ctr"/>
            <a:r>
              <a:rPr lang="en-AU" sz="1000" b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en-AU" sz="1000" b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en-AU" sz="2800" b="1" kern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South Australian Mining and Quarrying Sector</a:t>
            </a:r>
            <a:endParaRPr lang="en-AU" sz="1000" b="1" kern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6579114"/>
            <a:ext cx="172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b="1" dirty="0" smtClean="0">
                <a:solidFill>
                  <a:schemeClr val="bg1"/>
                </a:solidFill>
              </a:rPr>
              <a:t>Jan 2021</a:t>
            </a:r>
            <a:endParaRPr lang="en-A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Equipment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A pre-weighed </a:t>
            </a:r>
            <a:r>
              <a:rPr lang="en-AU" dirty="0"/>
              <a:t>PVC membrane filter </a:t>
            </a:r>
            <a:r>
              <a:rPr lang="en-AU" dirty="0" smtClean="0"/>
              <a:t>mounted into an </a:t>
            </a:r>
            <a:r>
              <a:rPr lang="en-AU" dirty="0"/>
              <a:t>SKC plastic cyclone sampling </a:t>
            </a:r>
            <a:r>
              <a:rPr lang="en-AU" dirty="0" smtClean="0"/>
              <a:t>head and connected to a SKC portable sampling pump via plastic tubing.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6"/>
            <a:ext cx="1465129" cy="3234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-811" r="15817" b="811"/>
          <a:stretch/>
        </p:blipFill>
        <p:spPr>
          <a:xfrm>
            <a:off x="2339752" y="2924944"/>
            <a:ext cx="2664296" cy="36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Equipment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The sampling </a:t>
            </a:r>
            <a:r>
              <a:rPr lang="en-AU" dirty="0"/>
              <a:t>pump </a:t>
            </a:r>
            <a:r>
              <a:rPr lang="en-AU" dirty="0" smtClean="0"/>
              <a:t>was clipped </a:t>
            </a:r>
            <a:r>
              <a:rPr lang="en-AU" dirty="0"/>
              <a:t>to the workers </a:t>
            </a:r>
            <a:r>
              <a:rPr lang="en-AU" dirty="0" smtClean="0"/>
              <a:t>belt / waist band and the </a:t>
            </a:r>
            <a:r>
              <a:rPr lang="en-AU" dirty="0"/>
              <a:t>cyclone </a:t>
            </a:r>
            <a:r>
              <a:rPr lang="en-AU" dirty="0" smtClean="0"/>
              <a:t>filter to </a:t>
            </a:r>
            <a:r>
              <a:rPr lang="en-AU" dirty="0"/>
              <a:t>the collar of the worker’s </a:t>
            </a:r>
            <a:r>
              <a:rPr lang="en-AU" dirty="0" smtClean="0"/>
              <a:t>shirt / jacket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80928"/>
            <a:ext cx="50096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Exposure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380312" cy="424847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A </a:t>
            </a:r>
            <a:r>
              <a:rPr lang="en-AU" dirty="0"/>
              <a:t>similar exposure </a:t>
            </a:r>
            <a:r>
              <a:rPr lang="en-AU" dirty="0" smtClean="0"/>
              <a:t>group (SEG) </a:t>
            </a:r>
            <a:r>
              <a:rPr lang="en-AU" dirty="0"/>
              <a:t>is a group of workers having the same general exposure profile because </a:t>
            </a:r>
            <a:r>
              <a:rPr lang="en-AU" dirty="0" smtClean="0"/>
              <a:t>of:</a:t>
            </a:r>
          </a:p>
          <a:p>
            <a:r>
              <a:rPr lang="en-AU" dirty="0" smtClean="0"/>
              <a:t>Similarity </a:t>
            </a:r>
            <a:r>
              <a:rPr lang="en-AU" dirty="0"/>
              <a:t>and frequency </a:t>
            </a:r>
            <a:r>
              <a:rPr lang="en-AU" dirty="0" smtClean="0"/>
              <a:t>of the </a:t>
            </a:r>
            <a:r>
              <a:rPr lang="en-AU" dirty="0"/>
              <a:t>tasks </a:t>
            </a:r>
            <a:r>
              <a:rPr lang="en-AU" dirty="0" smtClean="0"/>
              <a:t>they perform</a:t>
            </a:r>
            <a:r>
              <a:rPr lang="en-AU" dirty="0"/>
              <a:t>;</a:t>
            </a:r>
            <a:endParaRPr lang="en-AU" dirty="0" smtClean="0"/>
          </a:p>
          <a:p>
            <a:r>
              <a:rPr lang="en-AU" dirty="0" smtClean="0"/>
              <a:t>Materials </a:t>
            </a:r>
            <a:r>
              <a:rPr lang="en-AU" dirty="0"/>
              <a:t>and processes </a:t>
            </a:r>
            <a:r>
              <a:rPr lang="en-AU" dirty="0" smtClean="0"/>
              <a:t>they work with or carry out; and</a:t>
            </a:r>
          </a:p>
          <a:p>
            <a:r>
              <a:rPr lang="en-AU" dirty="0" smtClean="0"/>
              <a:t>Similarities </a:t>
            </a:r>
            <a:r>
              <a:rPr lang="en-AU" dirty="0"/>
              <a:t>of the way </a:t>
            </a:r>
            <a:r>
              <a:rPr lang="en-AU" dirty="0" smtClean="0"/>
              <a:t>they </a:t>
            </a:r>
            <a:r>
              <a:rPr lang="en-AU" dirty="0"/>
              <a:t>perform the </a:t>
            </a:r>
            <a:r>
              <a:rPr lang="en-AU" dirty="0" smtClean="0"/>
              <a:t>tasks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 smtClean="0"/>
              <a:t>The SEG list was previously developed during monitoring conducted in 2009, 2012 and 2013, and was continued into </a:t>
            </a:r>
            <a:r>
              <a:rPr lang="en-AU" dirty="0"/>
              <a:t>the 2016, 2016/17 and 2018 programs</a:t>
            </a:r>
            <a:r>
              <a:rPr lang="en-AU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Exposure Groups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6953"/>
              </p:ext>
            </p:extLst>
          </p:nvPr>
        </p:nvGraphicFramePr>
        <p:xfrm>
          <a:off x="1609327" y="1844824"/>
          <a:ext cx="3600400" cy="4296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772">
                  <a:extLst>
                    <a:ext uri="{9D8B030D-6E8A-4147-A177-3AD203B41FA5}">
                      <a16:colId xmlns:a16="http://schemas.microsoft.com/office/drawing/2014/main" val="2996224263"/>
                    </a:ext>
                  </a:extLst>
                </a:gridCol>
                <a:gridCol w="2741628">
                  <a:extLst>
                    <a:ext uri="{9D8B030D-6E8A-4147-A177-3AD203B41FA5}">
                      <a16:colId xmlns:a16="http://schemas.microsoft.com/office/drawing/2014/main" val="26917712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SEG Code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Similar Exposure Group (SEG) 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231476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Driller, Drilling &amp; Cutting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226503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Blast Crew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982965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Truck Driver, Dump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890633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Crusher Operator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000502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Loader Operator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5765432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Truck Driver, Bin &amp; other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0366983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Quarry Supervisor/Manager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671806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Excavator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5296557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Pug Mill Operator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4578550"/>
                  </a:ext>
                </a:extLst>
              </a:tr>
              <a:tr h="379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Lab Tech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3550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49612"/>
              </p:ext>
            </p:extLst>
          </p:nvPr>
        </p:nvGraphicFramePr>
        <p:xfrm>
          <a:off x="5353743" y="1844822"/>
          <a:ext cx="3466729" cy="431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031">
                  <a:extLst>
                    <a:ext uri="{9D8B030D-6E8A-4147-A177-3AD203B41FA5}">
                      <a16:colId xmlns:a16="http://schemas.microsoft.com/office/drawing/2014/main" val="1269269929"/>
                    </a:ext>
                  </a:extLst>
                </a:gridCol>
                <a:gridCol w="2727698">
                  <a:extLst>
                    <a:ext uri="{9D8B030D-6E8A-4147-A177-3AD203B41FA5}">
                      <a16:colId xmlns:a16="http://schemas.microsoft.com/office/drawing/2014/main" val="580601153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SEG Code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Similar Exposure Group (SEG) 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9841631"/>
                  </a:ext>
                </a:extLst>
              </a:tr>
              <a:tr h="4841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Mine Technicians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7859437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Surveyors and Geologists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1633254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 Worker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4085154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Dozer Operator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46886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Truck Driver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5859535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Loader Operator/Crusher Operator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7704449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Bagging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408773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Tasks (not included in SEGs)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3794383"/>
                  </a:ext>
                </a:extLst>
              </a:tr>
              <a:tr h="415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Quarryman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80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Dust Sampling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7"/>
            <a:ext cx="7056784" cy="3240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total of 1182 respirable dust samples were collected from 118 sites from December 2016 until April 2018.  </a:t>
            </a:r>
          </a:p>
          <a:p>
            <a:pPr marL="0" indent="0">
              <a:buNone/>
            </a:pPr>
            <a:r>
              <a:rPr lang="en-US" dirty="0" smtClean="0"/>
              <a:t>Of those samples collected:</a:t>
            </a:r>
          </a:p>
          <a:p>
            <a:r>
              <a:rPr lang="en-US" dirty="0" smtClean="0"/>
              <a:t>745 (63% ) were personal samples; and </a:t>
            </a:r>
          </a:p>
          <a:p>
            <a:r>
              <a:rPr lang="en-US" dirty="0" smtClean="0"/>
              <a:t>437 (37%) were static samples.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AU" dirty="0" smtClean="0"/>
              <a:t>Static measurements </a:t>
            </a:r>
            <a:r>
              <a:rPr lang="en-AU" dirty="0"/>
              <a:t>were taken at </a:t>
            </a:r>
            <a:r>
              <a:rPr lang="en-AU" dirty="0" smtClean="0"/>
              <a:t>1.5m above ground).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respirable dust samples </a:t>
            </a:r>
            <a:r>
              <a:rPr lang="en-US" dirty="0"/>
              <a:t>were further analysed for crystalline silica content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r>
              <a:rPr lang="en-US" b="1" dirty="0" smtClean="0"/>
              <a:t>(0.1 </a:t>
            </a:r>
            <a:r>
              <a:rPr lang="en-A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mg/m3)</a:t>
            </a:r>
            <a:r>
              <a:rPr lang="en-US" b="1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Respirable Dust Results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72808" cy="21602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745 personal </a:t>
            </a:r>
            <a:r>
              <a:rPr lang="en-US" dirty="0" smtClean="0"/>
              <a:t>respirable dust samples collected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r>
              <a:rPr lang="en-US" dirty="0"/>
              <a:t>84 (11%) </a:t>
            </a:r>
            <a:r>
              <a:rPr lang="en-US" dirty="0" smtClean="0"/>
              <a:t>respirable dust samples </a:t>
            </a:r>
            <a:r>
              <a:rPr lang="en-US" dirty="0"/>
              <a:t>exceeded the AIOH Trigger Value for </a:t>
            </a:r>
            <a:r>
              <a:rPr lang="en-US" dirty="0" smtClean="0"/>
              <a:t>respirable dust. </a:t>
            </a:r>
            <a:endParaRPr lang="en-AU" dirty="0"/>
          </a:p>
          <a:p>
            <a:r>
              <a:rPr lang="en-US" dirty="0" smtClean="0"/>
              <a:t>79 </a:t>
            </a:r>
            <a:r>
              <a:rPr lang="en-US" dirty="0"/>
              <a:t>(11%) exceeded the </a:t>
            </a:r>
            <a:r>
              <a:rPr lang="en-US" dirty="0" smtClean="0"/>
              <a:t>respirable crystalline silica dust workplace exposure standard.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</a:t>
            </a: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Dust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437 static </a:t>
            </a:r>
            <a:r>
              <a:rPr lang="en-US" dirty="0" smtClean="0"/>
              <a:t>respirable dust samples collected:</a:t>
            </a:r>
          </a:p>
          <a:p>
            <a:r>
              <a:rPr lang="en-US" dirty="0"/>
              <a:t>70 (16%) </a:t>
            </a:r>
            <a:r>
              <a:rPr lang="en-US" dirty="0" smtClean="0"/>
              <a:t>respirable dust samples </a:t>
            </a:r>
            <a:r>
              <a:rPr lang="en-US" dirty="0"/>
              <a:t>exceeded the AIOH Trigger Value for </a:t>
            </a:r>
            <a:r>
              <a:rPr lang="en-US" dirty="0" smtClean="0"/>
              <a:t>respirable dust; and </a:t>
            </a:r>
            <a:endParaRPr lang="en-US" dirty="0"/>
          </a:p>
          <a:p>
            <a:r>
              <a:rPr lang="en-US" dirty="0" smtClean="0"/>
              <a:t>62 </a:t>
            </a:r>
            <a:r>
              <a:rPr lang="en-US" dirty="0"/>
              <a:t>(14%) exceeded the </a:t>
            </a:r>
            <a:r>
              <a:rPr lang="en-US" dirty="0" smtClean="0"/>
              <a:t>respirable crystalline silica dust WES.</a:t>
            </a:r>
          </a:p>
          <a:p>
            <a:pPr marL="0" indent="0">
              <a:buNone/>
            </a:pPr>
            <a:r>
              <a:rPr lang="en-US" dirty="0" smtClean="0"/>
              <a:t>(Note</a:t>
            </a:r>
            <a:r>
              <a:rPr lang="en-US" dirty="0"/>
              <a:t>: static samples do not represent worker exposures).</a:t>
            </a:r>
            <a:endParaRPr lang="en-A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Dust Exceedances by SEG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7"/>
            <a:ext cx="7200800" cy="1080120"/>
          </a:xfrm>
        </p:spPr>
        <p:txBody>
          <a:bodyPr/>
          <a:lstStyle/>
          <a:p>
            <a:pPr marL="0" lvl="0" indent="0" defTabSz="914400" eaLnBrk="0" hangingPunct="0">
              <a:spcBef>
                <a:spcPct val="0"/>
              </a:spcBef>
              <a:buClrTx/>
              <a:buSzTx/>
              <a:buNone/>
              <a:tabLst>
                <a:tab pos="228600" algn="l"/>
                <a:tab pos="457200" algn="l"/>
              </a:tabLst>
            </a:pPr>
            <a:r>
              <a:rPr lang="en-AU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of 84 personal exceedances recorded.</a:t>
            </a:r>
            <a:endParaRPr lang="en-US" dirty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50975"/>
              </p:ext>
            </p:extLst>
          </p:nvPr>
        </p:nvGraphicFramePr>
        <p:xfrm>
          <a:off x="1753343" y="2276868"/>
          <a:ext cx="6923113" cy="4392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158">
                  <a:extLst>
                    <a:ext uri="{9D8B030D-6E8A-4147-A177-3AD203B41FA5}">
                      <a16:colId xmlns:a16="http://schemas.microsoft.com/office/drawing/2014/main" val="3924065839"/>
                    </a:ext>
                  </a:extLst>
                </a:gridCol>
                <a:gridCol w="2692579">
                  <a:extLst>
                    <a:ext uri="{9D8B030D-6E8A-4147-A177-3AD203B41FA5}">
                      <a16:colId xmlns:a16="http://schemas.microsoft.com/office/drawing/2014/main" val="4245379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20218670"/>
                    </a:ext>
                  </a:extLst>
                </a:gridCol>
                <a:gridCol w="1316921">
                  <a:extLst>
                    <a:ext uri="{9D8B030D-6E8A-4147-A177-3AD203B41FA5}">
                      <a16:colId xmlns:a16="http://schemas.microsoft.com/office/drawing/2014/main" val="3976019324"/>
                    </a:ext>
                  </a:extLst>
                </a:gridCol>
                <a:gridCol w="699303">
                  <a:extLst>
                    <a:ext uri="{9D8B030D-6E8A-4147-A177-3AD203B41FA5}">
                      <a16:colId xmlns:a16="http://schemas.microsoft.com/office/drawing/2014/main" val="1224207958"/>
                    </a:ext>
                  </a:extLst>
                </a:gridCol>
              </a:tblGrid>
              <a:tr h="429574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i="0" dirty="0">
                          <a:effectLst/>
                        </a:rPr>
                        <a:t>SEG Number</a:t>
                      </a:r>
                      <a:endParaRPr lang="en-AU" sz="1400" i="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i="0" dirty="0">
                          <a:effectLst/>
                        </a:rPr>
                        <a:t>SEG Name</a:t>
                      </a:r>
                      <a:endParaRPr lang="en-AU" sz="1400" i="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of Exceedances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</a:t>
                      </a:r>
                      <a:br>
                        <a:rPr lang="en-AU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Exceedances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5903834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Crusher Operator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19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23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6504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Maintenance Worker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66142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24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Quarryman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10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54814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Truck Driver, Dump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9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23333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Loader Operator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10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5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55950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7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Quarry Supervisor/Manager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7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6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3220883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Driller, Drilling &amp; Cutting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6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7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7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627888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23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Other Tasks (not included in </a:t>
                      </a:r>
                      <a:r>
                        <a:rPr lang="en-AU" sz="1300" dirty="0" smtClean="0">
                          <a:effectLst/>
                        </a:rPr>
                        <a:t>SEG)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5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6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6069644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8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Excavator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5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9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7073213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6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Truck Driver, Bin &amp; other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10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5757660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Mine Technicians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354042"/>
                  </a:ext>
                </a:extLst>
              </a:tr>
              <a:tr h="32822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Water Truck Driver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4286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00799" cy="1152128"/>
          </a:xfrm>
        </p:spPr>
        <p:txBody>
          <a:bodyPr/>
          <a:lstStyle/>
          <a:p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</a:t>
            </a: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Exceedances by </a:t>
            </a: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lvl="0" indent="0" defTabSz="914400" eaLnBrk="0" hangingPunct="0">
              <a:spcBef>
                <a:spcPct val="0"/>
              </a:spcBef>
              <a:buClrTx/>
              <a:buSzTx/>
              <a:buNone/>
              <a:tabLst>
                <a:tab pos="228600" algn="l"/>
                <a:tab pos="457200" algn="l"/>
              </a:tabLst>
            </a:pPr>
            <a:r>
              <a:rPr lang="en-AU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of 79 personal exceedances recorded</a:t>
            </a:r>
            <a:r>
              <a:rPr lang="en-AU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31447"/>
              </p:ext>
            </p:extLst>
          </p:nvPr>
        </p:nvGraphicFramePr>
        <p:xfrm>
          <a:off x="1763688" y="2276877"/>
          <a:ext cx="6912769" cy="4320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616">
                  <a:extLst>
                    <a:ext uri="{9D8B030D-6E8A-4147-A177-3AD203B41FA5}">
                      <a16:colId xmlns:a16="http://schemas.microsoft.com/office/drawing/2014/main" val="927942272"/>
                    </a:ext>
                  </a:extLst>
                </a:gridCol>
                <a:gridCol w="2673776">
                  <a:extLst>
                    <a:ext uri="{9D8B030D-6E8A-4147-A177-3AD203B41FA5}">
                      <a16:colId xmlns:a16="http://schemas.microsoft.com/office/drawing/2014/main" val="1538042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4888531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13810047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4177000174"/>
                    </a:ext>
                  </a:extLst>
                </a:gridCol>
              </a:tblGrid>
              <a:tr h="43496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SEG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SEG Name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No. of Exceedances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 of</a:t>
                      </a:r>
                      <a:b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</a:br>
                      <a: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Exceedances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AU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7803954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Crusher Operator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15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19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03068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Loader Operator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32400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Maintenance Worker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10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99644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24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Quarryman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9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84953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Truck Driver, Dump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10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5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3796693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Driller, Drilling &amp; Cutting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10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5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318064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8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Excavator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5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090026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7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Quarry Supervisor/Manager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884382"/>
                  </a:ext>
                </a:extLst>
              </a:tr>
              <a:tr h="37212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Mine Technicians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6463396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2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Blast Crew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4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8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5833179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23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Other Tasks (not included in </a:t>
                      </a:r>
                      <a:r>
                        <a:rPr lang="en-AU" sz="1300" dirty="0" smtClean="0">
                          <a:effectLst/>
                        </a:rPr>
                        <a:t>SEG)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3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3236565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6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Truck Driver, Bin &amp; other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4740484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15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Water Truck Driver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5588591"/>
                  </a:ext>
                </a:extLst>
              </a:tr>
              <a:tr h="2702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</a:rPr>
                        <a:t>22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Bagging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300" dirty="0">
                          <a:effectLst/>
                        </a:rPr>
                        <a:t>12</a:t>
                      </a:r>
                      <a:endParaRPr lang="en-AU" sz="13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209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5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00799" cy="1152128"/>
          </a:xfrm>
        </p:spPr>
        <p:txBody>
          <a:bodyPr/>
          <a:lstStyle/>
          <a:p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</a:t>
            </a: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 Exceedances by Mineral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of 85 </a:t>
            </a:r>
            <a:r>
              <a:rPr lang="en-AU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exceedances were </a:t>
            </a:r>
            <a:r>
              <a:rPr lang="en-AU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recorded</a:t>
            </a:r>
            <a:r>
              <a:rPr lang="en-US" dirty="0" smtClean="0"/>
              <a:t> </a:t>
            </a:r>
            <a:r>
              <a:rPr lang="en-AU" dirty="0" smtClean="0"/>
              <a:t>against </a:t>
            </a:r>
            <a:r>
              <a:rPr lang="en-AU" dirty="0"/>
              <a:t>the following </a:t>
            </a:r>
            <a:r>
              <a:rPr lang="en-AU" dirty="0" smtClean="0"/>
              <a:t>minerals. 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08702"/>
              </p:ext>
            </p:extLst>
          </p:nvPr>
        </p:nvGraphicFramePr>
        <p:xfrm>
          <a:off x="1835696" y="2564903"/>
          <a:ext cx="6336704" cy="3960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927942272"/>
                    </a:ext>
                  </a:extLst>
                </a:gridCol>
                <a:gridCol w="1951816">
                  <a:extLst>
                    <a:ext uri="{9D8B030D-6E8A-4147-A177-3AD203B41FA5}">
                      <a16:colId xmlns:a16="http://schemas.microsoft.com/office/drawing/2014/main" val="153804292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4888531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13810047"/>
                    </a:ext>
                  </a:extLst>
                </a:gridCol>
              </a:tblGrid>
              <a:tr h="47275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Mineral Type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No. of Exceedances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 of Exceedances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Rank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7803954"/>
                  </a:ext>
                </a:extLst>
              </a:tr>
              <a:tr h="380562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Dolomite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16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03068"/>
                  </a:ext>
                </a:extLst>
              </a:tr>
              <a:tr h="34886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Limestone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16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32400"/>
                  </a:ext>
                </a:extLst>
              </a:tr>
              <a:tr h="34886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Marble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17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99644"/>
                  </a:ext>
                </a:extLst>
              </a:tr>
              <a:tr h="305108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Ore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84953"/>
                  </a:ext>
                </a:extLst>
              </a:tr>
              <a:tr h="34886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Quartzite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9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11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96693"/>
                  </a:ext>
                </a:extLst>
              </a:tr>
              <a:tr h="34886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Slate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8064"/>
                  </a:ext>
                </a:extLst>
              </a:tr>
              <a:tr h="34886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Sandstone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7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090026"/>
                  </a:ext>
                </a:extLst>
              </a:tr>
              <a:tr h="34886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Granite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7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884382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Sand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9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6463396"/>
                  </a:ext>
                </a:extLst>
              </a:tr>
              <a:tr h="34886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Basalt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rgbClr val="696B6D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10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583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Objective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To </a:t>
            </a:r>
            <a:r>
              <a:rPr lang="en-AU" dirty="0"/>
              <a:t>assess whether workers in selected South Australian mines and </a:t>
            </a:r>
            <a:r>
              <a:rPr lang="en-AU" dirty="0" smtClean="0"/>
              <a:t>quarries, are </a:t>
            </a:r>
            <a:r>
              <a:rPr lang="en-AU" dirty="0"/>
              <a:t>exposed to respirable dust and respirable crystalline </a:t>
            </a:r>
            <a:r>
              <a:rPr lang="en-AU" dirty="0" smtClean="0"/>
              <a:t>silica (RCS) </a:t>
            </a:r>
            <a:r>
              <a:rPr lang="en-AU" dirty="0"/>
              <a:t>dust </a:t>
            </a:r>
            <a:r>
              <a:rPr lang="en-AU" dirty="0" smtClean="0"/>
              <a:t>concentrations </a:t>
            </a:r>
            <a:r>
              <a:rPr lang="en-AU" dirty="0"/>
              <a:t>that may lead to an adverse risk to </a:t>
            </a:r>
            <a:r>
              <a:rPr lang="en-AU" dirty="0" smtClean="0"/>
              <a:t>health.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1399" r="16526" b="6202"/>
          <a:stretch/>
        </p:blipFill>
        <p:spPr>
          <a:xfrm>
            <a:off x="2699792" y="3284984"/>
            <a:ext cx="505483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308304" cy="1152128"/>
          </a:xfrm>
        </p:spPr>
        <p:txBody>
          <a:bodyPr/>
          <a:lstStyle/>
          <a:p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</a:t>
            </a: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Exceedances by Mineral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of 79 </a:t>
            </a:r>
            <a:r>
              <a:rPr lang="en-AU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exceedances were recorded</a:t>
            </a:r>
            <a:r>
              <a:rPr lang="en-US" dirty="0"/>
              <a:t> </a:t>
            </a:r>
            <a:r>
              <a:rPr lang="en-AU" dirty="0"/>
              <a:t>against the following minerals. 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15524"/>
              </p:ext>
            </p:extLst>
          </p:nvPr>
        </p:nvGraphicFramePr>
        <p:xfrm>
          <a:off x="1835697" y="2564903"/>
          <a:ext cx="6336702" cy="3960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421">
                  <a:extLst>
                    <a:ext uri="{9D8B030D-6E8A-4147-A177-3AD203B41FA5}">
                      <a16:colId xmlns:a16="http://schemas.microsoft.com/office/drawing/2014/main" val="927942272"/>
                    </a:ext>
                  </a:extLst>
                </a:gridCol>
                <a:gridCol w="1960408">
                  <a:extLst>
                    <a:ext uri="{9D8B030D-6E8A-4147-A177-3AD203B41FA5}">
                      <a16:colId xmlns:a16="http://schemas.microsoft.com/office/drawing/2014/main" val="1538042925"/>
                    </a:ext>
                  </a:extLst>
                </a:gridCol>
                <a:gridCol w="1771551">
                  <a:extLst>
                    <a:ext uri="{9D8B030D-6E8A-4147-A177-3AD203B41FA5}">
                      <a16:colId xmlns:a16="http://schemas.microsoft.com/office/drawing/2014/main" val="1348885310"/>
                    </a:ext>
                  </a:extLst>
                </a:gridCol>
                <a:gridCol w="1158322">
                  <a:extLst>
                    <a:ext uri="{9D8B030D-6E8A-4147-A177-3AD203B41FA5}">
                      <a16:colId xmlns:a16="http://schemas.microsoft.com/office/drawing/2014/main" val="513810047"/>
                    </a:ext>
                  </a:extLst>
                </a:gridCol>
              </a:tblGrid>
              <a:tr h="48035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Mineral Type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No. of Exceedances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 of Exceedances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Rank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7803954"/>
                  </a:ext>
                </a:extLst>
              </a:tr>
              <a:tr h="476592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Dolomite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25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32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03068"/>
                  </a:ext>
                </a:extLst>
              </a:tr>
              <a:tr h="43689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Ore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16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32400"/>
                  </a:ext>
                </a:extLst>
              </a:tr>
              <a:tr h="43689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Quartzite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11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14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99644"/>
                  </a:ext>
                </a:extLst>
              </a:tr>
              <a:tr h="38209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Slate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9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11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84953"/>
                  </a:ext>
                </a:extLst>
              </a:tr>
              <a:tr h="43689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Sandstone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8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3796693"/>
                  </a:ext>
                </a:extLst>
              </a:tr>
              <a:tr h="43689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Sand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8064"/>
                  </a:ext>
                </a:extLst>
              </a:tr>
              <a:tr h="43689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Limestone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7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090026"/>
                  </a:ext>
                </a:extLst>
              </a:tr>
              <a:tr h="43689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Marble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8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88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0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Fit Testing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Quantitative respiratory fit testing was conducted in accordance with:</a:t>
            </a:r>
          </a:p>
          <a:p>
            <a:r>
              <a:rPr lang="en-US" i="1" dirty="0" smtClean="0"/>
              <a:t>Australian Standard 1715</a:t>
            </a:r>
            <a:r>
              <a:rPr lang="en-US" i="1" dirty="0"/>
              <a:t>: Selection, use and maintenance of respiratory protective equipment</a:t>
            </a:r>
            <a:r>
              <a:rPr lang="en-US" i="1" dirty="0" smtClean="0"/>
              <a:t>.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Respirators </a:t>
            </a:r>
            <a:r>
              <a:rPr lang="en-AU" dirty="0"/>
              <a:t>Fit Testing (RFT) was conducted on site using a TSI PortaCount® Pro+ Respirator Fit Tester 8038.  </a:t>
            </a:r>
          </a:p>
          <a:p>
            <a:pPr marL="0" indent="0">
              <a:buNone/>
            </a:pPr>
            <a:r>
              <a:rPr lang="en-AU" dirty="0"/>
              <a:t>The PortaCount® measures the particle concentration simultaneously inside and outside of the respirator whilst it is  being worn by the worker.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Fit Testing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6923113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It calculates the fit factor of the respirator which is the ratio of the two concentrations.  </a:t>
            </a:r>
          </a:p>
          <a:p>
            <a:pPr marL="0" indent="0">
              <a:buNone/>
            </a:pPr>
            <a:r>
              <a:rPr lang="en-AU" dirty="0" smtClean="0"/>
              <a:t>Elevated </a:t>
            </a:r>
            <a:r>
              <a:rPr lang="en-AU" dirty="0"/>
              <a:t>particle concentrations on the inside of the respirator can be attributed to face seal leakage.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4689410" cy="32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Fit Testing Results 2018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264 </a:t>
            </a:r>
            <a:r>
              <a:rPr lang="en-US" dirty="0" smtClean="0"/>
              <a:t>fit tests </a:t>
            </a:r>
            <a:r>
              <a:rPr lang="en-US" dirty="0"/>
              <a:t>conducted during the 2018 program, </a:t>
            </a:r>
            <a:endParaRPr lang="en-US" dirty="0" smtClean="0"/>
          </a:p>
          <a:p>
            <a:r>
              <a:rPr lang="en-US" dirty="0" smtClean="0"/>
              <a:t>120 </a:t>
            </a:r>
            <a:r>
              <a:rPr lang="en-US" dirty="0"/>
              <a:t>(45.5%) failed to meet a fit factor of 10.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the 144 </a:t>
            </a:r>
            <a:r>
              <a:rPr lang="en-US" dirty="0"/>
              <a:t>tests which passed the fit factor of 10, </a:t>
            </a:r>
            <a:endParaRPr lang="en-US" dirty="0" smtClean="0"/>
          </a:p>
          <a:p>
            <a:r>
              <a:rPr lang="en-US" dirty="0" smtClean="0"/>
              <a:t>68 </a:t>
            </a:r>
            <a:r>
              <a:rPr lang="en-US" dirty="0"/>
              <a:t>(47.2%) of these also passed a fit factor test of 50. </a:t>
            </a:r>
            <a:endParaRPr lang="en-A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Measurements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Noise level exposure standards are presented in Chapter 4, Part 1 of the SA Work Health and Safety Regulations 2012. 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regulations present an exposure standard to which an employer must ensure an employee whilst at work, does not </a:t>
            </a:r>
            <a:r>
              <a:rPr lang="en-AU" dirty="0" smtClean="0"/>
              <a:t>exceed.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5689" r="16790" b="11812"/>
          <a:stretch/>
        </p:blipFill>
        <p:spPr>
          <a:xfrm>
            <a:off x="2843808" y="3861048"/>
            <a:ext cx="4648239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Measurements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The exposure standard is defined as;</a:t>
            </a:r>
          </a:p>
          <a:p>
            <a:r>
              <a:rPr lang="en-AU" dirty="0" smtClean="0"/>
              <a:t>an </a:t>
            </a:r>
            <a:r>
              <a:rPr lang="en-AU" dirty="0"/>
              <a:t>eight-hour equivalent continuous A-weighted sound pressure level, LAeq8h of 85 dB(A) referenced to 20 micropascals; and</a:t>
            </a:r>
          </a:p>
          <a:p>
            <a:pPr lvl="0"/>
            <a:r>
              <a:rPr lang="en-AU" dirty="0"/>
              <a:t>a C-weighted peak sound pressure level, Lpeak of 140dB(C) referenced to 20 micropascals.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Measurements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For workers working extended work shifts (10 hours or longer per day), an adjustment in accordance of Australian/ New Zealand Standard 1269.1:2005 </a:t>
            </a:r>
            <a:r>
              <a:rPr lang="en-AU" i="1" dirty="0"/>
              <a:t>Occupational Noise Management Part 1: Measurement of noise immission &amp; exposure</a:t>
            </a:r>
            <a:r>
              <a:rPr lang="en-AU" dirty="0"/>
              <a:t> was added to the eight-hour normalised noise exposure level. </a:t>
            </a:r>
          </a:p>
          <a:p>
            <a:pPr marL="0" indent="0">
              <a:buNone/>
            </a:pPr>
            <a:r>
              <a:rPr lang="en-AU" dirty="0"/>
              <a:t>None of the workers monitored worked work shifts greater than 12 hours so the adjustment level for these workers was 1 dB(A). </a:t>
            </a:r>
            <a:endParaRPr lang="en-AU" i="1" dirty="0"/>
          </a:p>
          <a:p>
            <a:pPr marL="0" indent="0">
              <a:buNone/>
            </a:pPr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68933"/>
              </p:ext>
            </p:extLst>
          </p:nvPr>
        </p:nvGraphicFramePr>
        <p:xfrm>
          <a:off x="1831962" y="5141271"/>
          <a:ext cx="6052406" cy="1456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891">
                  <a:extLst>
                    <a:ext uri="{9D8B030D-6E8A-4147-A177-3AD203B41FA5}">
                      <a16:colId xmlns:a16="http://schemas.microsoft.com/office/drawing/2014/main" val="840741892"/>
                    </a:ext>
                  </a:extLst>
                </a:gridCol>
                <a:gridCol w="4118515">
                  <a:extLst>
                    <a:ext uri="{9D8B030D-6E8A-4147-A177-3AD203B41FA5}">
                      <a16:colId xmlns:a16="http://schemas.microsoft.com/office/drawing/2014/main" val="2177753801"/>
                    </a:ext>
                  </a:extLst>
                </a:gridCol>
              </a:tblGrid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100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inutes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36807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118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14.4 Seconds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7330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121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7.2 Seconds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06446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124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3.6 Seconds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65888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127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1.8 Seconds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35006"/>
                  </a:ext>
                </a:extLst>
              </a:tr>
              <a:tr h="259179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130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0.9 Seconds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4173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Levels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67766"/>
              </p:ext>
            </p:extLst>
          </p:nvPr>
        </p:nvGraphicFramePr>
        <p:xfrm>
          <a:off x="1831962" y="3709072"/>
          <a:ext cx="6052406" cy="1672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891">
                  <a:extLst>
                    <a:ext uri="{9D8B030D-6E8A-4147-A177-3AD203B41FA5}">
                      <a16:colId xmlns:a16="http://schemas.microsoft.com/office/drawing/2014/main" val="1651278525"/>
                    </a:ext>
                  </a:extLst>
                </a:gridCol>
                <a:gridCol w="4118515">
                  <a:extLst>
                    <a:ext uri="{9D8B030D-6E8A-4147-A177-3AD203B41FA5}">
                      <a16:colId xmlns:a16="http://schemas.microsoft.com/office/drawing/2014/main" val="279022646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100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16 Hours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7676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100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15 Minutes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68550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103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7.5 Minutes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60032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106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3.8 Minutes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28888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109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1.9 Minutes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50288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112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57 Seconds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6545"/>
                  </a:ext>
                </a:extLst>
              </a:tr>
              <a:tr h="259179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115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28.8 Seconds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6736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45730"/>
              </p:ext>
            </p:extLst>
          </p:nvPr>
        </p:nvGraphicFramePr>
        <p:xfrm>
          <a:off x="1835696" y="1652127"/>
          <a:ext cx="6048672" cy="2280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92794227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538042925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Noise Level dB(A)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Exposure Time before Standard is Exceeded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803954"/>
                  </a:ext>
                </a:extLst>
              </a:tr>
              <a:tr h="248785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80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16 Hours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03068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82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 Hours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32400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85</a:t>
                      </a:r>
                      <a:endParaRPr lang="en-A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8 Hours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99644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88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4 Hours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84953"/>
                  </a:ext>
                </a:extLst>
              </a:tr>
              <a:tr h="22987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91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2 Hours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96693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94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1 Hour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8064"/>
                  </a:ext>
                </a:extLst>
              </a:tr>
              <a:tr h="259179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97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30 Minutes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9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Levels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AU" sz="1400" dirty="0">
              <a:solidFill>
                <a:srgbClr val="1D1D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536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6923113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Example: </a:t>
            </a:r>
          </a:p>
          <a:p>
            <a:pPr marL="0" indent="0">
              <a:buNone/>
            </a:pPr>
            <a:r>
              <a:rPr lang="en-AU" dirty="0" smtClean="0"/>
              <a:t>Exposure </a:t>
            </a:r>
            <a:r>
              <a:rPr lang="en-AU" dirty="0"/>
              <a:t>to 94 dB(A) for approximately one hour without hearing protection, is the equivalent of 8 hours exposure at 85 dB(A). 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Prolonged </a:t>
            </a:r>
            <a:r>
              <a:rPr lang="en-AU" dirty="0"/>
              <a:t>exposure to such noises without adequate hearing protection is likely to result in temporary or permanent hearing </a:t>
            </a:r>
            <a:r>
              <a:rPr lang="en-AU" dirty="0" smtClean="0"/>
              <a:t>damage.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9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Sound Levels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99753"/>
              </p:ext>
            </p:extLst>
          </p:nvPr>
        </p:nvGraphicFramePr>
        <p:xfrm>
          <a:off x="1835150" y="4437112"/>
          <a:ext cx="6265242" cy="1393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802">
                  <a:extLst>
                    <a:ext uri="{9D8B030D-6E8A-4147-A177-3AD203B41FA5}">
                      <a16:colId xmlns:a16="http://schemas.microsoft.com/office/drawing/2014/main" val="87122829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214020986"/>
                    </a:ext>
                  </a:extLst>
                </a:gridCol>
              </a:tblGrid>
              <a:tr h="34223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110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4 Hours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47582"/>
                  </a:ext>
                </a:extLst>
              </a:tr>
              <a:tr h="34223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80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Kerbside Heavy Traffic / Lathe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1290"/>
                  </a:ext>
                </a:extLst>
              </a:tr>
              <a:tr h="32365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70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Loud Conversation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3172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60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Normal Conversation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871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06116"/>
              </p:ext>
            </p:extLst>
          </p:nvPr>
        </p:nvGraphicFramePr>
        <p:xfrm>
          <a:off x="1835150" y="1700213"/>
          <a:ext cx="6265242" cy="3142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802">
                  <a:extLst>
                    <a:ext uri="{9D8B030D-6E8A-4147-A177-3AD203B41FA5}">
                      <a16:colId xmlns:a16="http://schemas.microsoft.com/office/drawing/2014/main" val="3763926149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617453588"/>
                    </a:ext>
                  </a:extLst>
                </a:gridCol>
              </a:tblGrid>
              <a:tr h="618677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Sound Level</a:t>
                      </a:r>
                      <a:r>
                        <a:rPr lang="en-AU" sz="14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dB(A)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Sound</a:t>
                      </a:r>
                      <a:r>
                        <a:rPr lang="en-AU" sz="14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Source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307148"/>
                  </a:ext>
                </a:extLst>
              </a:tr>
              <a:tr h="370387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140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>
                          <a:latin typeface="+mj-lt"/>
                        </a:rPr>
                        <a:t>  Jet Engine</a:t>
                      </a:r>
                      <a:r>
                        <a:rPr lang="en-AU" sz="1400" baseline="0" dirty="0" smtClean="0">
                          <a:latin typeface="+mj-lt"/>
                        </a:rPr>
                        <a:t> at 30m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62474"/>
                  </a:ext>
                </a:extLst>
              </a:tr>
              <a:tr h="38093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130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Rivet Hammer( pain can be felt at this threshold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47075"/>
                  </a:ext>
                </a:extLst>
              </a:tr>
              <a:tr h="34223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120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Rock drill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93024"/>
                  </a:ext>
                </a:extLst>
              </a:tr>
              <a:tr h="34223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110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Chainsaw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01766"/>
                  </a:ext>
                </a:extLst>
              </a:tr>
              <a:tr h="34223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100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Sheet metal Workshop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40018"/>
                  </a:ext>
                </a:extLst>
              </a:tr>
              <a:tr h="340212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latin typeface="+mj-lt"/>
                        </a:rPr>
                        <a:t>90</a:t>
                      </a:r>
                      <a:endParaRPr lang="en-AU" sz="140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Lawnmower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547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85</a:t>
                      </a:r>
                      <a:endParaRPr lang="en-A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Front End Loader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0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1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Background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Greencap was awarded the contracts to conduct </a:t>
            </a:r>
            <a:r>
              <a:rPr lang="en-AU" dirty="0" smtClean="0"/>
              <a:t>the dust </a:t>
            </a:r>
            <a:r>
              <a:rPr lang="en-AU" dirty="0"/>
              <a:t>monitoring in selected mines and </a:t>
            </a:r>
            <a:r>
              <a:rPr lang="en-AU" dirty="0" smtClean="0"/>
              <a:t>quarries as </a:t>
            </a:r>
            <a:r>
              <a:rPr lang="en-AU" dirty="0"/>
              <a:t>part of </a:t>
            </a:r>
            <a:r>
              <a:rPr lang="en-AU" dirty="0" smtClean="0"/>
              <a:t>the  </a:t>
            </a:r>
            <a:r>
              <a:rPr lang="en-AU" dirty="0"/>
              <a:t>MAQHOSC Health Surveillance </a:t>
            </a:r>
            <a:r>
              <a:rPr lang="en-AU" dirty="0" smtClean="0"/>
              <a:t>Program.</a:t>
            </a:r>
          </a:p>
          <a:p>
            <a:pPr marL="0" indent="0">
              <a:buNone/>
            </a:pPr>
            <a:r>
              <a:rPr lang="en-AU" dirty="0" smtClean="0"/>
              <a:t>The monitoring was undertaken during the following periods: </a:t>
            </a:r>
          </a:p>
          <a:p>
            <a:r>
              <a:rPr lang="en-AU" dirty="0" smtClean="0"/>
              <a:t>2015/16 </a:t>
            </a:r>
            <a:r>
              <a:rPr lang="en-AU" dirty="0" smtClean="0"/>
              <a:t>(January - April); </a:t>
            </a:r>
          </a:p>
          <a:p>
            <a:r>
              <a:rPr lang="en-AU" dirty="0" smtClean="0"/>
              <a:t>2016/17 </a:t>
            </a:r>
            <a:r>
              <a:rPr lang="en-AU" dirty="0"/>
              <a:t>(December to August</a:t>
            </a:r>
            <a:r>
              <a:rPr lang="en-AU" dirty="0" smtClean="0"/>
              <a:t>); </a:t>
            </a:r>
            <a:r>
              <a:rPr lang="en-AU" dirty="0"/>
              <a:t>and </a:t>
            </a:r>
          </a:p>
          <a:p>
            <a:r>
              <a:rPr lang="en-AU" dirty="0" smtClean="0"/>
              <a:t>2018/19 </a:t>
            </a:r>
            <a:r>
              <a:rPr lang="en-AU" dirty="0"/>
              <a:t>(January to April)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Measurements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Static noise measurements were </a:t>
            </a:r>
            <a:r>
              <a:rPr lang="en-AU" dirty="0" smtClean="0"/>
              <a:t>taken </a:t>
            </a:r>
            <a:r>
              <a:rPr lang="en-AU" dirty="0"/>
              <a:t>using a hand held TSI Quest SoundPro SE/DL sound Level meter.</a:t>
            </a:r>
          </a:p>
          <a:p>
            <a:pPr marL="0" indent="0">
              <a:buNone/>
            </a:pPr>
            <a:r>
              <a:rPr lang="en-AU" dirty="0" smtClean="0"/>
              <a:t>Personal </a:t>
            </a:r>
            <a:r>
              <a:rPr lang="en-AU" dirty="0"/>
              <a:t>noise exposures were made using TSI Quest The Edge 5 dosimeters. 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D</a:t>
            </a:r>
            <a:r>
              <a:rPr lang="en-AU" dirty="0" smtClean="0"/>
              <a:t>osimeter was </a:t>
            </a:r>
            <a:r>
              <a:rPr lang="en-AU" dirty="0"/>
              <a:t>clipped to </a:t>
            </a:r>
            <a:r>
              <a:rPr lang="en-AU" dirty="0" smtClean="0"/>
              <a:t>the workers collar/ </a:t>
            </a:r>
            <a:r>
              <a:rPr lang="en-AU" dirty="0"/>
              <a:t>shirt </a:t>
            </a:r>
            <a:r>
              <a:rPr lang="en-AU" dirty="0" smtClean="0"/>
              <a:t>area approximately 10cm </a:t>
            </a:r>
            <a:r>
              <a:rPr lang="en-AU" dirty="0"/>
              <a:t>horizontally </a:t>
            </a:r>
            <a:r>
              <a:rPr lang="en-AU" dirty="0" smtClean="0"/>
              <a:t>from </a:t>
            </a:r>
            <a:r>
              <a:rPr lang="en-AU" dirty="0"/>
              <a:t>the </a:t>
            </a:r>
            <a:r>
              <a:rPr lang="en-AU" dirty="0" smtClean="0"/>
              <a:t>ear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1"/>
            <a:ext cx="1341738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Noise Exposure 2018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190 personal noise exposures measured in </a:t>
            </a:r>
            <a:r>
              <a:rPr lang="en-US" dirty="0" smtClean="0"/>
              <a:t>2018:</a:t>
            </a:r>
          </a:p>
          <a:p>
            <a:r>
              <a:rPr lang="en-US" dirty="0" smtClean="0"/>
              <a:t>83 </a:t>
            </a:r>
            <a:r>
              <a:rPr lang="en-US" dirty="0"/>
              <a:t>(43.7%) exceeded the </a:t>
            </a:r>
            <a:r>
              <a:rPr lang="en-US" dirty="0" smtClean="0"/>
              <a:t>exposure </a:t>
            </a:r>
            <a:r>
              <a:rPr lang="en-US" dirty="0"/>
              <a:t>standard of 85 dB(A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34 </a:t>
            </a:r>
            <a:r>
              <a:rPr lang="en-US" dirty="0"/>
              <a:t>(17.9%) exceeded the peak noise exposure standard of 140 dB(C</a:t>
            </a:r>
            <a:r>
              <a:rPr lang="en-US" dirty="0" smtClean="0"/>
              <a:t>).</a:t>
            </a:r>
            <a:endParaRPr lang="en-AU" dirty="0"/>
          </a:p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Noise Measurement 2016-2017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Static </a:t>
            </a:r>
            <a:r>
              <a:rPr lang="en-US" dirty="0"/>
              <a:t>noise measurements </a:t>
            </a:r>
            <a:r>
              <a:rPr lang="en-US" dirty="0" smtClean="0"/>
              <a:t>cannot </a:t>
            </a:r>
            <a:r>
              <a:rPr lang="en-US" dirty="0"/>
              <a:t>be directly attributed to </a:t>
            </a:r>
            <a:r>
              <a:rPr lang="en-US" dirty="0" smtClean="0"/>
              <a:t>a worker </a:t>
            </a:r>
            <a:r>
              <a:rPr lang="en-US" dirty="0"/>
              <a:t>noise </a:t>
            </a:r>
            <a:r>
              <a:rPr lang="en-US" dirty="0" smtClean="0"/>
              <a:t>dose. </a:t>
            </a:r>
          </a:p>
          <a:p>
            <a:pPr marL="0" indent="0">
              <a:buNone/>
            </a:pPr>
            <a:r>
              <a:rPr lang="en-US" dirty="0" smtClean="0"/>
              <a:t>However, of </a:t>
            </a:r>
            <a:r>
              <a:rPr lang="en-US" dirty="0"/>
              <a:t>the 566 static noise measurements taken in the 2016 and 2016/17 </a:t>
            </a:r>
            <a:r>
              <a:rPr lang="en-US" dirty="0" smtClean="0"/>
              <a:t>programs:</a:t>
            </a:r>
          </a:p>
          <a:p>
            <a:r>
              <a:rPr lang="en-US" dirty="0" smtClean="0"/>
              <a:t>393 </a:t>
            </a:r>
            <a:r>
              <a:rPr lang="en-US" dirty="0"/>
              <a:t>(69%) exceeded a sound pressure level 85 dB(A). </a:t>
            </a:r>
            <a:endParaRPr lang="en-AU" dirty="0"/>
          </a:p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respirable dust and respirable crystalline silica dust results showed approximately 11% of the samples exceeded the AIOH Trigger value or the workplace exposure standard.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6" name="Picture 3" descr="Q:\MAQOHSC\Field Operations\Site Photos\Mantina Quarries\26th Oct 2015 - Photos and Release form\P1000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67021"/>
            <a:ext cx="4608512" cy="3456524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0082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Majority of respirable dust exposure level exceedances were from the following SEGs: </a:t>
            </a:r>
          </a:p>
          <a:p>
            <a:r>
              <a:rPr lang="en-US" dirty="0" smtClean="0"/>
              <a:t>Crusher operators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/>
              <a:t>Maintenance </a:t>
            </a:r>
            <a:r>
              <a:rPr lang="en-US" dirty="0" smtClean="0"/>
              <a:t>workers;</a:t>
            </a:r>
          </a:p>
          <a:p>
            <a:pPr fontAlgn="ctr"/>
            <a:r>
              <a:rPr lang="en-US" dirty="0" smtClean="0"/>
              <a:t>Quarryman</a:t>
            </a:r>
            <a:r>
              <a:rPr lang="en-US" dirty="0"/>
              <a:t>; and </a:t>
            </a:r>
          </a:p>
          <a:p>
            <a:pPr fontAlgn="ctr"/>
            <a:r>
              <a:rPr lang="en-US" dirty="0" smtClean="0"/>
              <a:t>Dump truck operators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056784" cy="244827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Top 4 minerals that </a:t>
            </a:r>
            <a:r>
              <a:rPr lang="en-AU" dirty="0"/>
              <a:t>were </a:t>
            </a:r>
            <a:r>
              <a:rPr lang="en-AU" dirty="0" smtClean="0"/>
              <a:t>associated </a:t>
            </a:r>
            <a:r>
              <a:rPr lang="en-AU" dirty="0"/>
              <a:t>with personal respirable </a:t>
            </a:r>
            <a:r>
              <a:rPr lang="en-AU" dirty="0" smtClean="0"/>
              <a:t>dust exposure standard exceedances in the program</a:t>
            </a:r>
            <a:r>
              <a:rPr lang="en-US" dirty="0" smtClean="0"/>
              <a:t>: </a:t>
            </a:r>
            <a:endParaRPr lang="en-US" dirty="0"/>
          </a:p>
          <a:p>
            <a:pPr fontAlgn="ctr"/>
            <a:r>
              <a:rPr lang="en-AU" dirty="0" smtClean="0"/>
              <a:t>Dolomite;</a:t>
            </a:r>
            <a:endParaRPr lang="en-AU" dirty="0"/>
          </a:p>
          <a:p>
            <a:pPr fontAlgn="ctr"/>
            <a:r>
              <a:rPr lang="en-AU" dirty="0" smtClean="0"/>
              <a:t>Limestone;</a:t>
            </a:r>
            <a:endParaRPr lang="en-AU" dirty="0"/>
          </a:p>
          <a:p>
            <a:pPr fontAlgn="ctr"/>
            <a:r>
              <a:rPr lang="en-AU" dirty="0" smtClean="0"/>
              <a:t>Marble;</a:t>
            </a:r>
            <a:endParaRPr lang="en-AU" dirty="0"/>
          </a:p>
          <a:p>
            <a:pPr fontAlgn="ctr"/>
            <a:r>
              <a:rPr lang="en-AU" dirty="0"/>
              <a:t>Metal Ores.</a:t>
            </a:r>
            <a:endParaRPr lang="en-US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6" t="40200" r="30313" b="13601"/>
          <a:stretch/>
        </p:blipFill>
        <p:spPr>
          <a:xfrm>
            <a:off x="3995936" y="3212976"/>
            <a:ext cx="4648762" cy="3264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97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 smtClean="0"/>
              <a:t>respirable </a:t>
            </a:r>
            <a:r>
              <a:rPr lang="en-US" dirty="0"/>
              <a:t>crystalline silica </a:t>
            </a:r>
            <a:r>
              <a:rPr lang="en-US" dirty="0" smtClean="0"/>
              <a:t>exposure level </a:t>
            </a:r>
            <a:r>
              <a:rPr lang="en-US" dirty="0"/>
              <a:t>exceedances were from </a:t>
            </a:r>
            <a:r>
              <a:rPr lang="en-US" dirty="0" smtClean="0"/>
              <a:t>the </a:t>
            </a:r>
            <a:r>
              <a:rPr lang="en-US" dirty="0"/>
              <a:t>following SEGs: </a:t>
            </a:r>
          </a:p>
          <a:p>
            <a:r>
              <a:rPr lang="en-US" dirty="0" smtClean="0"/>
              <a:t>Crusher operators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Loader operators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Maintenance workers;</a:t>
            </a:r>
          </a:p>
          <a:p>
            <a:r>
              <a:rPr lang="en-US" dirty="0" smtClean="0"/>
              <a:t>Quarryman. 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128792" cy="244827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Top 4 minerals that were associated with personal respirable </a:t>
            </a:r>
            <a:r>
              <a:rPr lang="en-AU" dirty="0" smtClean="0"/>
              <a:t>crystalline dust </a:t>
            </a:r>
            <a:r>
              <a:rPr lang="en-AU" dirty="0"/>
              <a:t>exposure standard exceedances in the program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AU" dirty="0" smtClean="0"/>
              <a:t>Dolomite; </a:t>
            </a:r>
          </a:p>
          <a:p>
            <a:r>
              <a:rPr lang="en-AU" dirty="0" smtClean="0"/>
              <a:t>Metal </a:t>
            </a:r>
            <a:r>
              <a:rPr lang="en-AU" dirty="0"/>
              <a:t>O</a:t>
            </a:r>
            <a:r>
              <a:rPr lang="en-AU" dirty="0" smtClean="0"/>
              <a:t>res; </a:t>
            </a:r>
          </a:p>
          <a:p>
            <a:r>
              <a:rPr lang="en-AU" dirty="0" smtClean="0"/>
              <a:t>Quartzite; </a:t>
            </a:r>
          </a:p>
          <a:p>
            <a:r>
              <a:rPr lang="en-AU" dirty="0" smtClean="0"/>
              <a:t>Slate.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/>
        </p:blipFill>
        <p:spPr>
          <a:xfrm>
            <a:off x="3995935" y="3212976"/>
            <a:ext cx="4648763" cy="3264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02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6984776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observations made during the course of </a:t>
            </a:r>
            <a:r>
              <a:rPr lang="en-US" dirty="0"/>
              <a:t>the </a:t>
            </a:r>
            <a:r>
              <a:rPr lang="en-US" dirty="0" smtClean="0"/>
              <a:t>programs:</a:t>
            </a:r>
          </a:p>
          <a:p>
            <a:r>
              <a:rPr lang="en-US" dirty="0" smtClean="0"/>
              <a:t>Crusher </a:t>
            </a:r>
            <a:r>
              <a:rPr lang="en-US" dirty="0"/>
              <a:t>operators and quarryman </a:t>
            </a:r>
            <a:r>
              <a:rPr lang="en-US" dirty="0" smtClean="0"/>
              <a:t>“generally” received their </a:t>
            </a:r>
            <a:r>
              <a:rPr lang="en-US" dirty="0"/>
              <a:t>dust exposures </a:t>
            </a:r>
            <a:r>
              <a:rPr lang="en-US" dirty="0" smtClean="0"/>
              <a:t>from spending </a:t>
            </a:r>
            <a:r>
              <a:rPr lang="en-US" dirty="0"/>
              <a:t>a good proportion of time in and around the crushing </a:t>
            </a:r>
            <a:r>
              <a:rPr lang="en-US" dirty="0" smtClean="0"/>
              <a:t>plant when in operation.</a:t>
            </a:r>
          </a:p>
          <a:p>
            <a:r>
              <a:rPr lang="en-US" dirty="0" smtClean="0"/>
              <a:t>Maintenance </a:t>
            </a:r>
            <a:r>
              <a:rPr lang="en-US" dirty="0"/>
              <a:t>workers </a:t>
            </a:r>
            <a:r>
              <a:rPr lang="en-US" dirty="0" smtClean="0"/>
              <a:t>received their dust exposures from </a:t>
            </a:r>
            <a:r>
              <a:rPr lang="en-US" dirty="0"/>
              <a:t>working in and around operating crushing </a:t>
            </a:r>
            <a:r>
              <a:rPr lang="en-US" dirty="0" smtClean="0"/>
              <a:t>plants, as well as during plant shutdown for </a:t>
            </a:r>
            <a:r>
              <a:rPr lang="en-US" dirty="0"/>
              <a:t>repairs </a:t>
            </a:r>
            <a:r>
              <a:rPr lang="en-US" dirty="0" smtClean="0"/>
              <a:t>or scheduled </a:t>
            </a:r>
            <a:r>
              <a:rPr lang="en-US" dirty="0"/>
              <a:t>maintenance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Dump </a:t>
            </a:r>
            <a:r>
              <a:rPr lang="en-US" dirty="0"/>
              <a:t>truck and loader operators </a:t>
            </a:r>
            <a:r>
              <a:rPr lang="en-US" dirty="0" smtClean="0"/>
              <a:t>received </a:t>
            </a:r>
            <a:r>
              <a:rPr lang="en-US" dirty="0"/>
              <a:t>their dust exposures </a:t>
            </a:r>
            <a:r>
              <a:rPr lang="en-US" dirty="0" smtClean="0"/>
              <a:t>from: </a:t>
            </a:r>
          </a:p>
          <a:p>
            <a:r>
              <a:rPr lang="en-US" dirty="0" smtClean="0"/>
              <a:t>Unsealed cabins </a:t>
            </a:r>
            <a:r>
              <a:rPr lang="en-US" dirty="0"/>
              <a:t>(</a:t>
            </a:r>
            <a:r>
              <a:rPr lang="en-US" dirty="0" smtClean="0"/>
              <a:t>windows / doors </a:t>
            </a:r>
            <a:r>
              <a:rPr lang="en-US" dirty="0"/>
              <a:t>open, poor door seals etc</a:t>
            </a:r>
            <a:r>
              <a:rPr lang="en-US" dirty="0" smtClean="0"/>
              <a:t>.);</a:t>
            </a:r>
          </a:p>
          <a:p>
            <a:r>
              <a:rPr lang="en-US" dirty="0" smtClean="0"/>
              <a:t>Filtration and air </a:t>
            </a:r>
            <a:r>
              <a:rPr lang="en-US" dirty="0"/>
              <a:t>conditioning systems </a:t>
            </a:r>
            <a:r>
              <a:rPr lang="en-US" dirty="0" smtClean="0"/>
              <a:t>not being maintained;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Airborne </a:t>
            </a:r>
            <a:r>
              <a:rPr lang="en-US" dirty="0"/>
              <a:t>dust raised on </a:t>
            </a:r>
            <a:r>
              <a:rPr lang="en-US" dirty="0" smtClean="0"/>
              <a:t>haul and access </a:t>
            </a:r>
            <a:r>
              <a:rPr lang="en-US" dirty="0"/>
              <a:t>roads.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6984776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As part of the dust monitoring programs, additional assessments were undertaken.</a:t>
            </a:r>
          </a:p>
          <a:p>
            <a:r>
              <a:rPr lang="en-AU" dirty="0" smtClean="0"/>
              <a:t>Static </a:t>
            </a:r>
            <a:r>
              <a:rPr lang="en-AU" dirty="0"/>
              <a:t>noise measurements </a:t>
            </a:r>
            <a:r>
              <a:rPr lang="en-AU" dirty="0" smtClean="0"/>
              <a:t>- 2016 &amp; 2017.</a:t>
            </a:r>
          </a:p>
          <a:p>
            <a:r>
              <a:rPr lang="en-AU" dirty="0" smtClean="0"/>
              <a:t>Personal </a:t>
            </a:r>
            <a:r>
              <a:rPr lang="en-AU" dirty="0"/>
              <a:t>noise </a:t>
            </a:r>
            <a:r>
              <a:rPr lang="en-AU" dirty="0" smtClean="0"/>
              <a:t>exposure </a:t>
            </a:r>
            <a:r>
              <a:rPr lang="en-AU" dirty="0"/>
              <a:t>- </a:t>
            </a:r>
            <a:r>
              <a:rPr lang="en-AU" dirty="0" smtClean="0"/>
              <a:t>2018</a:t>
            </a:r>
            <a:r>
              <a:rPr lang="en-AU" dirty="0"/>
              <a:t>.</a:t>
            </a:r>
          </a:p>
          <a:p>
            <a:r>
              <a:rPr lang="en-AU" dirty="0" smtClean="0"/>
              <a:t>Quantitative </a:t>
            </a:r>
            <a:r>
              <a:rPr lang="en-AU" dirty="0"/>
              <a:t>respirator fit </a:t>
            </a:r>
            <a:r>
              <a:rPr lang="en-AU" dirty="0" smtClean="0"/>
              <a:t>testing - 2018.  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6912768" cy="1152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56 sites visited in the 2018 program, just under half (46%) had no engineering dust </a:t>
            </a:r>
            <a:r>
              <a:rPr lang="en-US" dirty="0" smtClean="0"/>
              <a:t>control measures </a:t>
            </a:r>
            <a:r>
              <a:rPr lang="en-US" dirty="0"/>
              <a:t>operating on the day of the monitoring.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0" t="23805" r="13899" b="28638"/>
          <a:stretch/>
        </p:blipFill>
        <p:spPr>
          <a:xfrm>
            <a:off x="2699792" y="3068960"/>
            <a:ext cx="5112568" cy="3567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09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264 respirator fit test conducted during the 2018 program, 120 workers or 45.5% of workers fit tested, failed achieve the required respiratory protection fit factor, due to 1 or more of the following:</a:t>
            </a:r>
          </a:p>
          <a:p>
            <a:r>
              <a:rPr lang="en-AU" dirty="0" smtClean="0"/>
              <a:t>Respirator was not </a:t>
            </a:r>
            <a:r>
              <a:rPr lang="en-AU" dirty="0"/>
              <a:t>flexible to mould to </a:t>
            </a:r>
            <a:r>
              <a:rPr lang="en-AU" dirty="0" smtClean="0"/>
              <a:t>the workers facial features; or</a:t>
            </a:r>
          </a:p>
          <a:p>
            <a:r>
              <a:rPr lang="en-AU" dirty="0" smtClean="0"/>
              <a:t>Respirator was the wrong </a:t>
            </a:r>
            <a:r>
              <a:rPr lang="en-AU" dirty="0"/>
              <a:t>size </a:t>
            </a:r>
            <a:r>
              <a:rPr lang="en-AU" dirty="0" smtClean="0"/>
              <a:t>for the face</a:t>
            </a:r>
            <a:r>
              <a:rPr lang="en-AU" dirty="0"/>
              <a:t>; or</a:t>
            </a:r>
          </a:p>
          <a:p>
            <a:r>
              <a:rPr lang="en-AU" dirty="0" smtClean="0"/>
              <a:t>Worker had facial hair / growth that interfered with </a:t>
            </a:r>
            <a:r>
              <a:rPr lang="en-AU" dirty="0"/>
              <a:t>the respirator </a:t>
            </a:r>
            <a:r>
              <a:rPr lang="en-AU" dirty="0" smtClean="0"/>
              <a:t>seal on the 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056784" cy="266429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we apply the new </a:t>
            </a:r>
            <a:r>
              <a:rPr lang="en-AU" dirty="0"/>
              <a:t>respirable crystalline silica </a:t>
            </a:r>
            <a:r>
              <a:rPr lang="en-AU" dirty="0" smtClean="0"/>
              <a:t>WES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of 0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.05 </a:t>
            </a: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mg/m3 over an 8hr</a:t>
            </a:r>
            <a:r>
              <a:rPr lang="en-A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weighted average 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period, </a:t>
            </a:r>
            <a:r>
              <a:rPr lang="en-AU" dirty="0" smtClean="0"/>
              <a:t>(effective as of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AU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July 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2020):</a:t>
            </a:r>
            <a:endParaRPr lang="en-A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The exposure levels of the 11</a:t>
            </a:r>
            <a:r>
              <a:rPr lang="en-US" dirty="0"/>
              <a:t>% of workers who </a:t>
            </a:r>
            <a:r>
              <a:rPr lang="en-US" dirty="0" smtClean="0"/>
              <a:t>exceeded the old WES, have now double, and </a:t>
            </a:r>
          </a:p>
          <a:p>
            <a:r>
              <a:rPr lang="en-US" dirty="0" smtClean="0"/>
              <a:t>Workers who previously </a:t>
            </a:r>
            <a:r>
              <a:rPr lang="en-US" dirty="0"/>
              <a:t>recorded an exposure level </a:t>
            </a:r>
            <a:r>
              <a:rPr lang="en-US" dirty="0" smtClean="0"/>
              <a:t>equal to or greater than </a:t>
            </a:r>
            <a:r>
              <a:rPr lang="en-US" dirty="0"/>
              <a:t>the </a:t>
            </a:r>
            <a:r>
              <a:rPr lang="en-US" dirty="0" smtClean="0"/>
              <a:t>old action level (50% of WES), are </a:t>
            </a:r>
            <a:r>
              <a:rPr lang="en-US" dirty="0"/>
              <a:t>now </a:t>
            </a:r>
            <a:r>
              <a:rPr lang="en-US" dirty="0" smtClean="0"/>
              <a:t>at or above the new WES.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6912768" cy="48245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South </a:t>
            </a:r>
            <a:r>
              <a:rPr lang="en-US" dirty="0"/>
              <a:t>Australian mine and quarry operators have significant challenges ahead of them to ensure </a:t>
            </a:r>
            <a:r>
              <a:rPr lang="en-AU" dirty="0"/>
              <a:t>that no person at the workplace </a:t>
            </a:r>
            <a:r>
              <a:rPr lang="en-AU" dirty="0" smtClean="0"/>
              <a:t>is exposed to hazardous noise levels, or respirable dust and respirable crystalline silica concentrations above the relevant exposure standards.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742950" lvl="2" indent="-342900" fontAlgn="ctr">
              <a:buFontTx/>
              <a:buChar char="-"/>
            </a:pPr>
            <a:endParaRPr lang="en-A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211144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72808" cy="4608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managing risks associated with noise, mine </a:t>
            </a:r>
            <a:r>
              <a:rPr lang="en-US" dirty="0"/>
              <a:t>and quarry </a:t>
            </a:r>
            <a:r>
              <a:rPr lang="en-US" dirty="0" smtClean="0"/>
              <a:t>operators must: </a:t>
            </a:r>
          </a:p>
          <a:p>
            <a:r>
              <a:rPr lang="en-US" dirty="0" smtClean="0"/>
              <a:t>identify noisy activities that may expose a worker to hazardous noise levels; and</a:t>
            </a:r>
          </a:p>
          <a:p>
            <a:r>
              <a:rPr lang="en-US" dirty="0" smtClean="0"/>
              <a:t>carry out </a:t>
            </a:r>
            <a:r>
              <a:rPr lang="en-AU" dirty="0" smtClean="0"/>
              <a:t>a noise assessment to identify </a:t>
            </a:r>
            <a:r>
              <a:rPr lang="en-AU" dirty="0"/>
              <a:t>who </a:t>
            </a:r>
            <a:r>
              <a:rPr lang="en-AU" dirty="0" smtClean="0"/>
              <a:t>is at </a:t>
            </a:r>
            <a:r>
              <a:rPr lang="en-AU" dirty="0"/>
              <a:t>risk of </a:t>
            </a:r>
            <a:r>
              <a:rPr lang="en-AU" dirty="0" smtClean="0"/>
              <a:t>suffering a hearing loss,</a:t>
            </a:r>
          </a:p>
          <a:p>
            <a:pPr marL="342900" lvl="1" indent="-342900">
              <a:buClr>
                <a:schemeClr val="accent1"/>
              </a:buClr>
              <a:defRPr/>
            </a:pPr>
            <a:r>
              <a:rPr lang="en-AU" dirty="0"/>
              <a:t>eliminate the risk to the workers health, or </a:t>
            </a:r>
          </a:p>
          <a:p>
            <a:pPr marL="342900" lvl="1" indent="-342900">
              <a:buClr>
                <a:schemeClr val="accent1"/>
              </a:buClr>
              <a:defRPr/>
            </a:pPr>
            <a:r>
              <a:rPr lang="en-AU" dirty="0"/>
              <a:t>implement risk controls to reduce the workers noise exposure level, to below the exposure standard.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211144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128792" cy="4608512"/>
          </a:xfrm>
        </p:spPr>
        <p:txBody>
          <a:bodyPr/>
          <a:lstStyle/>
          <a:p>
            <a:pPr marL="0" lvl="1" indent="0">
              <a:buClr>
                <a:schemeClr val="accent1"/>
              </a:buClr>
              <a:buNone/>
              <a:defRPr/>
            </a:pPr>
            <a:r>
              <a:rPr lang="en-AU" dirty="0" smtClean="0"/>
              <a:t>Additionally, where a worker is frequently required to wear hearing protection to protect them from hearing loss associated with noise, a mine or quarry must provide </a:t>
            </a:r>
            <a:r>
              <a:rPr lang="en-AU" dirty="0"/>
              <a:t>audiometric testing </a:t>
            </a:r>
            <a:r>
              <a:rPr lang="en-AU" dirty="0" smtClean="0"/>
              <a:t>for </a:t>
            </a:r>
            <a:r>
              <a:rPr lang="en-AU" dirty="0"/>
              <a:t>the </a:t>
            </a:r>
            <a:r>
              <a:rPr lang="en-AU" dirty="0" smtClean="0"/>
              <a:t>worker:</a:t>
            </a:r>
          </a:p>
          <a:p>
            <a:pPr marL="342900" lvl="1" indent="-342900">
              <a:buClr>
                <a:schemeClr val="accent1"/>
              </a:buClr>
              <a:defRPr/>
            </a:pPr>
            <a:r>
              <a:rPr lang="en-AU" dirty="0" smtClean="0"/>
              <a:t>within 3 months of commencing work, and </a:t>
            </a:r>
          </a:p>
          <a:p>
            <a:pPr marL="342900" lvl="1" indent="-342900">
              <a:buClr>
                <a:schemeClr val="accent1"/>
              </a:buClr>
              <a:defRPr/>
            </a:pPr>
            <a:r>
              <a:rPr lang="en-AU" dirty="0" smtClean="0"/>
              <a:t>at least every 2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318648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344816" cy="4608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managing risks associated with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respirable </a:t>
            </a:r>
            <a:r>
              <a:rPr lang="en-AU" dirty="0">
                <a:latin typeface="Arial" pitchFamily="34" charset="0"/>
                <a:cs typeface="Arial" pitchFamily="34" charset="0"/>
              </a:rPr>
              <a:t>dust and respirable crystalline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silica, mine </a:t>
            </a:r>
            <a:r>
              <a:rPr lang="en-US" dirty="0" smtClean="0"/>
              <a:t>and </a:t>
            </a:r>
            <a:r>
              <a:rPr lang="en-US" dirty="0"/>
              <a:t>quarry operators </a:t>
            </a:r>
            <a:r>
              <a:rPr lang="en-US" dirty="0" smtClean="0"/>
              <a:t>must </a:t>
            </a:r>
            <a:r>
              <a:rPr lang="en-AU" dirty="0" smtClean="0"/>
              <a:t>carry out air monitoring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AU" dirty="0" smtClean="0"/>
              <a:t>personal </a:t>
            </a:r>
            <a:r>
              <a:rPr lang="en-AU" dirty="0"/>
              <a:t>and </a:t>
            </a:r>
            <a:r>
              <a:rPr lang="en-AU" dirty="0" smtClean="0"/>
              <a:t>static) </a:t>
            </a:r>
            <a:r>
              <a:rPr lang="en-US" dirty="0" smtClean="0"/>
              <a:t>to determine:</a:t>
            </a:r>
          </a:p>
          <a:p>
            <a:r>
              <a:rPr lang="en-US" dirty="0"/>
              <a:t>w</a:t>
            </a:r>
            <a:r>
              <a:rPr lang="en-US" dirty="0" smtClean="0"/>
              <a:t>hether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the airborne </a:t>
            </a:r>
            <a:r>
              <a:rPr lang="en-AU" dirty="0">
                <a:latin typeface="Arial" pitchFamily="34" charset="0"/>
                <a:cs typeface="Arial" pitchFamily="34" charset="0"/>
              </a:rPr>
              <a:t>concentrations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AU" dirty="0">
                <a:latin typeface="Arial" pitchFamily="34" charset="0"/>
                <a:cs typeface="Arial" pitchFamily="34" charset="0"/>
              </a:rPr>
              <a:t>respirable dust and respirable crystalline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silica at the workplace, exceeds the relevant exposure standard</a:t>
            </a:r>
            <a:r>
              <a:rPr lang="en-AU" dirty="0" smtClean="0"/>
              <a:t>, and </a:t>
            </a:r>
          </a:p>
          <a:p>
            <a:r>
              <a:rPr lang="en-AU" dirty="0" smtClean="0"/>
              <a:t>whether there is a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risk to health from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52" y="260648"/>
            <a:ext cx="7211144" cy="1152128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</a:t>
            </a:r>
            <a:endParaRPr lang="en-AU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4608512"/>
          </a:xfrm>
        </p:spPr>
        <p:txBody>
          <a:bodyPr/>
          <a:lstStyle/>
          <a:p>
            <a:pPr marL="0" lvl="1" indent="0">
              <a:buClr>
                <a:schemeClr val="accent1"/>
              </a:buClr>
              <a:buNone/>
              <a:defRPr/>
            </a:pPr>
            <a:r>
              <a:rPr lang="en-AU" dirty="0" smtClean="0"/>
              <a:t>Where it is identified that a </a:t>
            </a:r>
            <a:r>
              <a:rPr lang="en-AU" dirty="0"/>
              <a:t>worker’s </a:t>
            </a:r>
            <a:r>
              <a:rPr lang="en-AU" dirty="0" smtClean="0"/>
              <a:t>exposure levels exceed the relevant workplace exposure standard, a mine or quarry operator must:</a:t>
            </a:r>
          </a:p>
          <a:p>
            <a:pPr marL="342900" lvl="1" indent="-342900">
              <a:buClr>
                <a:schemeClr val="accent1"/>
              </a:buClr>
              <a:defRPr/>
            </a:pPr>
            <a:r>
              <a:rPr lang="en-AU" dirty="0" smtClean="0"/>
              <a:t>eliminate </a:t>
            </a:r>
            <a:r>
              <a:rPr lang="en-AU" dirty="0"/>
              <a:t>the </a:t>
            </a:r>
            <a:r>
              <a:rPr lang="en-AU" dirty="0" smtClean="0"/>
              <a:t>risk to the workers health, </a:t>
            </a:r>
            <a:r>
              <a:rPr lang="en-AU" dirty="0"/>
              <a:t>or </a:t>
            </a:r>
            <a:endParaRPr lang="en-AU" dirty="0" smtClean="0"/>
          </a:p>
          <a:p>
            <a:pPr marL="342900" lvl="1" indent="-342900">
              <a:buClr>
                <a:schemeClr val="accent1"/>
              </a:buClr>
              <a:defRPr/>
            </a:pPr>
            <a:r>
              <a:rPr lang="en-AU" dirty="0" smtClean="0"/>
              <a:t>implement risk controls </a:t>
            </a:r>
            <a:r>
              <a:rPr lang="en-AU" dirty="0"/>
              <a:t>to reduce </a:t>
            </a:r>
            <a:r>
              <a:rPr lang="en-AU" dirty="0" smtClean="0"/>
              <a:t>the workers exposure level, to below the exposure standard.</a:t>
            </a:r>
          </a:p>
          <a:p>
            <a:pPr marL="0" lvl="1" indent="0">
              <a:buClr>
                <a:schemeClr val="accent1"/>
              </a:buClr>
              <a:buNone/>
              <a:defRPr/>
            </a:pPr>
            <a:r>
              <a:rPr lang="en-AU" dirty="0" smtClean="0"/>
              <a:t>Health </a:t>
            </a:r>
            <a:r>
              <a:rPr lang="en-AU" dirty="0"/>
              <a:t>monitoring </a:t>
            </a:r>
            <a:r>
              <a:rPr lang="en-AU" dirty="0" smtClean="0"/>
              <a:t>must </a:t>
            </a:r>
            <a:r>
              <a:rPr lang="en-AU" dirty="0"/>
              <a:t>also be carried </a:t>
            </a:r>
            <a:r>
              <a:rPr lang="en-AU" dirty="0" smtClean="0"/>
              <a:t>out </a:t>
            </a:r>
            <a:r>
              <a:rPr lang="en-AU" dirty="0"/>
              <a:t>on the </a:t>
            </a:r>
            <a:r>
              <a:rPr lang="en-AU" dirty="0" smtClean="0"/>
              <a:t>worker,  where a mine or quarry operator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determines </a:t>
            </a:r>
            <a:r>
              <a:rPr lang="en-AU" dirty="0">
                <a:latin typeface="Arial" pitchFamily="34" charset="0"/>
                <a:cs typeface="Arial" pitchFamily="34" charset="0"/>
              </a:rPr>
              <a:t>that </a:t>
            </a:r>
            <a:r>
              <a:rPr lang="en-AU" dirty="0"/>
              <a:t>there is a significant risk of an adverse effect on the worker's health because of the worker's </a:t>
            </a:r>
            <a:r>
              <a:rPr lang="en-AU" dirty="0" smtClean="0"/>
              <a:t>exposure.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25352" y="638170"/>
            <a:ext cx="6851104" cy="77460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Further </a:t>
            </a:r>
            <a:r>
              <a:rPr lang="en-US" dirty="0" smtClean="0">
                <a:solidFill>
                  <a:schemeClr val="accent1"/>
                </a:solidFill>
              </a:rPr>
              <a:t>Information and Assistance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58516" y="1772816"/>
            <a:ext cx="7205972" cy="3888432"/>
          </a:xfrm>
        </p:spPr>
        <p:txBody>
          <a:bodyPr/>
          <a:lstStyle/>
          <a:p>
            <a:pPr marL="0" lvl="0" indent="0" defTabSz="914400">
              <a:spcBef>
                <a:spcPct val="0"/>
              </a:spcBef>
              <a:buClrTx/>
              <a:buSzTx/>
              <a:buNone/>
            </a:pPr>
            <a:r>
              <a:rPr lang="fr-FR" dirty="0" smtClean="0">
                <a:solidFill>
                  <a:prstClr val="black"/>
                </a:solidFill>
              </a:rPr>
              <a:t>Work, Heath and Safety Legislation, </a:t>
            </a:r>
            <a:r>
              <a:rPr lang="fr-FR" dirty="0">
                <a:solidFill>
                  <a:prstClr val="black"/>
                </a:solidFill>
              </a:rPr>
              <a:t>Codes of Practice,</a:t>
            </a:r>
            <a:r>
              <a:rPr lang="en-US" dirty="0"/>
              <a:t> fact </a:t>
            </a:r>
            <a:r>
              <a:rPr lang="en-US" dirty="0" smtClean="0"/>
              <a:t>sheets and guides on managing </a:t>
            </a:r>
            <a:r>
              <a:rPr lang="en-US" dirty="0"/>
              <a:t>risks in the </a:t>
            </a:r>
            <a:r>
              <a:rPr lang="en-US" dirty="0" smtClean="0"/>
              <a:t>workplace associated with noise, respirable dust and respirable crystalline silica, can </a:t>
            </a:r>
            <a:r>
              <a:rPr lang="en-US" dirty="0"/>
              <a:t>be found at the following </a:t>
            </a:r>
            <a:r>
              <a:rPr lang="en-US" dirty="0" smtClean="0"/>
              <a:t>websites:</a:t>
            </a:r>
            <a:br>
              <a:rPr lang="en-US" dirty="0" smtClean="0"/>
            </a:br>
            <a:endParaRPr lang="fr-FR" sz="1000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Safe Work Australia – </a:t>
            </a:r>
            <a:r>
              <a:rPr lang="fr-FR" u="sng" dirty="0">
                <a:solidFill>
                  <a:srgbClr val="FF8200"/>
                </a:solidFill>
                <a:hlinkClick r:id="rId2"/>
              </a:rPr>
              <a:t>www.safeworkaustralia.gov.au</a:t>
            </a:r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MAQOHSC </a:t>
            </a:r>
            <a:r>
              <a:rPr lang="fr-FR" dirty="0">
                <a:solidFill>
                  <a:prstClr val="black"/>
                </a:solidFill>
              </a:rPr>
              <a:t>– </a:t>
            </a:r>
            <a:r>
              <a:rPr lang="fr-FR" u="sng" dirty="0" smtClean="0">
                <a:solidFill>
                  <a:srgbClr val="FF8200"/>
                </a:solidFill>
                <a:hlinkClick r:id="rId3"/>
              </a:rPr>
              <a:t>www.maqohsc.sa.gov.au</a:t>
            </a:r>
            <a:endParaRPr lang="fr-FR" u="sng" dirty="0" smtClean="0">
              <a:solidFill>
                <a:srgbClr val="FF8200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SafeWork </a:t>
            </a:r>
            <a:r>
              <a:rPr lang="fr-FR" dirty="0">
                <a:solidFill>
                  <a:prstClr val="black"/>
                </a:solidFill>
              </a:rPr>
              <a:t>SA – </a:t>
            </a:r>
            <a:r>
              <a:rPr lang="fr-FR" dirty="0" smtClean="0">
                <a:solidFill>
                  <a:prstClr val="black"/>
                </a:solidFill>
                <a:hlinkClick r:id="rId4"/>
              </a:rPr>
              <a:t>www.safework.sa.gov.au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48</a:t>
            </a:fld>
            <a:endParaRPr lang="en-AU" sz="1400" dirty="0">
              <a:solidFill>
                <a:srgbClr val="1D1D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533400"/>
            <a:ext cx="6781800" cy="609600"/>
          </a:xfrm>
          <a:prstGeom prst="rect">
            <a:avLst/>
          </a:prstGeom>
        </p:spPr>
        <p:txBody>
          <a:bodyPr/>
          <a:lstStyle>
            <a:lvl1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25352" y="638170"/>
            <a:ext cx="6851104" cy="77460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Further </a:t>
            </a:r>
            <a:r>
              <a:rPr lang="en-US" dirty="0" smtClean="0">
                <a:solidFill>
                  <a:schemeClr val="accent1"/>
                </a:solidFill>
              </a:rPr>
              <a:t>Information and Assistance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63688" y="1772816"/>
            <a:ext cx="7056784" cy="280831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MAQOHSC </a:t>
            </a:r>
            <a:r>
              <a:rPr lang="en-AU" dirty="0" smtClean="0"/>
              <a:t>is also available to provide </a:t>
            </a:r>
            <a:r>
              <a:rPr lang="en-AU" dirty="0"/>
              <a:t>guidance, onsite support and advice on WHS Matters</a:t>
            </a:r>
            <a:r>
              <a:rPr lang="en-AU" dirty="0" smtClean="0"/>
              <a:t>. </a:t>
            </a:r>
          </a:p>
          <a:p>
            <a:pPr marL="0" indent="0">
              <a:buNone/>
            </a:pPr>
            <a:r>
              <a:rPr lang="en-AU" dirty="0" smtClean="0"/>
              <a:t>To contact MAQOHSC, please visit our website at:</a:t>
            </a:r>
          </a:p>
          <a:p>
            <a:pPr marL="0" indent="0">
              <a:buNone/>
            </a:pPr>
            <a:r>
              <a:rPr lang="fr-FR" u="sng" dirty="0" smtClean="0">
                <a:solidFill>
                  <a:srgbClr val="FF8200"/>
                </a:solidFill>
              </a:rPr>
              <a:t>www.maqohsc.sa.gov.au</a:t>
            </a:r>
            <a:r>
              <a:rPr lang="en-AU" dirty="0" smtClean="0"/>
              <a:t> and make </a:t>
            </a:r>
            <a:r>
              <a:rPr lang="en-AU" dirty="0"/>
              <a:t>a request for </a:t>
            </a:r>
            <a:r>
              <a:rPr lang="en-AU" dirty="0" smtClean="0"/>
              <a:t>support.</a:t>
            </a:r>
          </a:p>
          <a:p>
            <a:pPr marL="0" indent="0">
              <a:buNone/>
            </a:pPr>
            <a:r>
              <a:rPr lang="en-AU" dirty="0" smtClean="0"/>
              <a:t>Alternatively, if you would like to speak with someone in relation to eel free to contact us on: (08</a:t>
            </a:r>
            <a:r>
              <a:rPr lang="en-AU" dirty="0"/>
              <a:t>) 8204 9842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B8DF4-6AFD-4037-92D2-C390D3177DD7}" type="slidenum">
              <a:rPr kumimoji="0" lang="en-AU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D1D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533400"/>
            <a:ext cx="6781800" cy="609600"/>
          </a:xfrm>
          <a:prstGeom prst="rect">
            <a:avLst/>
          </a:prstGeom>
        </p:spPr>
        <p:txBody>
          <a:bodyPr/>
          <a:lstStyle>
            <a:lvl1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defTabSz="7620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620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3203848" y="4869160"/>
            <a:ext cx="3960440" cy="1224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762000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762000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762000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-3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-3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-3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-3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82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</a:t>
            </a: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Safety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82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   Work</a:t>
            </a: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Safely!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FF82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7620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82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Site observations </a:t>
            </a:r>
            <a:r>
              <a:rPr lang="en-AU" dirty="0"/>
              <a:t>were made at each </a:t>
            </a:r>
            <a:r>
              <a:rPr lang="en-AU" dirty="0" smtClean="0"/>
              <a:t>site during the monitoring relating to:</a:t>
            </a:r>
          </a:p>
          <a:p>
            <a:r>
              <a:rPr lang="en-AU" dirty="0" smtClean="0"/>
              <a:t>Implementation </a:t>
            </a:r>
            <a:r>
              <a:rPr lang="en-AU" dirty="0"/>
              <a:t>of current dust mitigation strategies, </a:t>
            </a:r>
            <a:r>
              <a:rPr lang="en-AU" dirty="0" smtClean="0"/>
              <a:t>and</a:t>
            </a:r>
          </a:p>
          <a:p>
            <a:r>
              <a:rPr lang="en-AU" dirty="0" smtClean="0"/>
              <a:t>Use </a:t>
            </a:r>
            <a:r>
              <a:rPr lang="en-AU" dirty="0"/>
              <a:t>and adequacy of respiratory and hearing personal protective </a:t>
            </a:r>
            <a:r>
              <a:rPr lang="en-AU" dirty="0" smtClean="0"/>
              <a:t>equipment</a:t>
            </a:r>
            <a:r>
              <a:rPr lang="en-AU" dirty="0"/>
              <a:t>.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observations assisted the Occupational Hygienists in their </a:t>
            </a:r>
            <a:r>
              <a:rPr lang="en-AU" dirty="0"/>
              <a:t>assessment </a:t>
            </a:r>
            <a:r>
              <a:rPr lang="en-AU" dirty="0" smtClean="0"/>
              <a:t>and recommendations on ways to reduce worker exposure to respirable dusts.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AU" sz="1400" dirty="0">
              <a:solidFill>
                <a:srgbClr val="1D1D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53854"/>
              </p:ext>
            </p:extLst>
          </p:nvPr>
        </p:nvGraphicFramePr>
        <p:xfrm>
          <a:off x="1907704" y="1772816"/>
          <a:ext cx="6624736" cy="4472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256915586"/>
                    </a:ext>
                  </a:extLst>
                </a:gridCol>
                <a:gridCol w="824419">
                  <a:extLst>
                    <a:ext uri="{9D8B030D-6E8A-4147-A177-3AD203B41FA5}">
                      <a16:colId xmlns:a16="http://schemas.microsoft.com/office/drawing/2014/main" val="54736389"/>
                    </a:ext>
                  </a:extLst>
                </a:gridCol>
                <a:gridCol w="878791">
                  <a:extLst>
                    <a:ext uri="{9D8B030D-6E8A-4147-A177-3AD203B41FA5}">
                      <a16:colId xmlns:a16="http://schemas.microsoft.com/office/drawing/2014/main" val="437674726"/>
                    </a:ext>
                  </a:extLst>
                </a:gridCol>
                <a:gridCol w="811192">
                  <a:extLst>
                    <a:ext uri="{9D8B030D-6E8A-4147-A177-3AD203B41FA5}">
                      <a16:colId xmlns:a16="http://schemas.microsoft.com/office/drawing/2014/main" val="847931035"/>
                    </a:ext>
                  </a:extLst>
                </a:gridCol>
                <a:gridCol w="1013990">
                  <a:extLst>
                    <a:ext uri="{9D8B030D-6E8A-4147-A177-3AD203B41FA5}">
                      <a16:colId xmlns:a16="http://schemas.microsoft.com/office/drawing/2014/main" val="778819033"/>
                    </a:ext>
                  </a:extLst>
                </a:gridCol>
              </a:tblGrid>
              <a:tr h="4730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Number of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Sites / Samples / Tests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Year of Program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310314"/>
                  </a:ext>
                </a:extLst>
              </a:tr>
              <a:tr h="3910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2015/16</a:t>
                      </a: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2016/17</a:t>
                      </a: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2018/19</a:t>
                      </a: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207458"/>
                  </a:ext>
                </a:extLst>
              </a:tr>
              <a:tr h="515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Mine &amp; Quarry Sites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796705"/>
                  </a:ext>
                </a:extLst>
              </a:tr>
              <a:tr h="515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Personal Respirable Dust Samples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745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016009"/>
                  </a:ext>
                </a:extLst>
              </a:tr>
              <a:tr h="515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Static Respirable Dust Samples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5644123"/>
                  </a:ext>
                </a:extLst>
              </a:tr>
              <a:tr h="515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Dust Samples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1182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8943078"/>
                  </a:ext>
                </a:extLst>
              </a:tr>
              <a:tr h="515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Static Noise Measurements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4779718"/>
                  </a:ext>
                </a:extLst>
              </a:tr>
              <a:tr h="515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Personal Noise Exposures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014194"/>
                  </a:ext>
                </a:extLst>
              </a:tr>
              <a:tr h="515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Respirator Fit Tests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61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7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pPr marL="0" indent="0">
              <a:buNone/>
            </a:pPr>
            <a:r>
              <a:rPr lang="en-AU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en-AU" dirty="0"/>
              <a:t> </a:t>
            </a:r>
            <a:r>
              <a:rPr lang="en-AU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and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3456384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/>
              <a:t>Airborne </a:t>
            </a:r>
            <a:r>
              <a:rPr lang="en-AU" b="1" dirty="0"/>
              <a:t>Dust </a:t>
            </a:r>
            <a:endParaRPr lang="en-AU" b="1" dirty="0" smtClean="0"/>
          </a:p>
          <a:p>
            <a:pPr marL="0" indent="0">
              <a:buNone/>
            </a:pPr>
            <a:r>
              <a:rPr lang="en-AU" dirty="0"/>
              <a:t>C</a:t>
            </a:r>
            <a:r>
              <a:rPr lang="en-AU" dirty="0" smtClean="0"/>
              <a:t>riteria </a:t>
            </a:r>
            <a:r>
              <a:rPr lang="en-AU" dirty="0"/>
              <a:t>used to assess occupational exposures to </a:t>
            </a:r>
            <a:r>
              <a:rPr lang="en-AU" dirty="0" smtClean="0"/>
              <a:t>crystalline silica in </a:t>
            </a:r>
            <a:r>
              <a:rPr lang="en-AU" dirty="0"/>
              <a:t>the workplace </a:t>
            </a:r>
            <a:r>
              <a:rPr lang="en-AU" dirty="0" smtClean="0"/>
              <a:t>were </a:t>
            </a:r>
            <a:r>
              <a:rPr lang="en-AU" dirty="0"/>
              <a:t>based on </a:t>
            </a:r>
            <a:r>
              <a:rPr lang="en-AU" dirty="0" smtClean="0"/>
              <a:t>the workplace </a:t>
            </a:r>
            <a:r>
              <a:rPr lang="en-AU" dirty="0"/>
              <a:t>exposure standards (WES) published by Safe Work </a:t>
            </a:r>
            <a:r>
              <a:rPr lang="en-AU" dirty="0" smtClean="0"/>
              <a:t>Australia in the Workplace Exposure Standards for Airborne Contaminants - 2013 &amp; 2018 editions.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32" t="2549" r="47329" b="89468"/>
          <a:stretch/>
        </p:blipFill>
        <p:spPr>
          <a:xfrm>
            <a:off x="2528772" y="4581128"/>
            <a:ext cx="5670632" cy="129614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soft" dir="t"/>
          </a:scene3d>
          <a:sp3d prstMaterial="powder"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9036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pPr marL="0" indent="0">
              <a:buNone/>
            </a:pPr>
            <a:r>
              <a:rPr lang="en-AU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en-AU" dirty="0"/>
              <a:t> </a:t>
            </a:r>
            <a:r>
              <a:rPr lang="en-AU" kern="1200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and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/>
              <a:t>Airborne </a:t>
            </a:r>
            <a:r>
              <a:rPr lang="en-AU" b="1" dirty="0"/>
              <a:t>Dust </a:t>
            </a:r>
          </a:p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WES is defined as a time-weighted average (TWA) exposure for a normal eight-hour workday </a:t>
            </a:r>
            <a:r>
              <a:rPr lang="en-AU" dirty="0" smtClean="0"/>
              <a:t>over </a:t>
            </a:r>
            <a:r>
              <a:rPr lang="en-AU" dirty="0"/>
              <a:t>a five-day working </a:t>
            </a:r>
            <a:r>
              <a:rPr lang="en-AU" dirty="0" smtClean="0"/>
              <a:t>week, to </a:t>
            </a:r>
            <a:r>
              <a:rPr lang="en-AU" dirty="0"/>
              <a:t>which nearly all workers </a:t>
            </a:r>
            <a:r>
              <a:rPr lang="en-AU" dirty="0" smtClean="0"/>
              <a:t>are </a:t>
            </a:r>
            <a:r>
              <a:rPr lang="en-AU" dirty="0"/>
              <a:t>be repeatedly </a:t>
            </a:r>
            <a:r>
              <a:rPr lang="en-AU" dirty="0" smtClean="0"/>
              <a:t>exposed to.</a:t>
            </a:r>
          </a:p>
          <a:p>
            <a:pPr marL="0" indent="0">
              <a:buNone/>
            </a:pPr>
            <a:r>
              <a:rPr lang="en-AU" dirty="0" smtClean="0"/>
              <a:t>As </a:t>
            </a:r>
            <a:r>
              <a:rPr lang="en-AU" dirty="0"/>
              <a:t>no WES </a:t>
            </a:r>
            <a:r>
              <a:rPr lang="en-AU" dirty="0" smtClean="0"/>
              <a:t>existed </a:t>
            </a:r>
            <a:r>
              <a:rPr lang="en-AU" dirty="0"/>
              <a:t>for </a:t>
            </a:r>
            <a:r>
              <a:rPr lang="en-AU" dirty="0" smtClean="0"/>
              <a:t>Respirable Dust, </a:t>
            </a:r>
            <a:r>
              <a:rPr lang="en-AU" dirty="0"/>
              <a:t>Greencap </a:t>
            </a:r>
            <a:r>
              <a:rPr lang="en-AU" dirty="0" smtClean="0"/>
              <a:t>adopted the </a:t>
            </a:r>
            <a:r>
              <a:rPr lang="en-AU" dirty="0"/>
              <a:t>trigger value developed by the Australian Institute of Occupational Hygienists (AIOH</a:t>
            </a:r>
            <a:r>
              <a:rPr lang="en-AU" dirty="0" smtClean="0"/>
              <a:t>).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AU" sz="1400" dirty="0">
              <a:solidFill>
                <a:srgbClr val="1D1D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48" y="5086978"/>
            <a:ext cx="6282968" cy="12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6851104" cy="1152128"/>
          </a:xfrm>
        </p:spPr>
        <p:txBody>
          <a:bodyPr/>
          <a:lstStyle/>
          <a:p>
            <a:r>
              <a:rPr lang="en-US" kern="1200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Dust Sampling Standard</a:t>
            </a:r>
            <a:endParaRPr lang="en-US" kern="1200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6"/>
            <a:ext cx="7200800" cy="1604473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Airborne Dust</a:t>
            </a:r>
          </a:p>
          <a:p>
            <a:pPr marL="0" indent="0">
              <a:buNone/>
            </a:pPr>
            <a:r>
              <a:rPr lang="en-US" dirty="0" smtClean="0"/>
              <a:t>Respirable Dust </a:t>
            </a:r>
            <a:r>
              <a:rPr lang="en-US" dirty="0"/>
              <a:t>and </a:t>
            </a:r>
            <a:r>
              <a:rPr lang="en-US" dirty="0" smtClean="0"/>
              <a:t>Respirable Crystalline Silica </a:t>
            </a:r>
            <a:r>
              <a:rPr lang="en-US" dirty="0"/>
              <a:t>dust concentrations were measured in accordance </a:t>
            </a:r>
            <a:r>
              <a:rPr lang="en-US" dirty="0" smtClean="0"/>
              <a:t>with: </a:t>
            </a:r>
          </a:p>
          <a:p>
            <a:r>
              <a:rPr lang="en-AU" dirty="0" smtClean="0"/>
              <a:t>Australian </a:t>
            </a:r>
            <a:r>
              <a:rPr lang="en-AU" dirty="0"/>
              <a:t>Standard AS2985-2009, </a:t>
            </a:r>
            <a:r>
              <a:rPr lang="en-AU" i="1" dirty="0"/>
              <a:t>Workplace atmospheres – Method for sampling and gravimetric determination of respirable dust.</a:t>
            </a:r>
            <a:endParaRPr lang="en-A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B8DF4-6AFD-4037-92D2-C390D3177DD7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AU" sz="1400" dirty="0">
              <a:solidFill>
                <a:srgbClr val="1D1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Q PowerPoint Template Aug2014">
  <a:themeElements>
    <a:clrScheme name="MQ">
      <a:dk1>
        <a:sysClr val="windowText" lastClr="000000"/>
      </a:dk1>
      <a:lt1>
        <a:srgbClr val="FFFFFF"/>
      </a:lt1>
      <a:dk2>
        <a:srgbClr val="000000"/>
      </a:dk2>
      <a:lt2>
        <a:srgbClr val="F2F2F2"/>
      </a:lt2>
      <a:accent1>
        <a:srgbClr val="FF8200"/>
      </a:accent1>
      <a:accent2>
        <a:srgbClr val="FF9900"/>
      </a:accent2>
      <a:accent3>
        <a:srgbClr val="92D050"/>
      </a:accent3>
      <a:accent4>
        <a:srgbClr val="FFC000"/>
      </a:accent4>
      <a:accent5>
        <a:srgbClr val="FF0000"/>
      </a:accent5>
      <a:accent6>
        <a:srgbClr val="00B0F0"/>
      </a:accent6>
      <a:hlink>
        <a:srgbClr val="FF8200"/>
      </a:hlink>
      <a:folHlink>
        <a:srgbClr val="FF9900"/>
      </a:folHlink>
    </a:clrScheme>
    <a:fontScheme name="0510-MAQOHSC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B851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B851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510-MAQOHSC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10-MAQOHSC PP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10-MAQOHSC PP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10-MAQOHSC PP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10-MAQOHSC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10-MAQOHSC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10-MAQOHSC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10-MAQOHSC PPT TEMPLATE 8">
        <a:dk1>
          <a:srgbClr val="000000"/>
        </a:dk1>
        <a:lt1>
          <a:srgbClr val="FFFFFF"/>
        </a:lt1>
        <a:dk2>
          <a:srgbClr val="2A2B7F"/>
        </a:dk2>
        <a:lt2>
          <a:srgbClr val="DDDDDD"/>
        </a:lt2>
        <a:accent1>
          <a:srgbClr val="FF0000"/>
        </a:accent1>
        <a:accent2>
          <a:srgbClr val="FFB30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A20B"/>
        </a:accent6>
        <a:hlink>
          <a:srgbClr val="EDE4B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706FEFD-EF6A-44B0-997C-BB362B679E99}" vid="{B85E1F05-F16D-4821-85B6-5A926B88AAE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MQ PowerPoint Template Aug2014</Template>
  <TotalTime>12735</TotalTime>
  <Pages>1</Pages>
  <Words>2775</Words>
  <Application>Microsoft Office PowerPoint</Application>
  <PresentationFormat>On-screen Show (4:3)</PresentationFormat>
  <Paragraphs>633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Arial Unicode MS</vt:lpstr>
      <vt:lpstr>Calibri</vt:lpstr>
      <vt:lpstr>Times New Roman</vt:lpstr>
      <vt:lpstr>Wingdings</vt:lpstr>
      <vt:lpstr>MQ PowerPoint Template Aug2014</vt:lpstr>
      <vt:lpstr>PowerPoint Presentation</vt:lpstr>
      <vt:lpstr>Program Objective</vt:lpstr>
      <vt:lpstr>Program Background</vt:lpstr>
      <vt:lpstr>Program Background</vt:lpstr>
      <vt:lpstr>Program Background</vt:lpstr>
      <vt:lpstr>Program Overview</vt:lpstr>
      <vt:lpstr>Exposure Standards and Guidelines</vt:lpstr>
      <vt:lpstr>Exposure Standards and Guidelines</vt:lpstr>
      <vt:lpstr>Respirable Dust Sampling Standard</vt:lpstr>
      <vt:lpstr>Sampling Equipment</vt:lpstr>
      <vt:lpstr>Sampling Equipment</vt:lpstr>
      <vt:lpstr>Similar Exposure Groups</vt:lpstr>
      <vt:lpstr>Similar Exposure Groups</vt:lpstr>
      <vt:lpstr>Respirable Dust Sampling</vt:lpstr>
      <vt:lpstr>Personal Respirable Dust Results</vt:lpstr>
      <vt:lpstr>Static Respirable Dust Results</vt:lpstr>
      <vt:lpstr>Respirable Dust Exceedances by SEG</vt:lpstr>
      <vt:lpstr>Respirable Silica Exceedances by SEG</vt:lpstr>
      <vt:lpstr>Respirable Dust Exceedances by Mineral</vt:lpstr>
      <vt:lpstr>Respirable Silica Exceedances by Mineral</vt:lpstr>
      <vt:lpstr>Respiratory Fit Testing</vt:lpstr>
      <vt:lpstr>Respiratory Fit Testing</vt:lpstr>
      <vt:lpstr>Respiratory Fit Testing Results 2018</vt:lpstr>
      <vt:lpstr>Noise Measurements</vt:lpstr>
      <vt:lpstr>Noise Measurements</vt:lpstr>
      <vt:lpstr>Noise Measurements</vt:lpstr>
      <vt:lpstr>Noise Levels</vt:lpstr>
      <vt:lpstr>Noise Levels</vt:lpstr>
      <vt:lpstr>Typical Sound Levels</vt:lpstr>
      <vt:lpstr>Noise Measurements</vt:lpstr>
      <vt:lpstr>Personal Noise Exposure 2018</vt:lpstr>
      <vt:lpstr>Static Noise Measurement 2016-2017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In Conclusion</vt:lpstr>
      <vt:lpstr>In Conclusion</vt:lpstr>
      <vt:lpstr>In Conclusion</vt:lpstr>
      <vt:lpstr>In Conclusion</vt:lpstr>
      <vt:lpstr>In Conclusion</vt:lpstr>
      <vt:lpstr>In Conclusion</vt:lpstr>
      <vt:lpstr>Further Information and Assistance</vt:lpstr>
      <vt:lpstr>Further Information and Assistance</vt:lpstr>
    </vt:vector>
  </TitlesOfParts>
  <Company>SA Government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</dc:subject>
  <dc:creator>Eric.McInerney@sa.gov.au</dc:creator>
  <cp:keywords>presentation,powerpoint,slide,template</cp:keywords>
  <cp:lastModifiedBy>Pate, Irena (DTF)</cp:lastModifiedBy>
  <cp:revision>768</cp:revision>
  <cp:lastPrinted>2021-03-25T00:05:15Z</cp:lastPrinted>
  <dcterms:created xsi:type="dcterms:W3CDTF">2014-09-15T00:33:37Z</dcterms:created>
  <dcterms:modified xsi:type="dcterms:W3CDTF">2021-03-25T00:05:18Z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Operation">
    <vt:lpwstr>SavedAs</vt:lpwstr>
  </property>
</Properties>
</file>