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77" r:id="rId2"/>
  </p:sldMasterIdLst>
  <p:notesMasterIdLst>
    <p:notesMasterId r:id="rId40"/>
  </p:notesMasterIdLst>
  <p:handoutMasterIdLst>
    <p:handoutMasterId r:id="rId41"/>
  </p:handoutMasterIdLst>
  <p:sldIdLst>
    <p:sldId id="391" r:id="rId3"/>
    <p:sldId id="392" r:id="rId4"/>
    <p:sldId id="393" r:id="rId5"/>
    <p:sldId id="394" r:id="rId6"/>
    <p:sldId id="333" r:id="rId7"/>
    <p:sldId id="334" r:id="rId8"/>
    <p:sldId id="386" r:id="rId9"/>
    <p:sldId id="360" r:id="rId10"/>
    <p:sldId id="361" r:id="rId11"/>
    <p:sldId id="387" r:id="rId12"/>
    <p:sldId id="366" r:id="rId13"/>
    <p:sldId id="362" r:id="rId14"/>
    <p:sldId id="367" r:id="rId15"/>
    <p:sldId id="368" r:id="rId16"/>
    <p:sldId id="369" r:id="rId17"/>
    <p:sldId id="370" r:id="rId18"/>
    <p:sldId id="371" r:id="rId19"/>
    <p:sldId id="372" r:id="rId20"/>
    <p:sldId id="375" r:id="rId21"/>
    <p:sldId id="373" r:id="rId22"/>
    <p:sldId id="376" r:id="rId23"/>
    <p:sldId id="377" r:id="rId24"/>
    <p:sldId id="378" r:id="rId25"/>
    <p:sldId id="379" r:id="rId26"/>
    <p:sldId id="364" r:id="rId27"/>
    <p:sldId id="380" r:id="rId28"/>
    <p:sldId id="381" r:id="rId29"/>
    <p:sldId id="382" r:id="rId30"/>
    <p:sldId id="383" r:id="rId31"/>
    <p:sldId id="388" r:id="rId32"/>
    <p:sldId id="389" r:id="rId33"/>
    <p:sldId id="384" r:id="rId34"/>
    <p:sldId id="385" r:id="rId35"/>
    <p:sldId id="336" r:id="rId36"/>
    <p:sldId id="350" r:id="rId37"/>
    <p:sldId id="339" r:id="rId38"/>
    <p:sldId id="395" r:id="rId39"/>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r Wong" initials="CW" lastIdx="3" clrIdx="0"/>
  <p:cmAuthor id="1" name="Heather Millar" initials="HM" lastIdx="1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FF9900"/>
    <a:srgbClr val="EB3200"/>
    <a:srgbClr val="33CCCC"/>
    <a:srgbClr val="1D1D60"/>
    <a:srgbClr val="FF3300"/>
    <a:srgbClr val="00CC99"/>
    <a:srgbClr val="EDE4B0"/>
    <a:srgbClr val="F1D2A9"/>
    <a:srgbClr val="211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15" autoAdjust="0"/>
    <p:restoredTop sz="99112" autoAdjust="0"/>
  </p:normalViewPr>
  <p:slideViewPr>
    <p:cSldViewPr>
      <p:cViewPr>
        <p:scale>
          <a:sx n="110" d="100"/>
          <a:sy n="110" d="100"/>
        </p:scale>
        <p:origin x="-232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38—Review of control measures</a:t>
            </a:r>
          </a:p>
          <a:p>
            <a:pPr marL="228600" indent="-228600">
              <a:buFont typeface="+mj-lt"/>
              <a:buAutoNum type="arabicPeriod"/>
            </a:pPr>
            <a:r>
              <a:rPr lang="en-US" dirty="0" smtClean="0"/>
              <a:t>A duty holder must review and, as necessary, revise control measures implemented under these regulations so as to maintain, so far as is reasonably practicable, a work environment that is without risks to health or safety.</a:t>
            </a:r>
          </a:p>
          <a:p>
            <a:pPr marL="228600" indent="-228600">
              <a:buFont typeface="+mj-lt"/>
              <a:buAutoNum type="arabicPeriod"/>
            </a:pPr>
            <a:endParaRPr lang="en-US" dirty="0" smtClean="0"/>
          </a:p>
          <a:p>
            <a:pPr marL="228600" indent="-228600">
              <a:buFont typeface="+mj-lt"/>
              <a:buAutoNum type="arabicPeriod"/>
            </a:pPr>
            <a:r>
              <a:rPr lang="en-US" dirty="0" smtClean="0"/>
              <a:t>Without limiting </a:t>
            </a:r>
            <a:r>
              <a:rPr lang="en-US" dirty="0" err="1" smtClean="0"/>
              <a:t>subregulation</a:t>
            </a:r>
            <a:r>
              <a:rPr lang="en-US" dirty="0" smtClean="0"/>
              <a:t> (1), the duty holder must review and, as necessary, revise a control measure in the following circumstances:</a:t>
            </a:r>
          </a:p>
          <a:p>
            <a:pPr marL="685800" lvl="1" indent="-228600">
              <a:buFont typeface="+mj-lt"/>
              <a:buAutoNum type="alphaLcParenR"/>
            </a:pPr>
            <a:r>
              <a:rPr lang="en-US" dirty="0" smtClean="0"/>
              <a:t>the control measure does not control the risk it was implemented to control so far as is reasonably practicable;</a:t>
            </a:r>
          </a:p>
          <a:p>
            <a:r>
              <a:rPr lang="en-US" b="1" dirty="0" smtClean="0"/>
              <a:t>	Examples—</a:t>
            </a:r>
          </a:p>
          <a:p>
            <a:pPr marL="1143000" lvl="2" indent="-228600">
              <a:buFont typeface="+mj-lt"/>
              <a:buAutoNum type="arabicPeriod"/>
            </a:pPr>
            <a:r>
              <a:rPr lang="en-US" dirty="0" smtClean="0"/>
              <a:t>The results of monitoring show that the control measure does not control the risk.</a:t>
            </a:r>
          </a:p>
          <a:p>
            <a:pPr marL="1143000" lvl="2" indent="-228600">
              <a:buFont typeface="+mj-lt"/>
              <a:buAutoNum type="arabicPeriod"/>
            </a:pPr>
            <a:r>
              <a:rPr lang="en-US" dirty="0" smtClean="0"/>
              <a:t>A notifiable incident occurs because of the risk.</a:t>
            </a:r>
          </a:p>
          <a:p>
            <a:pPr marL="685800" lvl="1" indent="-228600">
              <a:buFont typeface="+mj-lt"/>
              <a:buAutoNum type="alphaLcParenR" startAt="2"/>
            </a:pPr>
            <a:r>
              <a:rPr lang="en-US" dirty="0" smtClean="0"/>
              <a:t>before a change at the workplace that is likely to give rise to a new or different risk to health or safety that the measure may not effectively control;</a:t>
            </a:r>
          </a:p>
          <a:p>
            <a:pPr marL="685800" lvl="1" indent="-228600">
              <a:buFont typeface="+mj-lt"/>
              <a:buAutoNum type="alphaLcParenR" startAt="2"/>
            </a:pPr>
            <a:r>
              <a:rPr lang="en-US" dirty="0" smtClean="0"/>
              <a:t>a new relevant hazard or risk is identified;</a:t>
            </a:r>
          </a:p>
          <a:p>
            <a:pPr marL="685800" lvl="1" indent="-228600">
              <a:buFont typeface="+mj-lt"/>
              <a:buAutoNum type="alphaLcParenR" startAt="2"/>
            </a:pPr>
            <a:r>
              <a:rPr lang="en-US" dirty="0" smtClean="0"/>
              <a:t>the results of consultation by the duty holder under the Act or these regulations indicate that a review is necessary;</a:t>
            </a:r>
          </a:p>
          <a:p>
            <a:pPr marL="685800" lvl="1" indent="-228600">
              <a:buFont typeface="+mj-lt"/>
              <a:buAutoNum type="alphaLcParenR" startAt="2"/>
            </a:pPr>
            <a:r>
              <a:rPr lang="en-US" dirty="0" smtClean="0"/>
              <a:t>a health and safety representative requests a review under </a:t>
            </a:r>
            <a:r>
              <a:rPr lang="en-US" dirty="0" err="1" smtClean="0"/>
              <a:t>subregulation</a:t>
            </a:r>
            <a:r>
              <a:rPr lang="en-US" dirty="0" smtClean="0"/>
              <a:t> (4).</a:t>
            </a:r>
          </a:p>
          <a:p>
            <a:pPr marL="228600" indent="-228600">
              <a:buFont typeface="+mj-lt"/>
              <a:buAutoNum type="arabicPeriod" startAt="3"/>
            </a:pPr>
            <a:endParaRPr lang="en-US" dirty="0" smtClean="0"/>
          </a:p>
          <a:p>
            <a:pPr marL="228600" indent="-228600">
              <a:buFont typeface="+mj-lt"/>
              <a:buAutoNum type="arabicPeriod" startAt="3"/>
            </a:pPr>
            <a:r>
              <a:rPr lang="en-US" dirty="0" smtClean="0"/>
              <a:t>Without limiting </a:t>
            </a:r>
            <a:r>
              <a:rPr lang="en-US" dirty="0" err="1" smtClean="0"/>
              <a:t>subregulation</a:t>
            </a:r>
            <a:r>
              <a:rPr lang="en-US" dirty="0" smtClean="0"/>
              <a:t> (2)(b), a change at the workplace includes—</a:t>
            </a:r>
          </a:p>
          <a:p>
            <a:pPr marL="685800" lvl="1" indent="-228600">
              <a:buFont typeface="+mj-lt"/>
              <a:buAutoNum type="alphaLcParenR"/>
            </a:pPr>
            <a:r>
              <a:rPr lang="en-US" dirty="0" smtClean="0"/>
              <a:t>a change to the workplace itself or any aspect of the work environment; or</a:t>
            </a:r>
          </a:p>
          <a:p>
            <a:pPr marL="685800" lvl="1" indent="-228600">
              <a:buFont typeface="+mj-lt"/>
              <a:buAutoNum type="alphaLcParenR"/>
            </a:pPr>
            <a:r>
              <a:rPr lang="en-US" dirty="0" smtClean="0"/>
              <a:t>a change to a system of work, a process or a procedure.</a:t>
            </a:r>
          </a:p>
          <a:p>
            <a:pPr marL="228600" indent="-228600">
              <a:buFont typeface="+mj-lt"/>
              <a:buAutoNum type="arabicPeriod" startAt="4"/>
            </a:pPr>
            <a:endParaRPr lang="en-US" dirty="0" smtClean="0"/>
          </a:p>
          <a:p>
            <a:pPr marL="228600" indent="-228600">
              <a:buFont typeface="+mj-lt"/>
              <a:buAutoNum type="arabicPeriod" startAt="4"/>
            </a:pPr>
            <a:r>
              <a:rPr lang="en-US" dirty="0" smtClean="0"/>
              <a:t>A health and safety representative for workers at a workplace may request a review of a control measure if the representative reasonably believes that—</a:t>
            </a:r>
          </a:p>
          <a:p>
            <a:pPr marL="685800" lvl="1" indent="-228600">
              <a:buFont typeface="+mj-lt"/>
              <a:buAutoNum type="alphaLcParenR"/>
            </a:pPr>
            <a:r>
              <a:rPr lang="en-US" dirty="0" smtClean="0"/>
              <a:t>a circumstance referred to in </a:t>
            </a:r>
            <a:r>
              <a:rPr lang="en-US" dirty="0" err="1" smtClean="0"/>
              <a:t>subregulation</a:t>
            </a:r>
            <a:r>
              <a:rPr lang="en-US" dirty="0" smtClean="0"/>
              <a:t> (2)(a), (b), (c) or (d) affects or may affect the health and safety of a member of the work group represented by the health and safety representative; and</a:t>
            </a:r>
          </a:p>
          <a:p>
            <a:pPr marL="685800" lvl="1" indent="-228600">
              <a:buFont typeface="+mj-lt"/>
              <a:buAutoNum type="alphaLcParenR"/>
            </a:pPr>
            <a:r>
              <a:rPr lang="en-US" dirty="0" smtClean="0"/>
              <a:t>the duty holder has not adequately reviewed the control measure in response to the circumstance.</a:t>
            </a:r>
          </a:p>
          <a:p>
            <a:pPr marL="228600" marR="0" lvl="0" indent="-228600" algn="l" defTabSz="762000" rtl="0" eaLnBrk="0" fontAlgn="base" latinLnBrk="0" hangingPunct="0">
              <a:lnSpc>
                <a:spcPct val="100000"/>
              </a:lnSpc>
              <a:spcBef>
                <a:spcPct val="30000"/>
              </a:spcBef>
              <a:spcAft>
                <a:spcPct val="0"/>
              </a:spcAft>
              <a:buClrTx/>
              <a:buSzTx/>
              <a:buFont typeface="+mj-lt"/>
              <a:buAutoNum type="arabicPeriod" startAt="4"/>
              <a:tabLst/>
              <a:defRPr/>
            </a:pP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a:p>
            <a:r>
              <a:rPr lang="en-US" sz="1200" b="1" i="0" u="none" strike="noStrike" kern="1200" baseline="0" dirty="0" smtClean="0">
                <a:solidFill>
                  <a:schemeClr val="tx1"/>
                </a:solidFill>
                <a:latin typeface="Times New Roman" pitchFamily="18" charset="0"/>
                <a:ea typeface="+mn-ea"/>
                <a:cs typeface="+mn-cs"/>
              </a:rPr>
              <a:t>618—Review of control measures</a:t>
            </a:r>
          </a:p>
          <a:p>
            <a:pPr marL="228600"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A person conducting a business or undertaking at a mine must review and as necessary revise control measures implemented under regulation 617 in the following circumstances:</a:t>
            </a:r>
          </a:p>
          <a:p>
            <a:pPr marL="685800" lvl="1" indent="-228600">
              <a:buFont typeface="+mj-lt"/>
              <a:buAutoNum type="alphaLcParenR"/>
            </a:pPr>
            <a:r>
              <a:rPr lang="en-US" sz="1200" b="0" i="0" u="none" strike="noStrike" kern="1200" baseline="0" dirty="0" smtClean="0">
                <a:solidFill>
                  <a:schemeClr val="tx1"/>
                </a:solidFill>
                <a:latin typeface="Times New Roman" pitchFamily="18" charset="0"/>
                <a:ea typeface="+mn-ea"/>
                <a:cs typeface="+mn-cs"/>
              </a:rPr>
              <a:t>an audit of the effectiveness of the safety management system for the mine indicates a deficiency in a control measure;</a:t>
            </a:r>
          </a:p>
          <a:p>
            <a:pPr marL="685800" lvl="1" indent="-228600">
              <a:buFont typeface="+mj-lt"/>
              <a:buAutoNum type="alphaLcParenR"/>
            </a:pPr>
            <a:r>
              <a:rPr lang="en-US" sz="1200" b="0" i="0" u="none" strike="noStrike" kern="1200" baseline="0" dirty="0" smtClean="0">
                <a:solidFill>
                  <a:schemeClr val="tx1"/>
                </a:solidFill>
                <a:latin typeface="Times New Roman" pitchFamily="18" charset="0"/>
                <a:ea typeface="+mn-ea"/>
                <a:cs typeface="+mn-cs"/>
              </a:rPr>
              <a:t>a worker is moved from a hazard or assigned to different work in response to a recommendation contained in a health monitoring report provided under Part 3;</a:t>
            </a:r>
          </a:p>
          <a:p>
            <a:pPr marL="685800" lvl="1" indent="-228600">
              <a:buFont typeface="+mj-lt"/>
              <a:buAutoNum type="alphaLcParenR"/>
            </a:pPr>
            <a:r>
              <a:rPr lang="en-US" sz="1200" b="0" i="0" u="none" strike="noStrike" kern="1200" baseline="0" dirty="0" smtClean="0">
                <a:solidFill>
                  <a:schemeClr val="tx1"/>
                </a:solidFill>
                <a:latin typeface="Times New Roman" pitchFamily="18" charset="0"/>
                <a:ea typeface="+mn-ea"/>
                <a:cs typeface="+mn-cs"/>
              </a:rPr>
              <a:t>an incident referred to in regulation 675V occurs.</a:t>
            </a:r>
          </a:p>
          <a:p>
            <a:r>
              <a:rPr lang="en-US" sz="1200" b="1" i="0" u="none" strike="noStrike" kern="1200" baseline="0" dirty="0" smtClean="0">
                <a:solidFill>
                  <a:schemeClr val="tx1"/>
                </a:solidFill>
                <a:latin typeface="Times New Roman" pitchFamily="18" charset="0"/>
                <a:ea typeface="+mn-ea"/>
                <a:cs typeface="+mn-cs"/>
              </a:rPr>
              <a:t>	Notes—</a:t>
            </a:r>
          </a:p>
          <a:p>
            <a:pPr marL="1143000" lvl="2"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WHS Act—sections 19, 20 and 21, as applicable (see regulation 9).</a:t>
            </a:r>
          </a:p>
          <a:p>
            <a:pPr marL="1143000" lvl="2"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This requirement is in addition to the requirement under regulation 38 (see regulation 33).</a:t>
            </a:r>
          </a:p>
          <a:p>
            <a:pPr marL="1143000" lvl="2"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This regulation applies to a mine operator (see regulation 613(3)).</a:t>
            </a:r>
          </a:p>
          <a:p>
            <a:pPr marL="228600" indent="-228600">
              <a:buFont typeface="+mj-lt"/>
              <a:buAutoNum type="arabicPeriod" startAt="2"/>
            </a:pPr>
            <a:r>
              <a:rPr lang="en-US" sz="1200" b="0" i="0" u="none" strike="noStrike" kern="1200" baseline="0" dirty="0" smtClean="0">
                <a:solidFill>
                  <a:schemeClr val="tx1"/>
                </a:solidFill>
                <a:latin typeface="Times New Roman" pitchFamily="18" charset="0"/>
                <a:ea typeface="+mn-ea"/>
                <a:cs typeface="+mn-cs"/>
              </a:rPr>
              <a:t>The mine operator of a mine must ensure that a control measure that is the subject of a request by a health and safety representative under regulation 38(4) is reviewed and as necessary revised, whether the request is made directly to the mine operator or notified to the mine operator under </a:t>
            </a:r>
            <a:r>
              <a:rPr lang="en-US" sz="1200" b="0" i="0" u="none" strike="noStrike" kern="1200" baseline="0" dirty="0" err="1" smtClean="0">
                <a:solidFill>
                  <a:schemeClr val="tx1"/>
                </a:solidFill>
                <a:latin typeface="Times New Roman" pitchFamily="18" charset="0"/>
                <a:ea typeface="+mn-ea"/>
                <a:cs typeface="+mn-cs"/>
              </a:rPr>
              <a:t>subregulation</a:t>
            </a:r>
            <a:r>
              <a:rPr lang="en-US" sz="1200" b="0" i="0" u="none" strike="noStrike" kern="1200" baseline="0" dirty="0" smtClean="0">
                <a:solidFill>
                  <a:schemeClr val="tx1"/>
                </a:solidFill>
                <a:latin typeface="Times New Roman" pitchFamily="18" charset="0"/>
                <a:ea typeface="+mn-ea"/>
                <a:cs typeface="+mn-cs"/>
              </a:rPr>
              <a:t> (3) by another person conducting a business or undertaking at the mine.</a:t>
            </a:r>
          </a:p>
          <a:p>
            <a:r>
              <a:rPr lang="en-US" sz="1200" b="1" i="0" u="none" strike="noStrike" kern="1200" baseline="0" dirty="0" smtClean="0">
                <a:solidFill>
                  <a:schemeClr val="tx1"/>
                </a:solidFill>
                <a:latin typeface="Times New Roman" pitchFamily="18" charset="0"/>
                <a:ea typeface="+mn-ea"/>
                <a:cs typeface="+mn-cs"/>
              </a:rPr>
              <a:t>	Notes—</a:t>
            </a:r>
          </a:p>
          <a:p>
            <a:pPr marL="1143000" lvl="2"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WHS Act—sections 19, 20 and 21, as applicable (see regulation 9).</a:t>
            </a:r>
          </a:p>
          <a:p>
            <a:pPr marL="1143000" lvl="2" indent="-228600">
              <a:buFont typeface="+mj-lt"/>
              <a:buAutoNum type="arabicPeriod"/>
            </a:pPr>
            <a:r>
              <a:rPr lang="en-US" sz="1200" b="0" i="0" u="none" strike="noStrike" kern="1200" baseline="0" dirty="0" smtClean="0">
                <a:solidFill>
                  <a:schemeClr val="tx1"/>
                </a:solidFill>
                <a:latin typeface="Times New Roman" pitchFamily="18" charset="0"/>
                <a:ea typeface="+mn-ea"/>
                <a:cs typeface="+mn-cs"/>
              </a:rPr>
              <a:t>This requirement is in addition to the requirement under regulation 38 (see regulation 33).</a:t>
            </a:r>
          </a:p>
          <a:p>
            <a:pPr marL="228600" indent="-228600">
              <a:buFont typeface="+mj-lt"/>
              <a:buAutoNum type="arabicPeriod" startAt="3"/>
            </a:pPr>
            <a:endParaRPr lang="en-US" sz="1200" b="0" i="0" u="none" strike="noStrike" kern="1200" baseline="0" dirty="0" smtClean="0">
              <a:solidFill>
                <a:schemeClr val="tx1"/>
              </a:solidFill>
              <a:latin typeface="Times New Roman" pitchFamily="18" charset="0"/>
              <a:ea typeface="+mn-ea"/>
              <a:cs typeface="+mn-cs"/>
            </a:endParaRPr>
          </a:p>
          <a:p>
            <a:pPr marL="228600" indent="-228600">
              <a:buFont typeface="+mj-lt"/>
              <a:buAutoNum type="arabicPeriod" startAt="3"/>
            </a:pPr>
            <a:r>
              <a:rPr lang="en-US" sz="1200" b="0" i="0" u="none" strike="noStrike" kern="1200" baseline="0" dirty="0" smtClean="0">
                <a:solidFill>
                  <a:schemeClr val="tx1"/>
                </a:solidFill>
                <a:latin typeface="Times New Roman" pitchFamily="18" charset="0"/>
                <a:ea typeface="+mn-ea"/>
                <a:cs typeface="+mn-cs"/>
              </a:rPr>
              <a:t>A person conducting a business or undertaking at the mine who is not the mine operator of the mine must immediately notify the mine operator of a request made to the person under regulation 38(4).</a:t>
            </a:r>
          </a:p>
          <a:p>
            <a:r>
              <a:rPr lang="en-US" sz="1200" b="0" i="0" u="none" strike="noStrike" kern="1200" baseline="0" dirty="0" smtClean="0">
                <a:solidFill>
                  <a:schemeClr val="tx1"/>
                </a:solidFill>
                <a:latin typeface="Times New Roman" pitchFamily="18" charset="0"/>
                <a:ea typeface="+mn-ea"/>
                <a:cs typeface="+mn-cs"/>
              </a:rPr>
              <a:t>Maximum penalty:</a:t>
            </a:r>
          </a:p>
          <a:p>
            <a:r>
              <a:rPr lang="en-US" sz="1200" b="0" i="0" u="none" strike="noStrike" kern="1200" baseline="0" dirty="0" smtClean="0">
                <a:solidFill>
                  <a:schemeClr val="tx1"/>
                </a:solidFill>
                <a:latin typeface="Times New Roman" pitchFamily="18" charset="0"/>
                <a:ea typeface="+mn-ea"/>
                <a:cs typeface="+mn-cs"/>
              </a:rPr>
              <a:t>	(a) in the case of an individual—$6 000;</a:t>
            </a:r>
          </a:p>
          <a:p>
            <a:r>
              <a:rPr lang="en-US" sz="1200" b="0" i="0" u="none" strike="noStrike" kern="1200" baseline="0" dirty="0" smtClean="0">
                <a:solidFill>
                  <a:schemeClr val="tx1"/>
                </a:solidFill>
                <a:latin typeface="Times New Roman" pitchFamily="18" charset="0"/>
                <a:ea typeface="+mn-ea"/>
                <a:cs typeface="+mn-cs"/>
              </a:rPr>
              <a:t>	(b) in the case of a body corporate—$30 000.</a:t>
            </a:r>
          </a:p>
          <a:p>
            <a:endParaRPr lang="en-US" sz="1200" b="0" i="0" u="none" strike="noStrike" kern="1200" baseline="0" dirty="0" smtClean="0">
              <a:solidFill>
                <a:schemeClr val="tx1"/>
              </a:solidFill>
              <a:latin typeface="Times New Roman" pitchFamily="18" charset="0"/>
              <a:ea typeface="+mn-ea"/>
              <a:cs typeface="+mn-cs"/>
            </a:endParaRPr>
          </a:p>
          <a:p>
            <a:pPr marL="228600" indent="-228600">
              <a:buFont typeface="+mj-lt"/>
              <a:buAutoNum type="arabicPeriod" startAt="4"/>
            </a:pPr>
            <a:r>
              <a:rPr lang="en-US" sz="1200" b="0" i="0" u="none" strike="noStrike" kern="1200" baseline="0" dirty="0" smtClean="0">
                <a:solidFill>
                  <a:schemeClr val="tx1"/>
                </a:solidFill>
                <a:latin typeface="Times New Roman" pitchFamily="18" charset="0"/>
                <a:ea typeface="+mn-ea"/>
                <a:cs typeface="+mn-cs"/>
              </a:rPr>
              <a:t>A health and safety representative for workers at the mine may request a review of a control measure under regulation 38(4) as if the circumstances referred to in </a:t>
            </a:r>
            <a:r>
              <a:rPr lang="en-US" sz="1200" b="0" i="0" u="none" strike="noStrike" kern="1200" baseline="0" dirty="0" err="1" smtClean="0">
                <a:solidFill>
                  <a:schemeClr val="tx1"/>
                </a:solidFill>
                <a:latin typeface="Times New Roman" pitchFamily="18" charset="0"/>
                <a:ea typeface="+mn-ea"/>
                <a:cs typeface="+mn-cs"/>
              </a:rPr>
              <a:t>subregulation</a:t>
            </a:r>
            <a:r>
              <a:rPr lang="en-US" sz="1200" b="0" i="0" u="none" strike="noStrike" kern="1200" baseline="0" dirty="0" smtClean="0">
                <a:solidFill>
                  <a:schemeClr val="tx1"/>
                </a:solidFill>
                <a:latin typeface="Times New Roman" pitchFamily="18" charset="0"/>
                <a:ea typeface="+mn-ea"/>
                <a:cs typeface="+mn-cs"/>
              </a:rPr>
              <a:t> (1) were included in regulation 38(4)(a).</a:t>
            </a:r>
            <a:endParaRPr lang="en-AU" dirty="0" smtClean="0"/>
          </a:p>
        </p:txBody>
      </p:sp>
    </p:spTree>
    <p:extLst>
      <p:ext uri="{BB962C8B-B14F-4D97-AF65-F5344CB8AC3E}">
        <p14:creationId xmlns:p14="http://schemas.microsoft.com/office/powerpoint/2010/main" val="2736391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dirty="0" smtClean="0"/>
              <a:t>Regulation 34,</a:t>
            </a:r>
          </a:p>
          <a:p>
            <a:r>
              <a:rPr lang="en-AU" b="0" dirty="0" smtClean="0"/>
              <a:t>A duty holder, in managing risks to health and safety, must identify reasonably foreseeable hazards that could give rise to risks to health and safety.</a:t>
            </a:r>
            <a:endParaRPr lang="en-US" b="0" dirty="0" smtClean="0"/>
          </a:p>
        </p:txBody>
      </p:sp>
    </p:spTree>
    <p:extLst>
      <p:ext uri="{BB962C8B-B14F-4D97-AF65-F5344CB8AC3E}">
        <p14:creationId xmlns:p14="http://schemas.microsoft.com/office/powerpoint/2010/main" val="78238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Times New Roman" pitchFamily="18" charset="0"/>
                <a:ea typeface="+mn-ea"/>
                <a:cs typeface="+mn-cs"/>
              </a:rPr>
              <a:t>Work Health and Safety Regulations 2012—1.1.2014</a:t>
            </a:r>
          </a:p>
          <a:p>
            <a:r>
              <a:rPr lang="en-US" sz="1200" b="0" i="0" u="none" strike="noStrike" kern="1200" baseline="0" dirty="0" smtClean="0">
                <a:solidFill>
                  <a:schemeClr val="tx1"/>
                </a:solidFill>
                <a:latin typeface="Times New Roman" pitchFamily="18" charset="0"/>
                <a:ea typeface="+mn-ea"/>
                <a:cs typeface="+mn-cs"/>
              </a:rPr>
              <a:t>Chapter 10—Mines</a:t>
            </a:r>
          </a:p>
          <a:p>
            <a:r>
              <a:rPr lang="en-US" sz="1200" b="0" i="0" u="none" strike="noStrike" kern="1200" baseline="0" dirty="0" smtClean="0">
                <a:solidFill>
                  <a:schemeClr val="tx1"/>
                </a:solidFill>
                <a:latin typeface="Times New Roman" pitchFamily="18" charset="0"/>
                <a:ea typeface="+mn-ea"/>
                <a:cs typeface="+mn-cs"/>
              </a:rPr>
              <a:t>Consultation and Workers' Safety Role—Part 4</a:t>
            </a:r>
          </a:p>
          <a:p>
            <a:endParaRPr lang="en-US" sz="1200" b="0" i="0" u="none" strike="noStrike" kern="1200" baseline="0" dirty="0" smtClean="0">
              <a:solidFill>
                <a:schemeClr val="tx1"/>
              </a:solidFill>
              <a:latin typeface="Times New Roman" pitchFamily="18" charset="0"/>
              <a:ea typeface="+mn-ea"/>
              <a:cs typeface="+mn-cs"/>
            </a:endParaRPr>
          </a:p>
          <a:p>
            <a:pPr marL="228600" indent="-228600">
              <a:buFont typeface="+mj-lt"/>
              <a:buAutoNum type="alphaLcParenR"/>
            </a:pPr>
            <a:endParaRPr lang="en-AU" sz="1200" b="0" i="0" u="none" strike="noStrike" kern="1200" baseline="0" dirty="0" smtClean="0">
              <a:solidFill>
                <a:schemeClr val="tx1"/>
              </a:solidFill>
              <a:latin typeface="Times New Roman" pitchFamily="18" charset="0"/>
              <a:ea typeface="+mn-ea"/>
              <a:cs typeface="+mn-cs"/>
            </a:endParaRPr>
          </a:p>
          <a:p>
            <a:pPr marL="0" indent="0">
              <a:buFont typeface="+mj-lt"/>
              <a:buNone/>
            </a:pPr>
            <a:r>
              <a:rPr lang="en-US" sz="1200" b="1" i="0" u="none" strike="noStrike" kern="1200" baseline="0" dirty="0" smtClean="0">
                <a:solidFill>
                  <a:schemeClr val="tx1"/>
                </a:solidFill>
                <a:latin typeface="Times New Roman" pitchFamily="18" charset="0"/>
                <a:ea typeface="+mn-ea"/>
                <a:cs typeface="+mn-cs"/>
              </a:rPr>
              <a:t>675R—Mine operator must consult with workers</a:t>
            </a:r>
          </a:p>
          <a:p>
            <a:pPr marL="0" indent="0">
              <a:buFont typeface="+mj-lt"/>
              <a:buNone/>
            </a:pPr>
            <a:endParaRPr lang="en-US" sz="1200" b="1" i="0" u="none" strike="noStrike" kern="1200" baseline="0" dirty="0" smtClean="0">
              <a:solidFill>
                <a:schemeClr val="tx1"/>
              </a:solidFill>
              <a:latin typeface="Times New Roman" pitchFamily="18" charset="0"/>
              <a:ea typeface="+mn-ea"/>
              <a:cs typeface="+mn-cs"/>
            </a:endParaRPr>
          </a:p>
          <a:p>
            <a:r>
              <a:rPr lang="en-US" sz="1200" b="0" i="0" u="none" strike="noStrike" kern="1200" baseline="0" dirty="0" smtClean="0">
                <a:solidFill>
                  <a:schemeClr val="tx1"/>
                </a:solidFill>
                <a:latin typeface="Times New Roman" pitchFamily="18" charset="0"/>
                <a:ea typeface="+mn-ea"/>
                <a:cs typeface="+mn-cs"/>
              </a:rPr>
              <a:t>For the purposes of section 49(f) of the Act, the mine operator of a mine must consult with workers at the mine in relation to the following:</a:t>
            </a:r>
          </a:p>
          <a:p>
            <a:endParaRPr lang="en-AU" sz="1200" b="0" i="0" u="none" strike="noStrike" kern="1200" baseline="0" dirty="0" smtClean="0">
              <a:solidFill>
                <a:schemeClr val="tx1"/>
              </a:solidFill>
              <a:latin typeface="Times New Roman" pitchFamily="18" charset="0"/>
              <a:ea typeface="+mn-ea"/>
              <a:cs typeface="+mn-cs"/>
            </a:endParaRPr>
          </a:p>
          <a:p>
            <a:r>
              <a:rPr lang="en-US" sz="1200" b="0" i="0" u="none" strike="noStrike" kern="1200" baseline="0" dirty="0" smtClean="0">
                <a:solidFill>
                  <a:schemeClr val="tx1"/>
                </a:solidFill>
                <a:latin typeface="Times New Roman" pitchFamily="18" charset="0"/>
                <a:ea typeface="+mn-ea"/>
                <a:cs typeface="+mn-cs"/>
              </a:rPr>
              <a:t>(b) conducting risk assessments for principal mining hazard management plans;</a:t>
            </a:r>
          </a:p>
          <a:p>
            <a:r>
              <a:rPr lang="en-US" sz="1200" b="0" i="0" u="none" strike="noStrike" kern="1200" baseline="0" dirty="0" smtClean="0">
                <a:solidFill>
                  <a:schemeClr val="tx1"/>
                </a:solidFill>
                <a:latin typeface="Times New Roman" pitchFamily="18" charset="0"/>
                <a:ea typeface="+mn-ea"/>
                <a:cs typeface="+mn-cs"/>
              </a:rPr>
              <a:t>(d) the implementation of the workers' safety role under regulation 675Q;</a:t>
            </a:r>
            <a:endParaRPr lang="en-US" dirty="0"/>
          </a:p>
        </p:txBody>
      </p:sp>
    </p:spTree>
    <p:extLst>
      <p:ext uri="{BB962C8B-B14F-4D97-AF65-F5344CB8AC3E}">
        <p14:creationId xmlns:p14="http://schemas.microsoft.com/office/powerpoint/2010/main" val="36535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clip art</a:t>
            </a:r>
            <a:endParaRPr lang="en-US" noProof="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12868904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29331499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32488600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36699798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54774611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559989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45047253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8856522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54435391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286555369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423310922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85639129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clip art</a:t>
            </a:r>
            <a:endParaRPr lang="en-US" noProof="0" dirty="0"/>
          </a:p>
        </p:txBody>
      </p:sp>
    </p:spTree>
    <p:extLst>
      <p:ext uri="{BB962C8B-B14F-4D97-AF65-F5344CB8AC3E}">
        <p14:creationId xmlns:p14="http://schemas.microsoft.com/office/powerpoint/2010/main" val="865997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dirty="0"/>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41288959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maqohsc.sa.gov.au/whs-support-request/" TargetMode="External"/><Relationship Id="rId7" Type="http://schemas.openxmlformats.org/officeDocument/2006/relationships/hyperlink" Target="http://www.safeworkaustralia.gov.au/"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safework.sa.gov.au/" TargetMode="External"/><Relationship Id="rId5" Type="http://schemas.openxmlformats.org/officeDocument/2006/relationships/hyperlink" Target="mailto:maqohsc@sa.gov.au" TargetMode="External"/><Relationship Id="rId4" Type="http://schemas.openxmlformats.org/officeDocument/2006/relationships/hyperlink" Target="http://www.maqohsc.sa.gov.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
          <p:cNvSpPr>
            <a:spLocks noChangeArrowheads="1"/>
          </p:cNvSpPr>
          <p:nvPr/>
        </p:nvSpPr>
        <p:spPr bwMode="auto">
          <a:xfrm>
            <a:off x="1066800" y="990600"/>
            <a:ext cx="6858000" cy="685800"/>
          </a:xfrm>
          <a:prstGeom prst="rect">
            <a:avLst/>
          </a:prstGeom>
          <a:noFill/>
          <a:ln w="12700">
            <a:noFill/>
            <a:miter lim="800000"/>
            <a:headEnd/>
            <a:tailEnd/>
          </a:ln>
        </p:spPr>
        <p:txBody>
          <a:bodyPr anchor="b"/>
          <a:lstStyle/>
          <a:p>
            <a:pPr algn="ctr" defTabSz="762000">
              <a:lnSpc>
                <a:spcPct val="80000"/>
              </a:lnSpc>
            </a:pPr>
            <a:endParaRPr lang="en-AU" sz="4000" dirty="0">
              <a:solidFill>
                <a:srgbClr val="1D1762"/>
              </a:solidFill>
            </a:endParaRPr>
          </a:p>
        </p:txBody>
      </p:sp>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3" name="TextBox 2"/>
          <p:cNvSpPr txBox="1"/>
          <p:nvPr/>
        </p:nvSpPr>
        <p:spPr>
          <a:xfrm>
            <a:off x="0" y="4509120"/>
            <a:ext cx="9144000" cy="954107"/>
          </a:xfrm>
          <a:prstGeom prst="rect">
            <a:avLst/>
          </a:prstGeom>
          <a:noFill/>
        </p:spPr>
        <p:txBody>
          <a:bodyPr wrap="square" rtlCol="0">
            <a:spAutoFit/>
          </a:bodyPr>
          <a:lstStyle/>
          <a:p>
            <a:pPr algn="ctr"/>
            <a:r>
              <a:rPr lang="en-AU" sz="2800" b="1" kern="0" dirty="0" smtClean="0">
                <a:solidFill>
                  <a:srgbClr val="FFFFFF"/>
                </a:solidFill>
                <a:latin typeface="Arial"/>
                <a:ea typeface="+mj-ea"/>
                <a:cs typeface="+mj-cs"/>
              </a:rPr>
              <a:t>Principal Mining Hazard : </a:t>
            </a:r>
          </a:p>
          <a:p>
            <a:pPr algn="ctr"/>
            <a:r>
              <a:rPr lang="en-AU" sz="2800" b="1" kern="0" dirty="0" smtClean="0">
                <a:solidFill>
                  <a:srgbClr val="FFFFFF"/>
                </a:solidFill>
                <a:latin typeface="Arial"/>
                <a:ea typeface="+mj-ea"/>
                <a:cs typeface="+mj-cs"/>
              </a:rPr>
              <a:t>Roads and Other Vehicles Operating Areas</a:t>
            </a:r>
            <a:endParaRPr lang="en-AU" dirty="0"/>
          </a:p>
        </p:txBody>
      </p:sp>
      <p:sp>
        <p:nvSpPr>
          <p:cNvPr id="2" name="TextBox 1"/>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April 2017</a:t>
            </a:r>
            <a:endParaRPr lang="en-AU" sz="1200" b="1" dirty="0">
              <a:solidFill>
                <a:schemeClr val="bg1"/>
              </a:solidFill>
            </a:endParaRPr>
          </a:p>
        </p:txBody>
      </p:sp>
    </p:spTree>
    <p:extLst>
      <p:ext uri="{BB962C8B-B14F-4D97-AF65-F5344CB8AC3E}">
        <p14:creationId xmlns:p14="http://schemas.microsoft.com/office/powerpoint/2010/main" val="3029531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Guidance on How to </a:t>
            </a:r>
            <a:r>
              <a:rPr lang="en-US" kern="1200" dirty="0">
                <a:solidFill>
                  <a:srgbClr val="FF8200"/>
                </a:solidFill>
                <a:latin typeface="Arial" panose="020B0604020202020204" pitchFamily="34" charset="0"/>
                <a:cs typeface="Arial" panose="020B0604020202020204" pitchFamily="34" charset="0"/>
              </a:rPr>
              <a:t>C</a:t>
            </a:r>
            <a:r>
              <a:rPr lang="en-US" kern="1200" dirty="0" smtClean="0">
                <a:solidFill>
                  <a:srgbClr val="FF8200"/>
                </a:solidFill>
                <a:latin typeface="Arial" panose="020B0604020202020204" pitchFamily="34" charset="0"/>
                <a:cs typeface="Arial" panose="020B0604020202020204" pitchFamily="34" charset="0"/>
              </a:rPr>
              <a:t>omply with Schedule 19 Requirements</a:t>
            </a:r>
            <a:endParaRPr lang="en-AU"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10</a:t>
            </a:fld>
            <a:endParaRPr lang="en-AU" sz="1400">
              <a:solidFill>
                <a:srgbClr val="1D1D60"/>
              </a:solidFill>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5243" t="16045" r="33708" b="7357"/>
          <a:stretch/>
        </p:blipFill>
        <p:spPr bwMode="auto">
          <a:xfrm>
            <a:off x="3203849" y="1490143"/>
            <a:ext cx="3816424" cy="5186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98757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Guidance on How to </a:t>
            </a:r>
            <a:r>
              <a:rPr lang="en-US" kern="1200" dirty="0">
                <a:solidFill>
                  <a:srgbClr val="FF8200"/>
                </a:solidFill>
                <a:latin typeface="Arial" panose="020B0604020202020204" pitchFamily="34" charset="0"/>
                <a:cs typeface="Arial" panose="020B0604020202020204" pitchFamily="34" charset="0"/>
              </a:rPr>
              <a:t>C</a:t>
            </a:r>
            <a:r>
              <a:rPr lang="en-US" kern="1200" dirty="0" smtClean="0">
                <a:solidFill>
                  <a:srgbClr val="FF8200"/>
                </a:solidFill>
                <a:latin typeface="Arial" panose="020B0604020202020204" pitchFamily="34" charset="0"/>
                <a:cs typeface="Arial" panose="020B0604020202020204" pitchFamily="34" charset="0"/>
              </a:rPr>
              <a:t>omply with Schedule 19 Requirements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AU" sz="1800" dirty="0" smtClean="0">
                <a:latin typeface="+mj-lt"/>
              </a:rPr>
              <a:t>The Draft Code of Practice for Roads and other Operating Areas </a:t>
            </a:r>
            <a:r>
              <a:rPr lang="en-AU" sz="1800" dirty="0">
                <a:latin typeface="+mj-lt"/>
              </a:rPr>
              <a:t>from </a:t>
            </a:r>
            <a:r>
              <a:rPr lang="en-AU" sz="1800" dirty="0" smtClean="0">
                <a:latin typeface="+mj-lt"/>
              </a:rPr>
              <a:t>Safe Work </a:t>
            </a:r>
            <a:r>
              <a:rPr lang="en-AU" sz="1800" dirty="0">
                <a:latin typeface="+mj-lt"/>
              </a:rPr>
              <a:t>Australia </a:t>
            </a:r>
            <a:r>
              <a:rPr lang="en-AU" sz="1800" dirty="0" smtClean="0">
                <a:latin typeface="+mj-lt"/>
              </a:rPr>
              <a:t>looks at the following areas:</a:t>
            </a:r>
            <a:br>
              <a:rPr lang="en-AU" sz="1800" dirty="0" smtClean="0">
                <a:latin typeface="+mj-lt"/>
              </a:rPr>
            </a:br>
            <a:r>
              <a:rPr lang="en-AU" sz="1800" dirty="0" smtClean="0">
                <a:latin typeface="+mj-lt"/>
              </a:rPr>
              <a:t> </a:t>
            </a:r>
          </a:p>
          <a:p>
            <a:pPr lvl="0">
              <a:spcBef>
                <a:spcPts val="300"/>
              </a:spcBef>
              <a:spcAft>
                <a:spcPts val="300"/>
              </a:spcAft>
              <a:buClr>
                <a:srgbClr val="FF8200"/>
              </a:buClr>
            </a:pPr>
            <a:r>
              <a:rPr lang="en-AU" sz="1800" dirty="0" smtClean="0">
                <a:solidFill>
                  <a:schemeClr val="tx1"/>
                </a:solidFill>
              </a:rPr>
              <a:t>Design</a:t>
            </a:r>
            <a:endParaRPr lang="en-AU" sz="1800" dirty="0">
              <a:solidFill>
                <a:schemeClr val="tx1"/>
              </a:solidFill>
            </a:endParaRPr>
          </a:p>
          <a:p>
            <a:pPr lvl="0">
              <a:spcBef>
                <a:spcPts val="300"/>
              </a:spcBef>
              <a:spcAft>
                <a:spcPts val="300"/>
              </a:spcAft>
              <a:buClr>
                <a:srgbClr val="FF8200"/>
              </a:buClr>
            </a:pPr>
            <a:r>
              <a:rPr lang="en-AU" sz="1800" dirty="0">
                <a:solidFill>
                  <a:schemeClr val="tx1"/>
                </a:solidFill>
              </a:rPr>
              <a:t>Construction and </a:t>
            </a:r>
            <a:r>
              <a:rPr lang="en-AU" sz="1800" dirty="0" smtClean="0">
                <a:solidFill>
                  <a:schemeClr val="tx1"/>
                </a:solidFill>
              </a:rPr>
              <a:t>Maintenance</a:t>
            </a:r>
            <a:endParaRPr lang="en-AU" sz="1800" dirty="0">
              <a:solidFill>
                <a:schemeClr val="tx1"/>
              </a:solidFill>
            </a:endParaRPr>
          </a:p>
          <a:p>
            <a:pPr lvl="0">
              <a:spcBef>
                <a:spcPts val="300"/>
              </a:spcBef>
              <a:spcAft>
                <a:spcPts val="300"/>
              </a:spcAft>
              <a:buClr>
                <a:srgbClr val="FF8200"/>
              </a:buClr>
            </a:pPr>
            <a:r>
              <a:rPr lang="en-US" sz="1800" dirty="0">
                <a:solidFill>
                  <a:schemeClr val="tx1"/>
                </a:solidFill>
              </a:rPr>
              <a:t>Separation and Segregation of Vehicles and </a:t>
            </a:r>
            <a:r>
              <a:rPr lang="en-US" sz="1800" dirty="0" smtClean="0">
                <a:solidFill>
                  <a:schemeClr val="tx1"/>
                </a:solidFill>
              </a:rPr>
              <a:t>Pedestrians </a:t>
            </a:r>
            <a:endParaRPr lang="en-US" sz="1800" dirty="0">
              <a:solidFill>
                <a:schemeClr val="tx1"/>
              </a:solidFill>
            </a:endParaRPr>
          </a:p>
          <a:p>
            <a:pPr lvl="0">
              <a:spcBef>
                <a:spcPts val="300"/>
              </a:spcBef>
              <a:spcAft>
                <a:spcPts val="300"/>
              </a:spcAft>
              <a:buClr>
                <a:srgbClr val="FF8200"/>
              </a:buClr>
            </a:pPr>
            <a:r>
              <a:rPr lang="en-AU" sz="1800" dirty="0">
                <a:solidFill>
                  <a:schemeClr val="tx1"/>
                </a:solidFill>
              </a:rPr>
              <a:t>Restricted Access Exclusion </a:t>
            </a:r>
            <a:r>
              <a:rPr lang="en-AU" sz="1800" dirty="0" smtClean="0">
                <a:solidFill>
                  <a:schemeClr val="tx1"/>
                </a:solidFill>
              </a:rPr>
              <a:t>Zones </a:t>
            </a:r>
            <a:endParaRPr lang="en-AU" sz="1800" dirty="0">
              <a:solidFill>
                <a:schemeClr val="tx1"/>
              </a:solidFill>
            </a:endParaRPr>
          </a:p>
          <a:p>
            <a:pPr lvl="0">
              <a:spcBef>
                <a:spcPts val="300"/>
              </a:spcBef>
              <a:spcAft>
                <a:spcPts val="300"/>
              </a:spcAft>
              <a:buClr>
                <a:srgbClr val="FF8200"/>
              </a:buClr>
            </a:pPr>
            <a:r>
              <a:rPr lang="en-AU" sz="1800" dirty="0">
                <a:solidFill>
                  <a:schemeClr val="tx1"/>
                </a:solidFill>
              </a:rPr>
              <a:t>Vehicle </a:t>
            </a:r>
            <a:r>
              <a:rPr lang="en-AU" sz="1800" dirty="0" smtClean="0">
                <a:solidFill>
                  <a:schemeClr val="tx1"/>
                </a:solidFill>
              </a:rPr>
              <a:t>Selection</a:t>
            </a:r>
            <a:endParaRPr lang="en-AU" sz="1800" dirty="0">
              <a:solidFill>
                <a:schemeClr val="tx1"/>
              </a:solidFill>
            </a:endParaRPr>
          </a:p>
          <a:p>
            <a:pPr lvl="0">
              <a:spcBef>
                <a:spcPts val="300"/>
              </a:spcBef>
              <a:spcAft>
                <a:spcPts val="300"/>
              </a:spcAft>
              <a:buClr>
                <a:srgbClr val="FF8200"/>
              </a:buClr>
            </a:pPr>
            <a:r>
              <a:rPr lang="en-AU" sz="1800" dirty="0" smtClean="0">
                <a:solidFill>
                  <a:schemeClr val="tx1"/>
                </a:solidFill>
              </a:rPr>
              <a:t>Communications</a:t>
            </a:r>
            <a:endParaRPr lang="en-AU" sz="1800" dirty="0">
              <a:solidFill>
                <a:schemeClr val="tx1"/>
              </a:solidFill>
            </a:endParaRPr>
          </a:p>
          <a:p>
            <a:pPr lvl="0">
              <a:spcBef>
                <a:spcPts val="300"/>
              </a:spcBef>
              <a:spcAft>
                <a:spcPts val="300"/>
              </a:spcAft>
              <a:buClr>
                <a:srgbClr val="FF8200"/>
              </a:buClr>
            </a:pPr>
            <a:r>
              <a:rPr lang="en-AU" sz="1800" dirty="0" smtClean="0">
                <a:solidFill>
                  <a:schemeClr val="tx1"/>
                </a:solidFill>
              </a:rPr>
              <a:t>Lighting </a:t>
            </a:r>
            <a:endParaRPr lang="en-AU" sz="1800" dirty="0">
              <a:solidFill>
                <a:schemeClr val="tx1"/>
              </a:solidFill>
            </a:endParaRPr>
          </a:p>
          <a:p>
            <a:pPr lvl="0">
              <a:spcBef>
                <a:spcPts val="300"/>
              </a:spcBef>
              <a:spcAft>
                <a:spcPts val="300"/>
              </a:spcAft>
              <a:buClr>
                <a:srgbClr val="FF8200"/>
              </a:buClr>
            </a:pPr>
            <a:r>
              <a:rPr lang="en-AU" sz="1800" dirty="0">
                <a:solidFill>
                  <a:schemeClr val="tx1"/>
                </a:solidFill>
              </a:rPr>
              <a:t>Traffic </a:t>
            </a:r>
            <a:r>
              <a:rPr lang="en-AU" sz="1800" dirty="0">
                <a:solidFill>
                  <a:schemeClr val="tx1"/>
                </a:solidFill>
              </a:rPr>
              <a:t>R</a:t>
            </a:r>
            <a:r>
              <a:rPr lang="en-AU" sz="1800" dirty="0" smtClean="0">
                <a:solidFill>
                  <a:schemeClr val="tx1"/>
                </a:solidFill>
              </a:rPr>
              <a:t>ules </a:t>
            </a:r>
            <a:endParaRPr lang="en-AU" sz="1800" dirty="0">
              <a:solidFill>
                <a:schemeClr val="tx1"/>
              </a:solidFill>
            </a:endParaRPr>
          </a:p>
          <a:p>
            <a:pPr lvl="0">
              <a:spcBef>
                <a:spcPts val="300"/>
              </a:spcBef>
              <a:spcAft>
                <a:spcPts val="300"/>
              </a:spcAft>
              <a:buClr>
                <a:srgbClr val="FF8200"/>
              </a:buClr>
            </a:pPr>
            <a:r>
              <a:rPr lang="en-AU" sz="1800" dirty="0" smtClean="0">
                <a:solidFill>
                  <a:schemeClr val="tx1"/>
                </a:solidFill>
              </a:rPr>
              <a:t>Signage</a:t>
            </a:r>
            <a:endParaRPr lang="en-AU" sz="1800" dirty="0">
              <a:solidFill>
                <a:schemeClr val="tx1"/>
              </a:solidFill>
            </a:endParaRPr>
          </a:p>
          <a:p>
            <a:pPr lvl="0">
              <a:spcBef>
                <a:spcPts val="300"/>
              </a:spcBef>
              <a:spcAft>
                <a:spcPts val="300"/>
              </a:spcAft>
              <a:buClr>
                <a:srgbClr val="FF8200"/>
              </a:buClr>
            </a:pPr>
            <a:r>
              <a:rPr lang="en-AU" sz="1800" dirty="0" smtClean="0">
                <a:solidFill>
                  <a:schemeClr val="tx1"/>
                </a:solidFill>
              </a:rPr>
              <a:t>Training</a:t>
            </a:r>
          </a:p>
          <a:p>
            <a:pPr lvl="0">
              <a:spcBef>
                <a:spcPts val="300"/>
              </a:spcBef>
              <a:spcAft>
                <a:spcPts val="300"/>
              </a:spcAft>
              <a:buClr>
                <a:srgbClr val="FF8200"/>
              </a:buClr>
            </a:pPr>
            <a:r>
              <a:rPr lang="en-US" sz="1800" dirty="0" smtClean="0">
                <a:solidFill>
                  <a:schemeClr val="tx1"/>
                </a:solidFill>
              </a:rPr>
              <a:t>Inspections </a:t>
            </a:r>
            <a:r>
              <a:rPr lang="en-US" sz="1800" dirty="0">
                <a:solidFill>
                  <a:schemeClr val="tx1"/>
                </a:solidFill>
              </a:rPr>
              <a:t>and </a:t>
            </a:r>
            <a:r>
              <a:rPr lang="en-US" sz="1800" dirty="0">
                <a:solidFill>
                  <a:schemeClr val="tx1"/>
                </a:solidFill>
              </a:rPr>
              <a:t>M</a:t>
            </a:r>
            <a:r>
              <a:rPr lang="en-US" sz="1800" dirty="0" smtClean="0">
                <a:solidFill>
                  <a:schemeClr val="tx1"/>
                </a:solidFill>
              </a:rPr>
              <a:t>onitoring.</a:t>
            </a:r>
            <a:endParaRPr lang="en-US" sz="18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11</a:t>
            </a:fld>
            <a:endParaRPr lang="en-AU" sz="1400">
              <a:solidFill>
                <a:srgbClr val="1D1D60"/>
              </a:solidFill>
            </a:endParaRPr>
          </a:p>
        </p:txBody>
      </p:sp>
    </p:spTree>
    <p:extLst>
      <p:ext uri="{BB962C8B-B14F-4D97-AF65-F5344CB8AC3E}">
        <p14:creationId xmlns:p14="http://schemas.microsoft.com/office/powerpoint/2010/main" val="4211017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Design</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600" dirty="0" smtClean="0">
                <a:latin typeface="+mj-lt"/>
              </a:rPr>
              <a:t>Identifies the </a:t>
            </a:r>
            <a:r>
              <a:rPr lang="en-AU" sz="1600" dirty="0">
                <a:latin typeface="+mj-lt"/>
              </a:rPr>
              <a:t>following </a:t>
            </a:r>
            <a:r>
              <a:rPr lang="en-AU" sz="1600" dirty="0" smtClean="0">
                <a:latin typeface="+mj-lt"/>
              </a:rPr>
              <a:t>areas to consider:</a:t>
            </a:r>
            <a:r>
              <a:rPr lang="en-AU" sz="1600" b="1" dirty="0" smtClean="0">
                <a:latin typeface="TimesNewRoman"/>
              </a:rPr>
              <a:t/>
            </a:r>
            <a:br>
              <a:rPr lang="en-AU" sz="1600" b="1" dirty="0" smtClean="0">
                <a:latin typeface="TimesNewRoman"/>
              </a:rPr>
            </a:br>
            <a:endParaRPr lang="en-AU" sz="1600" b="1" dirty="0" smtClean="0">
              <a:latin typeface="TimesNewRoman"/>
            </a:endParaRPr>
          </a:p>
          <a:p>
            <a:pPr lvl="0">
              <a:spcBef>
                <a:spcPts val="300"/>
              </a:spcBef>
              <a:spcAft>
                <a:spcPts val="300"/>
              </a:spcAft>
              <a:buClr>
                <a:srgbClr val="FF8200"/>
              </a:buClr>
            </a:pPr>
            <a:r>
              <a:rPr lang="en-AU" sz="1600" dirty="0">
                <a:solidFill>
                  <a:schemeClr val="tx1"/>
                </a:solidFill>
              </a:rPr>
              <a:t>Terrain and geotechnical </a:t>
            </a:r>
            <a:r>
              <a:rPr lang="en-AU" sz="1600" dirty="0" smtClean="0">
                <a:solidFill>
                  <a:schemeClr val="tx1"/>
                </a:solidFill>
              </a:rPr>
              <a:t>considerations</a:t>
            </a:r>
            <a:endParaRPr lang="en-AU" sz="1600" dirty="0">
              <a:solidFill>
                <a:schemeClr val="tx1"/>
              </a:solidFill>
            </a:endParaRPr>
          </a:p>
          <a:p>
            <a:pPr lvl="0">
              <a:spcBef>
                <a:spcPts val="300"/>
              </a:spcBef>
              <a:spcAft>
                <a:spcPts val="300"/>
              </a:spcAft>
              <a:buClr>
                <a:srgbClr val="FF8200"/>
              </a:buClr>
            </a:pPr>
            <a:r>
              <a:rPr lang="en-US" sz="1600" dirty="0">
                <a:solidFill>
                  <a:schemeClr val="tx1"/>
                </a:solidFill>
              </a:rPr>
              <a:t>Prevailing weather and environmental </a:t>
            </a:r>
            <a:r>
              <a:rPr lang="en-US" sz="1600" dirty="0" smtClean="0">
                <a:solidFill>
                  <a:schemeClr val="tx1"/>
                </a:solidFill>
              </a:rPr>
              <a:t>conditions </a:t>
            </a:r>
            <a:endParaRPr lang="en-US" sz="1600" dirty="0">
              <a:solidFill>
                <a:schemeClr val="tx1"/>
              </a:solidFill>
            </a:endParaRPr>
          </a:p>
          <a:p>
            <a:pPr lvl="0">
              <a:spcBef>
                <a:spcPts val="300"/>
              </a:spcBef>
              <a:spcAft>
                <a:spcPts val="300"/>
              </a:spcAft>
              <a:buClr>
                <a:srgbClr val="FF8200"/>
              </a:buClr>
            </a:pPr>
            <a:r>
              <a:rPr lang="en-US" sz="1600" dirty="0">
                <a:solidFill>
                  <a:schemeClr val="tx1"/>
                </a:solidFill>
              </a:rPr>
              <a:t>Primary and </a:t>
            </a:r>
            <a:r>
              <a:rPr lang="en-US" sz="1600" dirty="0" smtClean="0">
                <a:solidFill>
                  <a:schemeClr val="tx1"/>
                </a:solidFill>
              </a:rPr>
              <a:t>secondary roads </a:t>
            </a:r>
            <a:r>
              <a:rPr lang="en-US" sz="1600" dirty="0">
                <a:solidFill>
                  <a:schemeClr val="tx1"/>
                </a:solidFill>
              </a:rPr>
              <a:t>design, construction and </a:t>
            </a:r>
            <a:r>
              <a:rPr lang="en-US" sz="1600" dirty="0" smtClean="0">
                <a:solidFill>
                  <a:schemeClr val="tx1"/>
                </a:solidFill>
              </a:rPr>
              <a:t>maintenance</a:t>
            </a:r>
            <a:endParaRPr lang="en-US" sz="1600" dirty="0">
              <a:solidFill>
                <a:schemeClr val="tx1"/>
              </a:solidFill>
            </a:endParaRPr>
          </a:p>
          <a:p>
            <a:pPr lvl="0">
              <a:spcBef>
                <a:spcPts val="300"/>
              </a:spcBef>
              <a:spcAft>
                <a:spcPts val="300"/>
              </a:spcAft>
              <a:buClr>
                <a:srgbClr val="FF8200"/>
              </a:buClr>
            </a:pPr>
            <a:r>
              <a:rPr lang="en-AU" sz="1600" dirty="0">
                <a:solidFill>
                  <a:schemeClr val="tx1"/>
                </a:solidFill>
              </a:rPr>
              <a:t>Road widths and </a:t>
            </a:r>
            <a:r>
              <a:rPr lang="en-AU" sz="1600" dirty="0" smtClean="0">
                <a:solidFill>
                  <a:schemeClr val="tx1"/>
                </a:solidFill>
              </a:rPr>
              <a:t>gradients </a:t>
            </a:r>
            <a:endParaRPr lang="en-AU" sz="1600" dirty="0">
              <a:solidFill>
                <a:schemeClr val="tx1"/>
              </a:solidFill>
            </a:endParaRPr>
          </a:p>
          <a:p>
            <a:pPr lvl="0">
              <a:spcBef>
                <a:spcPts val="300"/>
              </a:spcBef>
              <a:spcAft>
                <a:spcPts val="300"/>
              </a:spcAft>
              <a:buClr>
                <a:srgbClr val="FF8200"/>
              </a:buClr>
            </a:pPr>
            <a:r>
              <a:rPr lang="en-US" sz="1600" dirty="0">
                <a:solidFill>
                  <a:schemeClr val="tx1"/>
                </a:solidFill>
              </a:rPr>
              <a:t>Road curvature – </a:t>
            </a:r>
            <a:r>
              <a:rPr lang="en-US" sz="1600" dirty="0" smtClean="0">
                <a:solidFill>
                  <a:schemeClr val="tx1"/>
                </a:solidFill>
              </a:rPr>
              <a:t>vertical </a:t>
            </a:r>
            <a:r>
              <a:rPr lang="en-US" sz="1600" dirty="0">
                <a:solidFill>
                  <a:schemeClr val="tx1"/>
                </a:solidFill>
              </a:rPr>
              <a:t>and </a:t>
            </a:r>
            <a:r>
              <a:rPr lang="en-US" sz="1600" dirty="0" smtClean="0">
                <a:solidFill>
                  <a:schemeClr val="tx1"/>
                </a:solidFill>
              </a:rPr>
              <a:t>horizontal</a:t>
            </a:r>
            <a:endParaRPr lang="en-US" sz="1600" dirty="0">
              <a:solidFill>
                <a:schemeClr val="tx1"/>
              </a:solidFill>
            </a:endParaRPr>
          </a:p>
          <a:p>
            <a:pPr lvl="0">
              <a:spcBef>
                <a:spcPts val="300"/>
              </a:spcBef>
              <a:spcAft>
                <a:spcPts val="300"/>
              </a:spcAft>
              <a:buClr>
                <a:srgbClr val="FF8200"/>
              </a:buClr>
            </a:pPr>
            <a:r>
              <a:rPr lang="en-AU" sz="1600" dirty="0">
                <a:solidFill>
                  <a:schemeClr val="tx1"/>
                </a:solidFill>
              </a:rPr>
              <a:t>Sight and </a:t>
            </a:r>
            <a:r>
              <a:rPr lang="en-AU" sz="1600" dirty="0" smtClean="0">
                <a:solidFill>
                  <a:schemeClr val="tx1"/>
                </a:solidFill>
              </a:rPr>
              <a:t>stopping distance</a:t>
            </a:r>
            <a:endParaRPr lang="en-AU" sz="1600" dirty="0">
              <a:solidFill>
                <a:schemeClr val="tx1"/>
              </a:solidFill>
            </a:endParaRPr>
          </a:p>
          <a:p>
            <a:pPr lvl="0">
              <a:spcBef>
                <a:spcPts val="300"/>
              </a:spcBef>
              <a:spcAft>
                <a:spcPts val="300"/>
              </a:spcAft>
              <a:buClr>
                <a:srgbClr val="FF8200"/>
              </a:buClr>
            </a:pPr>
            <a:r>
              <a:rPr lang="en-AU" sz="1600" dirty="0">
                <a:solidFill>
                  <a:schemeClr val="tx1"/>
                </a:solidFill>
              </a:rPr>
              <a:t>Road </a:t>
            </a:r>
            <a:r>
              <a:rPr lang="en-AU" sz="1600" dirty="0" smtClean="0">
                <a:solidFill>
                  <a:schemeClr val="tx1"/>
                </a:solidFill>
              </a:rPr>
              <a:t>surface, </a:t>
            </a:r>
            <a:r>
              <a:rPr lang="en-AU" sz="1600" dirty="0">
                <a:solidFill>
                  <a:schemeClr val="tx1"/>
                </a:solidFill>
              </a:rPr>
              <a:t>d</a:t>
            </a:r>
            <a:r>
              <a:rPr lang="en-AU" sz="1600" dirty="0" smtClean="0">
                <a:solidFill>
                  <a:schemeClr val="tx1"/>
                </a:solidFill>
              </a:rPr>
              <a:t>rainage </a:t>
            </a:r>
            <a:r>
              <a:rPr lang="en-AU" sz="1600" dirty="0">
                <a:solidFill>
                  <a:schemeClr val="tx1"/>
                </a:solidFill>
              </a:rPr>
              <a:t>and </a:t>
            </a:r>
            <a:r>
              <a:rPr lang="en-AU" sz="1600" dirty="0" smtClean="0">
                <a:solidFill>
                  <a:schemeClr val="tx1"/>
                </a:solidFill>
              </a:rPr>
              <a:t>edge protection</a:t>
            </a:r>
            <a:endParaRPr lang="en-AU" sz="1600" dirty="0">
              <a:solidFill>
                <a:schemeClr val="tx1"/>
              </a:solidFill>
            </a:endParaRPr>
          </a:p>
          <a:p>
            <a:pPr lvl="0">
              <a:spcBef>
                <a:spcPts val="300"/>
              </a:spcBef>
              <a:spcAft>
                <a:spcPts val="300"/>
              </a:spcAft>
              <a:buClr>
                <a:srgbClr val="FF8200"/>
              </a:buClr>
            </a:pPr>
            <a:r>
              <a:rPr lang="en-AU" sz="1600" dirty="0" smtClean="0">
                <a:solidFill>
                  <a:schemeClr val="tx1"/>
                </a:solidFill>
              </a:rPr>
              <a:t>Intersections  </a:t>
            </a:r>
            <a:endParaRPr lang="en-AU" sz="1600" dirty="0">
              <a:solidFill>
                <a:schemeClr val="tx1"/>
              </a:solidFill>
            </a:endParaRPr>
          </a:p>
          <a:p>
            <a:pPr lvl="0">
              <a:spcBef>
                <a:spcPts val="300"/>
              </a:spcBef>
              <a:spcAft>
                <a:spcPts val="300"/>
              </a:spcAft>
              <a:buClr>
                <a:srgbClr val="FF8200"/>
              </a:buClr>
            </a:pPr>
            <a:r>
              <a:rPr lang="en-AU" sz="1600" dirty="0">
                <a:solidFill>
                  <a:schemeClr val="tx1"/>
                </a:solidFill>
              </a:rPr>
              <a:t>Parking </a:t>
            </a:r>
            <a:r>
              <a:rPr lang="en-AU" sz="1600" dirty="0" smtClean="0">
                <a:solidFill>
                  <a:schemeClr val="tx1"/>
                </a:solidFill>
              </a:rPr>
              <a:t>areas</a:t>
            </a:r>
            <a:endParaRPr lang="en-AU" sz="1600" dirty="0">
              <a:solidFill>
                <a:schemeClr val="tx1"/>
              </a:solidFill>
            </a:endParaRPr>
          </a:p>
          <a:p>
            <a:pPr lvl="0">
              <a:spcBef>
                <a:spcPts val="300"/>
              </a:spcBef>
              <a:spcAft>
                <a:spcPts val="300"/>
              </a:spcAft>
              <a:buClr>
                <a:srgbClr val="FF8200"/>
              </a:buClr>
            </a:pPr>
            <a:r>
              <a:rPr lang="en-AU" sz="1600" dirty="0">
                <a:solidFill>
                  <a:schemeClr val="tx1"/>
                </a:solidFill>
              </a:rPr>
              <a:t>Overhead powerlines and </a:t>
            </a:r>
            <a:r>
              <a:rPr lang="en-AU" sz="1600" dirty="0" smtClean="0">
                <a:solidFill>
                  <a:schemeClr val="tx1"/>
                </a:solidFill>
              </a:rPr>
              <a:t>structures</a:t>
            </a:r>
          </a:p>
          <a:p>
            <a:pPr lvl="0">
              <a:spcBef>
                <a:spcPts val="300"/>
              </a:spcBef>
              <a:spcAft>
                <a:spcPts val="300"/>
              </a:spcAft>
              <a:buClr>
                <a:srgbClr val="FF8200"/>
              </a:buClr>
            </a:pPr>
            <a:r>
              <a:rPr lang="en-AU" sz="1600" dirty="0" smtClean="0">
                <a:solidFill>
                  <a:schemeClr val="tx1"/>
                </a:solidFill>
              </a:rPr>
              <a:t>Dumps </a:t>
            </a:r>
            <a:r>
              <a:rPr lang="en-AU" sz="1600" dirty="0">
                <a:solidFill>
                  <a:schemeClr val="tx1"/>
                </a:solidFill>
              </a:rPr>
              <a:t>and </a:t>
            </a:r>
            <a:r>
              <a:rPr lang="en-AU" sz="1600" dirty="0" smtClean="0">
                <a:solidFill>
                  <a:schemeClr val="tx1"/>
                </a:solidFill>
              </a:rPr>
              <a:t>pads</a:t>
            </a:r>
          </a:p>
          <a:p>
            <a:pPr lvl="0">
              <a:spcBef>
                <a:spcPts val="300"/>
              </a:spcBef>
              <a:spcAft>
                <a:spcPts val="300"/>
              </a:spcAft>
              <a:buClr>
                <a:srgbClr val="FF8200"/>
              </a:buClr>
            </a:pPr>
            <a:r>
              <a:rPr lang="en-US" sz="1600" dirty="0" smtClean="0">
                <a:solidFill>
                  <a:schemeClr val="tx1"/>
                </a:solidFill>
              </a:rPr>
              <a:t>Workshops </a:t>
            </a:r>
            <a:r>
              <a:rPr lang="en-US" sz="1600" dirty="0">
                <a:solidFill>
                  <a:schemeClr val="tx1"/>
                </a:solidFill>
              </a:rPr>
              <a:t>and fixed plant </a:t>
            </a:r>
            <a:r>
              <a:rPr lang="en-US" sz="1600" dirty="0" smtClean="0">
                <a:solidFill>
                  <a:schemeClr val="tx1"/>
                </a:solidFill>
              </a:rPr>
              <a:t>areas</a:t>
            </a:r>
            <a:endParaRPr lang="en-US" sz="1600" dirty="0">
              <a:solidFill>
                <a:schemeClr val="tx1"/>
              </a:solidFill>
            </a:endParaRPr>
          </a:p>
          <a:p>
            <a:pPr lvl="0">
              <a:spcBef>
                <a:spcPts val="300"/>
              </a:spcBef>
              <a:spcAft>
                <a:spcPts val="300"/>
              </a:spcAft>
              <a:buClr>
                <a:srgbClr val="FF8200"/>
              </a:buClr>
            </a:pPr>
            <a:r>
              <a:rPr lang="en-AU" sz="1600" dirty="0">
                <a:solidFill>
                  <a:schemeClr val="tx1"/>
                </a:solidFill>
              </a:rPr>
              <a:t>Runaway vehicle </a:t>
            </a:r>
            <a:r>
              <a:rPr lang="en-AU" sz="1600" dirty="0" smtClean="0">
                <a:solidFill>
                  <a:schemeClr val="tx1"/>
                </a:solidFill>
              </a:rPr>
              <a:t>provisions.</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12</a:t>
            </a:fld>
            <a:endParaRPr lang="en-AU" sz="1400">
              <a:solidFill>
                <a:srgbClr val="1D1D60"/>
              </a:solidFill>
            </a:endParaRPr>
          </a:p>
        </p:txBody>
      </p:sp>
    </p:spTree>
    <p:extLst>
      <p:ext uri="{BB962C8B-B14F-4D97-AF65-F5344CB8AC3E}">
        <p14:creationId xmlns:p14="http://schemas.microsoft.com/office/powerpoint/2010/main" val="940561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Construction and Maintenance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solidFill>
                  <a:schemeClr val="tx1"/>
                </a:solidFill>
              </a:rPr>
              <a:t>Identifies the following areas to consider: </a:t>
            </a:r>
            <a:endParaRPr lang="en-AU" sz="1800" dirty="0" smtClean="0">
              <a:solidFill>
                <a:schemeClr val="tx1"/>
              </a:solidFill>
            </a:endParaRPr>
          </a:p>
          <a:p>
            <a:pPr lvl="0">
              <a:buClr>
                <a:srgbClr val="FF8200"/>
              </a:buClr>
            </a:pPr>
            <a:r>
              <a:rPr lang="en-US" sz="1800" dirty="0">
                <a:solidFill>
                  <a:schemeClr val="tx1"/>
                </a:solidFill>
              </a:rPr>
              <a:t>Strength of the in-situ material used on roadways and </a:t>
            </a:r>
            <a:r>
              <a:rPr lang="en-US" sz="1800" dirty="0" smtClean="0">
                <a:solidFill>
                  <a:schemeClr val="tx1"/>
                </a:solidFill>
              </a:rPr>
              <a:t>surfaces</a:t>
            </a:r>
            <a:endParaRPr lang="en-US" sz="1800" dirty="0">
              <a:solidFill>
                <a:schemeClr val="tx1"/>
              </a:solidFill>
            </a:endParaRPr>
          </a:p>
          <a:p>
            <a:pPr lvl="0">
              <a:buClr>
                <a:srgbClr val="FF8200"/>
              </a:buClr>
            </a:pPr>
            <a:r>
              <a:rPr lang="en-US" sz="1800" dirty="0">
                <a:solidFill>
                  <a:schemeClr val="tx1"/>
                </a:solidFill>
              </a:rPr>
              <a:t>Wearing course or sheeting </a:t>
            </a:r>
            <a:r>
              <a:rPr lang="en-US" sz="1800" dirty="0">
                <a:solidFill>
                  <a:schemeClr val="tx1"/>
                </a:solidFill>
              </a:rPr>
              <a:t>-</a:t>
            </a:r>
            <a:r>
              <a:rPr lang="en-US" sz="1800" dirty="0" smtClean="0">
                <a:solidFill>
                  <a:schemeClr val="tx1"/>
                </a:solidFill>
              </a:rPr>
              <a:t> </a:t>
            </a:r>
            <a:r>
              <a:rPr lang="en-US" sz="1800" dirty="0">
                <a:solidFill>
                  <a:schemeClr val="tx1"/>
                </a:solidFill>
              </a:rPr>
              <a:t>choosing a material that will provide adequate wear and friction in the environment it is exposed </a:t>
            </a:r>
            <a:r>
              <a:rPr lang="en-US" sz="1800" dirty="0" smtClean="0">
                <a:solidFill>
                  <a:schemeClr val="tx1"/>
                </a:solidFill>
              </a:rPr>
              <a:t>to</a:t>
            </a:r>
            <a:endParaRPr lang="en-AU" sz="1800" dirty="0">
              <a:solidFill>
                <a:schemeClr val="tx1"/>
              </a:solidFill>
            </a:endParaRPr>
          </a:p>
          <a:p>
            <a:pPr lvl="0">
              <a:buClr>
                <a:srgbClr val="FF8200"/>
              </a:buClr>
            </a:pPr>
            <a:r>
              <a:rPr lang="en-US" sz="1800" dirty="0">
                <a:solidFill>
                  <a:schemeClr val="tx1"/>
                </a:solidFill>
              </a:rPr>
              <a:t>Inspection and maintenance of its surface and </a:t>
            </a:r>
            <a:r>
              <a:rPr lang="en-US" sz="1800" dirty="0" smtClean="0">
                <a:solidFill>
                  <a:schemeClr val="tx1"/>
                </a:solidFill>
              </a:rPr>
              <a:t>drainage</a:t>
            </a:r>
          </a:p>
          <a:p>
            <a:pPr lvl="0">
              <a:buClr>
                <a:srgbClr val="FF8200"/>
              </a:buClr>
            </a:pPr>
            <a:r>
              <a:rPr lang="en-US" sz="1800" dirty="0" smtClean="0">
                <a:solidFill>
                  <a:schemeClr val="tx1"/>
                </a:solidFill>
              </a:rPr>
              <a:t>Dust </a:t>
            </a:r>
            <a:r>
              <a:rPr lang="en-US" sz="1800" dirty="0" smtClean="0">
                <a:solidFill>
                  <a:schemeClr val="tx1"/>
                </a:solidFill>
              </a:rPr>
              <a:t>control - </a:t>
            </a:r>
            <a:r>
              <a:rPr lang="en-US" sz="1800" dirty="0" smtClean="0">
                <a:solidFill>
                  <a:schemeClr val="tx1"/>
                </a:solidFill>
              </a:rPr>
              <a:t>method of </a:t>
            </a:r>
            <a:r>
              <a:rPr lang="en-US" sz="1800" dirty="0" smtClean="0">
                <a:solidFill>
                  <a:schemeClr val="tx1"/>
                </a:solidFill>
              </a:rPr>
              <a:t>watering. </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13</a:t>
            </a:fld>
            <a:endParaRPr lang="en-AU" sz="1400">
              <a:solidFill>
                <a:srgbClr val="1D1D60"/>
              </a:solidFill>
            </a:endParaRPr>
          </a:p>
        </p:txBody>
      </p:sp>
    </p:spTree>
    <p:extLst>
      <p:ext uri="{BB962C8B-B14F-4D97-AF65-F5344CB8AC3E}">
        <p14:creationId xmlns:p14="http://schemas.microsoft.com/office/powerpoint/2010/main" val="1360489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dirty="0">
                <a:solidFill>
                  <a:srgbClr val="FF8200"/>
                </a:solidFill>
              </a:rPr>
              <a:t>Separation </a:t>
            </a:r>
            <a:r>
              <a:rPr lang="en-US" dirty="0" smtClean="0">
                <a:solidFill>
                  <a:srgbClr val="FF8200"/>
                </a:solidFill>
              </a:rPr>
              <a:t>and Segregation </a:t>
            </a:r>
            <a:r>
              <a:rPr lang="en-US" dirty="0">
                <a:solidFill>
                  <a:srgbClr val="FF8200"/>
                </a:solidFill>
              </a:rPr>
              <a:t>of Vehicles </a:t>
            </a:r>
            <a:r>
              <a:rPr lang="en-US" dirty="0" smtClean="0">
                <a:solidFill>
                  <a:srgbClr val="FF8200"/>
                </a:solidFill>
              </a:rPr>
              <a:t>and Pedestrians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solidFill>
                  <a:schemeClr val="tx1"/>
                </a:solidFill>
              </a:rPr>
              <a:t>Identifies the following areas to consider: </a:t>
            </a:r>
            <a:endParaRPr lang="en-AU" sz="1800" dirty="0" smtClean="0">
              <a:solidFill>
                <a:schemeClr val="tx1"/>
              </a:solidFill>
            </a:endParaRPr>
          </a:p>
          <a:p>
            <a:pPr lvl="0">
              <a:buClr>
                <a:srgbClr val="FF8200"/>
              </a:buClr>
            </a:pPr>
            <a:r>
              <a:rPr lang="en-US" sz="1800" dirty="0">
                <a:solidFill>
                  <a:schemeClr val="tx1"/>
                </a:solidFill>
              </a:rPr>
              <a:t>Interaction with mobile equipment and </a:t>
            </a:r>
            <a:r>
              <a:rPr lang="en-US" sz="1800" dirty="0" smtClean="0">
                <a:solidFill>
                  <a:schemeClr val="tx1"/>
                </a:solidFill>
              </a:rPr>
              <a:t>pedestrians</a:t>
            </a:r>
            <a:endParaRPr lang="en-US" sz="1800" dirty="0">
              <a:solidFill>
                <a:schemeClr val="tx1"/>
              </a:solidFill>
            </a:endParaRPr>
          </a:p>
          <a:p>
            <a:pPr lvl="0">
              <a:buClr>
                <a:srgbClr val="FF8200"/>
              </a:buClr>
            </a:pPr>
            <a:r>
              <a:rPr lang="en-US" sz="1800" dirty="0">
                <a:solidFill>
                  <a:schemeClr val="tx1"/>
                </a:solidFill>
              </a:rPr>
              <a:t>Interaction with light and heavy mobile </a:t>
            </a:r>
            <a:r>
              <a:rPr lang="en-US" sz="1800" dirty="0" smtClean="0">
                <a:solidFill>
                  <a:schemeClr val="tx1"/>
                </a:solidFill>
              </a:rPr>
              <a:t>equipment</a:t>
            </a:r>
            <a:endParaRPr lang="en-US" sz="1800" dirty="0">
              <a:solidFill>
                <a:schemeClr val="tx1"/>
              </a:solidFill>
            </a:endParaRPr>
          </a:p>
          <a:p>
            <a:pPr lvl="0">
              <a:buClr>
                <a:srgbClr val="FF8200"/>
              </a:buClr>
            </a:pPr>
            <a:r>
              <a:rPr lang="en-US" sz="1800" dirty="0">
                <a:solidFill>
                  <a:schemeClr val="tx1"/>
                </a:solidFill>
              </a:rPr>
              <a:t>Unauthorised access to operational areas including loading areas, dumps </a:t>
            </a:r>
            <a:r>
              <a:rPr lang="en-US" sz="1800" dirty="0" smtClean="0">
                <a:solidFill>
                  <a:schemeClr val="tx1"/>
                </a:solidFill>
              </a:rPr>
              <a:t>and </a:t>
            </a:r>
            <a:r>
              <a:rPr lang="en-US" sz="1800" dirty="0">
                <a:solidFill>
                  <a:schemeClr val="tx1"/>
                </a:solidFill>
              </a:rPr>
              <a:t>stockpiles, workshops and plant areas and designated parking areas within these </a:t>
            </a:r>
            <a:r>
              <a:rPr lang="en-US" sz="1800" dirty="0" smtClean="0">
                <a:solidFill>
                  <a:schemeClr val="tx1"/>
                </a:solidFill>
              </a:rPr>
              <a:t>zones </a:t>
            </a:r>
            <a:endParaRPr lang="en-US" sz="1800" dirty="0">
              <a:solidFill>
                <a:schemeClr val="tx1"/>
              </a:solidFill>
            </a:endParaRPr>
          </a:p>
          <a:p>
            <a:pPr lvl="0">
              <a:buClr>
                <a:srgbClr val="FF8200"/>
              </a:buClr>
            </a:pPr>
            <a:r>
              <a:rPr lang="en-US" sz="1800" dirty="0">
                <a:solidFill>
                  <a:schemeClr val="tx1"/>
                </a:solidFill>
              </a:rPr>
              <a:t>Communication rules between mobile </a:t>
            </a:r>
            <a:r>
              <a:rPr lang="en-US" sz="1800" dirty="0" smtClean="0">
                <a:solidFill>
                  <a:schemeClr val="tx1"/>
                </a:solidFill>
              </a:rPr>
              <a:t>equipment / mobile </a:t>
            </a:r>
            <a:r>
              <a:rPr lang="en-US" sz="1800" dirty="0">
                <a:solidFill>
                  <a:schemeClr val="tx1"/>
                </a:solidFill>
              </a:rPr>
              <a:t>equipment and mobile </a:t>
            </a:r>
            <a:r>
              <a:rPr lang="en-US" sz="1800" dirty="0" smtClean="0">
                <a:solidFill>
                  <a:schemeClr val="tx1"/>
                </a:solidFill>
              </a:rPr>
              <a:t>equipment / pedestrians</a:t>
            </a:r>
            <a:endParaRPr lang="en-US" sz="1800" dirty="0">
              <a:solidFill>
                <a:schemeClr val="tx1"/>
              </a:solidFill>
            </a:endParaRPr>
          </a:p>
          <a:p>
            <a:pPr lvl="0">
              <a:buClr>
                <a:srgbClr val="FF8200"/>
              </a:buClr>
            </a:pPr>
            <a:r>
              <a:rPr lang="en-US" sz="1800" dirty="0">
                <a:solidFill>
                  <a:schemeClr val="tx1"/>
                </a:solidFill>
              </a:rPr>
              <a:t>Use of </a:t>
            </a:r>
            <a:r>
              <a:rPr lang="en-US" sz="1800" dirty="0" smtClean="0">
                <a:solidFill>
                  <a:schemeClr val="tx1"/>
                </a:solidFill>
              </a:rPr>
              <a:t>engineering controls for collision </a:t>
            </a:r>
            <a:r>
              <a:rPr lang="en-US" sz="1800" dirty="0" smtClean="0">
                <a:solidFill>
                  <a:schemeClr val="tx1"/>
                </a:solidFill>
              </a:rPr>
              <a:t>avoidance. </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14</a:t>
            </a:fld>
            <a:endParaRPr lang="en-AU" sz="1400">
              <a:solidFill>
                <a:srgbClr val="1D1D60"/>
              </a:solidFill>
            </a:endParaRPr>
          </a:p>
        </p:txBody>
      </p:sp>
    </p:spTree>
    <p:extLst>
      <p:ext uri="{BB962C8B-B14F-4D97-AF65-F5344CB8AC3E}">
        <p14:creationId xmlns:p14="http://schemas.microsoft.com/office/powerpoint/2010/main" val="87839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a:solidFill>
                  <a:srgbClr val="FF8200"/>
                </a:solidFill>
              </a:rPr>
              <a:t>Restricted Access </a:t>
            </a:r>
            <a:r>
              <a:rPr lang="en-AU" dirty="0" smtClean="0">
                <a:solidFill>
                  <a:srgbClr val="FF8200"/>
                </a:solidFill>
              </a:rPr>
              <a:t>/ Exclusion Zones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AU" sz="1800" dirty="0"/>
              <a:t>ROM </a:t>
            </a:r>
            <a:r>
              <a:rPr lang="en-AU" sz="1800" dirty="0" smtClean="0"/>
              <a:t>- run </a:t>
            </a:r>
            <a:r>
              <a:rPr lang="en-AU" sz="1800" dirty="0"/>
              <a:t>of mine, what material</a:t>
            </a:r>
            <a:r>
              <a:rPr lang="en-AU" sz="1800" dirty="0">
                <a:solidFill>
                  <a:schemeClr val="tx1"/>
                </a:solidFill>
              </a:rPr>
              <a:t> is being </a:t>
            </a:r>
            <a:r>
              <a:rPr lang="en-AU" sz="1800" dirty="0" smtClean="0">
                <a:solidFill>
                  <a:schemeClr val="tx1"/>
                </a:solidFill>
              </a:rPr>
              <a:t>produced</a:t>
            </a:r>
            <a:endParaRPr lang="en-AU" sz="1800" dirty="0">
              <a:solidFill>
                <a:schemeClr val="tx1"/>
              </a:solidFill>
            </a:endParaRPr>
          </a:p>
          <a:p>
            <a:r>
              <a:rPr lang="en-AU" sz="1800" dirty="0">
                <a:solidFill>
                  <a:schemeClr val="tx1"/>
                </a:solidFill>
              </a:rPr>
              <a:t>Stockpiles and waste </a:t>
            </a:r>
            <a:r>
              <a:rPr lang="en-AU" sz="1800" dirty="0" smtClean="0">
                <a:solidFill>
                  <a:schemeClr val="tx1"/>
                </a:solidFill>
              </a:rPr>
              <a:t>dumps</a:t>
            </a:r>
            <a:endParaRPr lang="en-AU" sz="1800" dirty="0">
              <a:solidFill>
                <a:schemeClr val="tx1"/>
              </a:solidFill>
            </a:endParaRPr>
          </a:p>
          <a:p>
            <a:r>
              <a:rPr lang="en-AU" sz="1800" dirty="0">
                <a:solidFill>
                  <a:schemeClr val="tx1"/>
                </a:solidFill>
              </a:rPr>
              <a:t>Drill </a:t>
            </a:r>
            <a:r>
              <a:rPr lang="en-AU" sz="1800" dirty="0" smtClean="0">
                <a:solidFill>
                  <a:schemeClr val="tx1"/>
                </a:solidFill>
              </a:rPr>
              <a:t>pads </a:t>
            </a:r>
            <a:endParaRPr lang="en-AU" sz="1800" dirty="0">
              <a:solidFill>
                <a:schemeClr val="tx1"/>
              </a:solidFill>
            </a:endParaRPr>
          </a:p>
          <a:p>
            <a:r>
              <a:rPr lang="en-AU" sz="1800" dirty="0">
                <a:solidFill>
                  <a:schemeClr val="tx1"/>
                </a:solidFill>
              </a:rPr>
              <a:t>Blast </a:t>
            </a:r>
            <a:r>
              <a:rPr lang="en-AU" sz="1800" dirty="0" smtClean="0">
                <a:solidFill>
                  <a:schemeClr val="tx1"/>
                </a:solidFill>
              </a:rPr>
              <a:t>pads </a:t>
            </a:r>
            <a:endParaRPr lang="en-AU" sz="1800" dirty="0">
              <a:solidFill>
                <a:schemeClr val="tx1"/>
              </a:solidFill>
            </a:endParaRPr>
          </a:p>
          <a:p>
            <a:r>
              <a:rPr lang="en-AU" sz="1800" dirty="0">
                <a:solidFill>
                  <a:schemeClr val="tx1"/>
                </a:solidFill>
              </a:rPr>
              <a:t>Haul </a:t>
            </a:r>
            <a:r>
              <a:rPr lang="en-AU" sz="1800" dirty="0" smtClean="0">
                <a:solidFill>
                  <a:schemeClr val="tx1"/>
                </a:solidFill>
              </a:rPr>
              <a:t>roads </a:t>
            </a:r>
            <a:endParaRPr lang="en-AU" sz="1800" dirty="0">
              <a:solidFill>
                <a:schemeClr val="tx1"/>
              </a:solidFill>
            </a:endParaRPr>
          </a:p>
          <a:p>
            <a:r>
              <a:rPr lang="en-US" sz="1800" dirty="0">
                <a:solidFill>
                  <a:schemeClr val="tx1"/>
                </a:solidFill>
              </a:rPr>
              <a:t>Workshops and plant </a:t>
            </a:r>
            <a:r>
              <a:rPr lang="en-US" sz="1800" dirty="0" smtClean="0">
                <a:solidFill>
                  <a:schemeClr val="tx1"/>
                </a:solidFill>
              </a:rPr>
              <a:t>areas</a:t>
            </a:r>
            <a:endParaRPr lang="en-US" sz="1800" dirty="0">
              <a:solidFill>
                <a:schemeClr val="tx1"/>
              </a:solidFill>
            </a:endParaRPr>
          </a:p>
          <a:p>
            <a:r>
              <a:rPr lang="en-AU" sz="1800" dirty="0">
                <a:solidFill>
                  <a:schemeClr val="tx1"/>
                </a:solidFill>
              </a:rPr>
              <a:t>Stopes or unventilated </a:t>
            </a:r>
            <a:r>
              <a:rPr lang="en-AU" sz="1800" dirty="0" smtClean="0">
                <a:solidFill>
                  <a:schemeClr val="tx1"/>
                </a:solidFill>
              </a:rPr>
              <a:t>areas.</a:t>
            </a:r>
            <a:endParaRPr lang="en-AU"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15</a:t>
            </a:fld>
            <a:endParaRPr lang="en-AU" sz="1400">
              <a:solidFill>
                <a:srgbClr val="1D1D60"/>
              </a:solidFill>
            </a:endParaRPr>
          </a:p>
        </p:txBody>
      </p:sp>
    </p:spTree>
    <p:extLst>
      <p:ext uri="{BB962C8B-B14F-4D97-AF65-F5344CB8AC3E}">
        <p14:creationId xmlns:p14="http://schemas.microsoft.com/office/powerpoint/2010/main" val="3832898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smtClean="0">
                <a:solidFill>
                  <a:srgbClr val="FF8200"/>
                </a:solidFill>
              </a:rPr>
              <a:t>High Wall Drop Zones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a:t>
            </a:r>
            <a:r>
              <a:rPr lang="en-AU" sz="1800" dirty="0" smtClean="0"/>
              <a:t>: </a:t>
            </a:r>
            <a:endParaRPr lang="en-AU" sz="1800" dirty="0"/>
          </a:p>
          <a:p>
            <a:r>
              <a:rPr lang="en-US" sz="1800" dirty="0"/>
              <a:t>Haul roads located </a:t>
            </a:r>
            <a:r>
              <a:rPr lang="en-US" sz="1800" dirty="0">
                <a:solidFill>
                  <a:schemeClr val="tx1"/>
                </a:solidFill>
              </a:rPr>
              <a:t>alongside high </a:t>
            </a:r>
            <a:r>
              <a:rPr lang="en-US" sz="1800" dirty="0" smtClean="0">
                <a:solidFill>
                  <a:schemeClr val="tx1"/>
                </a:solidFill>
              </a:rPr>
              <a:t>walls</a:t>
            </a:r>
            <a:endParaRPr lang="en-US" sz="1800" dirty="0">
              <a:solidFill>
                <a:schemeClr val="tx1"/>
              </a:solidFill>
            </a:endParaRPr>
          </a:p>
          <a:p>
            <a:r>
              <a:rPr lang="en-US" sz="1800" dirty="0">
                <a:solidFill>
                  <a:schemeClr val="tx1"/>
                </a:solidFill>
              </a:rPr>
              <a:t>Wall stability, weathing and effects of water over </a:t>
            </a:r>
            <a:r>
              <a:rPr lang="en-US" sz="1800" dirty="0" smtClean="0">
                <a:solidFill>
                  <a:schemeClr val="tx1"/>
                </a:solidFill>
              </a:rPr>
              <a:t>time</a:t>
            </a:r>
            <a:endParaRPr lang="en-US" sz="1800" dirty="0">
              <a:solidFill>
                <a:schemeClr val="tx1"/>
              </a:solidFill>
            </a:endParaRPr>
          </a:p>
          <a:p>
            <a:r>
              <a:rPr lang="en-US" sz="1800" dirty="0">
                <a:solidFill>
                  <a:schemeClr val="tx1"/>
                </a:solidFill>
              </a:rPr>
              <a:t>Rock falls, open joints, water damage, or </a:t>
            </a:r>
            <a:r>
              <a:rPr lang="en-US" sz="1800" dirty="0" smtClean="0">
                <a:solidFill>
                  <a:schemeClr val="tx1"/>
                </a:solidFill>
              </a:rPr>
              <a:t>overhangs</a:t>
            </a:r>
            <a:endParaRPr lang="en-US" sz="1800" dirty="0">
              <a:solidFill>
                <a:schemeClr val="tx1"/>
              </a:solidFill>
            </a:endParaRPr>
          </a:p>
          <a:p>
            <a:r>
              <a:rPr lang="en-US" sz="1800" dirty="0">
                <a:solidFill>
                  <a:schemeClr val="tx1"/>
                </a:solidFill>
              </a:rPr>
              <a:t>Unstable </a:t>
            </a:r>
            <a:r>
              <a:rPr lang="en-US" sz="1800" dirty="0" smtClean="0">
                <a:solidFill>
                  <a:schemeClr val="tx1"/>
                </a:solidFill>
              </a:rPr>
              <a:t>material</a:t>
            </a:r>
          </a:p>
          <a:p>
            <a:r>
              <a:rPr lang="en-US" sz="1800" dirty="0" smtClean="0">
                <a:solidFill>
                  <a:schemeClr val="tx1"/>
                </a:solidFill>
              </a:rPr>
              <a:t>Restricted </a:t>
            </a:r>
            <a:r>
              <a:rPr lang="en-US" sz="1800" dirty="0" smtClean="0">
                <a:solidFill>
                  <a:schemeClr val="tx1"/>
                </a:solidFill>
              </a:rPr>
              <a:t>areas.</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16</a:t>
            </a:fld>
            <a:endParaRPr lang="en-AU" sz="1400">
              <a:solidFill>
                <a:srgbClr val="1D1D60"/>
              </a:solidFill>
            </a:endParaRPr>
          </a:p>
        </p:txBody>
      </p:sp>
    </p:spTree>
    <p:extLst>
      <p:ext uri="{BB962C8B-B14F-4D97-AF65-F5344CB8AC3E}">
        <p14:creationId xmlns:p14="http://schemas.microsoft.com/office/powerpoint/2010/main" val="3430580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dirty="0" smtClean="0">
                <a:solidFill>
                  <a:srgbClr val="FF8200"/>
                </a:solidFill>
              </a:rPr>
              <a:t>Remotely Operated Mobile Equipment Locations </a:t>
            </a:r>
            <a:r>
              <a:rPr lang="en-AU" dirty="0" smtClean="0">
                <a:solidFill>
                  <a:srgbClr val="FF8200"/>
                </a:solidFill>
              </a:rPr>
              <a:t>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Selection and maintenance of the remotely controlled </a:t>
            </a:r>
            <a:r>
              <a:rPr lang="en-US" sz="1800" dirty="0" smtClean="0"/>
              <a:t>equipm</a:t>
            </a:r>
            <a:r>
              <a:rPr lang="en-US" sz="1800" dirty="0" smtClean="0">
                <a:solidFill>
                  <a:schemeClr val="tx1"/>
                </a:solidFill>
              </a:rPr>
              <a:t>ent </a:t>
            </a:r>
            <a:endParaRPr lang="en-US" sz="1800" dirty="0">
              <a:solidFill>
                <a:schemeClr val="tx1"/>
              </a:solidFill>
            </a:endParaRPr>
          </a:p>
          <a:p>
            <a:r>
              <a:rPr lang="en-US" sz="1800" dirty="0">
                <a:solidFill>
                  <a:schemeClr val="tx1"/>
                </a:solidFill>
              </a:rPr>
              <a:t>Training and assessment of the </a:t>
            </a:r>
            <a:r>
              <a:rPr lang="en-US" sz="1800" dirty="0" smtClean="0">
                <a:solidFill>
                  <a:schemeClr val="tx1"/>
                </a:solidFill>
              </a:rPr>
              <a:t>operators </a:t>
            </a:r>
            <a:endParaRPr lang="en-US" sz="1800" dirty="0">
              <a:solidFill>
                <a:schemeClr val="tx1"/>
              </a:solidFill>
            </a:endParaRPr>
          </a:p>
          <a:p>
            <a:r>
              <a:rPr lang="en-US" sz="1800" dirty="0">
                <a:solidFill>
                  <a:schemeClr val="tx1"/>
                </a:solidFill>
              </a:rPr>
              <a:t>Establishment of procedures and standard work </a:t>
            </a:r>
            <a:r>
              <a:rPr lang="en-US" sz="1800" dirty="0" smtClean="0">
                <a:solidFill>
                  <a:schemeClr val="tx1"/>
                </a:solidFill>
              </a:rPr>
              <a:t>instructions</a:t>
            </a:r>
            <a:endParaRPr lang="en-US" sz="1800" dirty="0">
              <a:solidFill>
                <a:schemeClr val="tx1"/>
              </a:solidFill>
            </a:endParaRPr>
          </a:p>
          <a:p>
            <a:r>
              <a:rPr lang="en-US" sz="1800" dirty="0">
                <a:solidFill>
                  <a:schemeClr val="tx1"/>
                </a:solidFill>
              </a:rPr>
              <a:t>Restricted access to equipment operating </a:t>
            </a:r>
            <a:r>
              <a:rPr lang="en-US" sz="1800" dirty="0" smtClean="0">
                <a:solidFill>
                  <a:schemeClr val="tx1"/>
                </a:solidFill>
              </a:rPr>
              <a:t>areas</a:t>
            </a:r>
            <a:endParaRPr lang="en-US" sz="1800" dirty="0">
              <a:solidFill>
                <a:schemeClr val="tx1"/>
              </a:solidFill>
            </a:endParaRPr>
          </a:p>
          <a:p>
            <a:r>
              <a:rPr lang="en-AU" sz="1800" dirty="0">
                <a:solidFill>
                  <a:schemeClr val="tx1"/>
                </a:solidFill>
              </a:rPr>
              <a:t>Communication </a:t>
            </a:r>
            <a:r>
              <a:rPr lang="en-AU" sz="1800" dirty="0" smtClean="0">
                <a:solidFill>
                  <a:schemeClr val="tx1"/>
                </a:solidFill>
              </a:rPr>
              <a:t>requirements</a:t>
            </a:r>
            <a:endParaRPr lang="en-AU" sz="1800" dirty="0">
              <a:solidFill>
                <a:schemeClr val="tx1"/>
              </a:solidFill>
            </a:endParaRPr>
          </a:p>
          <a:p>
            <a:r>
              <a:rPr lang="en-US" sz="1800" dirty="0">
                <a:solidFill>
                  <a:schemeClr val="tx1"/>
                </a:solidFill>
              </a:rPr>
              <a:t>Separation of operators and remote control equipment whilst it is operating in </a:t>
            </a:r>
            <a:r>
              <a:rPr lang="en-US" sz="1800" dirty="0" smtClean="0">
                <a:solidFill>
                  <a:schemeClr val="tx1"/>
                </a:solidFill>
              </a:rPr>
              <a:t>remote locations.</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17</a:t>
            </a:fld>
            <a:endParaRPr lang="en-AU" sz="1400">
              <a:solidFill>
                <a:srgbClr val="1D1D60"/>
              </a:solidFill>
            </a:endParaRPr>
          </a:p>
        </p:txBody>
      </p:sp>
    </p:spTree>
    <p:extLst>
      <p:ext uri="{BB962C8B-B14F-4D97-AF65-F5344CB8AC3E}">
        <p14:creationId xmlns:p14="http://schemas.microsoft.com/office/powerpoint/2010/main" val="1019052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a:solidFill>
                  <a:srgbClr val="FF8200"/>
                </a:solidFill>
              </a:rPr>
              <a:t>Vehicle Selection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Existing or planned road layout and conditions on </a:t>
            </a:r>
            <a:r>
              <a:rPr lang="en-US" sz="1800" dirty="0" smtClean="0"/>
              <a:t>sit</a:t>
            </a:r>
            <a:r>
              <a:rPr lang="en-US" sz="1800" dirty="0" smtClean="0">
                <a:solidFill>
                  <a:schemeClr val="tx1"/>
                </a:solidFill>
              </a:rPr>
              <a:t>e</a:t>
            </a:r>
          </a:p>
          <a:p>
            <a:pPr>
              <a:buClr>
                <a:srgbClr val="FF8200"/>
              </a:buClr>
            </a:pPr>
            <a:r>
              <a:rPr lang="en-US" sz="1800" dirty="0" smtClean="0">
                <a:solidFill>
                  <a:schemeClr val="tx1"/>
                </a:solidFill>
              </a:rPr>
              <a:t>Selected </a:t>
            </a:r>
            <a:r>
              <a:rPr lang="en-US" sz="1800" dirty="0">
                <a:solidFill>
                  <a:schemeClr val="tx1"/>
                </a:solidFill>
              </a:rPr>
              <a:t>vehicles operate within their design specifications and </a:t>
            </a:r>
            <a:r>
              <a:rPr lang="en-US" sz="1800" dirty="0" smtClean="0">
                <a:solidFill>
                  <a:schemeClr val="tx1"/>
                </a:solidFill>
              </a:rPr>
              <a:t>capabilities</a:t>
            </a:r>
          </a:p>
          <a:p>
            <a:pPr>
              <a:buClr>
                <a:srgbClr val="FF8200"/>
              </a:buClr>
            </a:pPr>
            <a:r>
              <a:rPr lang="en-US" sz="1800" dirty="0" smtClean="0">
                <a:solidFill>
                  <a:schemeClr val="tx1"/>
                </a:solidFill>
              </a:rPr>
              <a:t>Drivers </a:t>
            </a:r>
            <a:r>
              <a:rPr lang="en-US" sz="1800" dirty="0">
                <a:solidFill>
                  <a:schemeClr val="tx1"/>
                </a:solidFill>
              </a:rPr>
              <a:t>/ </a:t>
            </a:r>
            <a:r>
              <a:rPr lang="en-US" sz="1800" dirty="0" smtClean="0">
                <a:solidFill>
                  <a:schemeClr val="tx1"/>
                </a:solidFill>
              </a:rPr>
              <a:t>operators competencies.</a:t>
            </a:r>
            <a:endParaRPr lang="en-AU"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18</a:t>
            </a:fld>
            <a:endParaRPr lang="en-AU" sz="1400">
              <a:solidFill>
                <a:srgbClr val="1D1D60"/>
              </a:solidFill>
            </a:endParaRPr>
          </a:p>
        </p:txBody>
      </p:sp>
    </p:spTree>
    <p:extLst>
      <p:ext uri="{BB962C8B-B14F-4D97-AF65-F5344CB8AC3E}">
        <p14:creationId xmlns:p14="http://schemas.microsoft.com/office/powerpoint/2010/main" val="2047123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a:solidFill>
                  <a:srgbClr val="FF8200"/>
                </a:solidFill>
              </a:rPr>
              <a:t>Communications</a:t>
            </a:r>
            <a:r>
              <a:rPr lang="en-AU" dirty="0">
                <a:solidFill>
                  <a:srgbClr val="000000"/>
                </a:solidFill>
              </a:rPr>
              <a:t>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Communication </a:t>
            </a:r>
            <a:r>
              <a:rPr lang="en-US" sz="1800" dirty="0" smtClean="0">
                <a:solidFill>
                  <a:schemeClr val="tx1"/>
                </a:solidFill>
              </a:rPr>
              <a:t>systems</a:t>
            </a:r>
            <a:endParaRPr lang="en-US" sz="1800" dirty="0">
              <a:solidFill>
                <a:schemeClr val="tx1"/>
              </a:solidFill>
            </a:endParaRPr>
          </a:p>
          <a:p>
            <a:pPr>
              <a:buClr>
                <a:srgbClr val="FF8200"/>
              </a:buClr>
            </a:pPr>
            <a:r>
              <a:rPr lang="en-US" sz="1800" dirty="0">
                <a:solidFill>
                  <a:schemeClr val="tx1"/>
                </a:solidFill>
              </a:rPr>
              <a:t>Other persons operating on </a:t>
            </a:r>
            <a:r>
              <a:rPr lang="en-US" sz="1800" dirty="0" smtClean="0">
                <a:solidFill>
                  <a:schemeClr val="tx1"/>
                </a:solidFill>
              </a:rPr>
              <a:t>roads </a:t>
            </a:r>
            <a:endParaRPr lang="en-US" sz="1800" dirty="0">
              <a:solidFill>
                <a:schemeClr val="tx1"/>
              </a:solidFill>
            </a:endParaRPr>
          </a:p>
          <a:p>
            <a:r>
              <a:rPr lang="en-US" sz="1800" dirty="0">
                <a:solidFill>
                  <a:schemeClr val="tx1"/>
                </a:solidFill>
              </a:rPr>
              <a:t>Communicate with each other and reporting hazards or other </a:t>
            </a:r>
            <a:r>
              <a:rPr lang="en-US" sz="1800" dirty="0" smtClean="0">
                <a:solidFill>
                  <a:schemeClr val="tx1"/>
                </a:solidFill>
              </a:rPr>
              <a:t>issues </a:t>
            </a:r>
            <a:endParaRPr lang="en-US" sz="1800" dirty="0">
              <a:solidFill>
                <a:schemeClr val="tx1"/>
              </a:solidFill>
            </a:endParaRPr>
          </a:p>
          <a:p>
            <a:r>
              <a:rPr lang="en-AU" sz="1800" dirty="0">
                <a:solidFill>
                  <a:schemeClr val="tx1"/>
                </a:solidFill>
              </a:rPr>
              <a:t>Induction and refresher </a:t>
            </a:r>
            <a:r>
              <a:rPr lang="en-AU" sz="1800" dirty="0" smtClean="0">
                <a:solidFill>
                  <a:schemeClr val="tx1"/>
                </a:solidFill>
              </a:rPr>
              <a:t>training </a:t>
            </a:r>
            <a:endParaRPr lang="en-AU" sz="1800" dirty="0">
              <a:solidFill>
                <a:schemeClr val="tx1"/>
              </a:solidFill>
            </a:endParaRPr>
          </a:p>
          <a:p>
            <a:r>
              <a:rPr lang="en-US" sz="1800" dirty="0">
                <a:solidFill>
                  <a:schemeClr val="tx1"/>
                </a:solidFill>
              </a:rPr>
              <a:t>Radio communications policies and </a:t>
            </a:r>
            <a:r>
              <a:rPr lang="en-US" sz="1800" dirty="0" smtClean="0">
                <a:solidFill>
                  <a:schemeClr val="tx1"/>
                </a:solidFill>
              </a:rPr>
              <a:t>rules </a:t>
            </a:r>
            <a:endParaRPr lang="en-US" sz="1800" dirty="0">
              <a:solidFill>
                <a:schemeClr val="tx1"/>
              </a:solidFill>
            </a:endParaRPr>
          </a:p>
          <a:p>
            <a:r>
              <a:rPr lang="en-AU" sz="1800" dirty="0">
                <a:solidFill>
                  <a:schemeClr val="tx1"/>
                </a:solidFill>
              </a:rPr>
              <a:t>Consistent </a:t>
            </a:r>
            <a:r>
              <a:rPr lang="en-AU" sz="1800" dirty="0" smtClean="0">
                <a:solidFill>
                  <a:schemeClr val="tx1"/>
                </a:solidFill>
              </a:rPr>
              <a:t>signage</a:t>
            </a:r>
            <a:endParaRPr lang="en-AU" sz="1800" dirty="0">
              <a:solidFill>
                <a:schemeClr val="tx1"/>
              </a:solidFill>
            </a:endParaRPr>
          </a:p>
          <a:p>
            <a:r>
              <a:rPr lang="en-AU" sz="1800" dirty="0">
                <a:solidFill>
                  <a:schemeClr val="tx1"/>
                </a:solidFill>
              </a:rPr>
              <a:t>Managing changed </a:t>
            </a:r>
            <a:r>
              <a:rPr lang="en-AU" sz="1800" dirty="0" smtClean="0">
                <a:solidFill>
                  <a:schemeClr val="tx1"/>
                </a:solidFill>
              </a:rPr>
              <a:t>conditions.</a:t>
            </a:r>
            <a:endParaRPr lang="en-AU" sz="18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19</a:t>
            </a:fld>
            <a:endParaRPr lang="en-AU" sz="1400">
              <a:solidFill>
                <a:srgbClr val="1D1D60"/>
              </a:solidFill>
            </a:endParaRPr>
          </a:p>
        </p:txBody>
      </p:sp>
    </p:spTree>
    <p:extLst>
      <p:ext uri="{BB962C8B-B14F-4D97-AF65-F5344CB8AC3E}">
        <p14:creationId xmlns:p14="http://schemas.microsoft.com/office/powerpoint/2010/main" val="4199062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AU" dirty="0"/>
              <a:t/>
            </a:r>
            <a:br>
              <a:rPr lang="en-AU" dirty="0"/>
            </a:br>
            <a:r>
              <a:rPr lang="en-AU" kern="1200" dirty="0">
                <a:solidFill>
                  <a:srgbClr val="FF8200"/>
                </a:solidFill>
                <a:latin typeface="Arial" panose="020B0604020202020204" pitchFamily="34" charset="0"/>
                <a:cs typeface="Arial" panose="020B0604020202020204" pitchFamily="34" charset="0"/>
              </a:rPr>
              <a:t>The Mining and Quarrying Occupational Health and Safety Committee</a:t>
            </a:r>
          </a:p>
        </p:txBody>
      </p:sp>
      <p:sp>
        <p:nvSpPr>
          <p:cNvPr id="3" name="Content Placeholder 2"/>
          <p:cNvSpPr>
            <a:spLocks noGrp="1"/>
          </p:cNvSpPr>
          <p:nvPr>
            <p:ph idx="1"/>
          </p:nvPr>
        </p:nvSpPr>
        <p:spPr/>
        <p:txBody>
          <a:bodyPr/>
          <a:lstStyle/>
          <a:p>
            <a:pPr marL="0" indent="0" hangingPunct="0">
              <a:buNone/>
            </a:pPr>
            <a:r>
              <a:rPr lang="en-US" b="1" dirty="0"/>
              <a:t>Promoting Work Health and Safety in the Workplace</a:t>
            </a:r>
            <a:endParaRPr lang="en-AU" dirty="0"/>
          </a:p>
          <a:p>
            <a:pPr marL="0" indent="0" fontAlgn="auto">
              <a:buNone/>
            </a:pPr>
            <a:r>
              <a:rPr lang="en-US" sz="1800" dirty="0"/>
              <a:t>This workplace industry safety </a:t>
            </a:r>
            <a:r>
              <a:rPr lang="en-US" sz="1800" dirty="0" smtClean="0"/>
              <a:t>presentation </a:t>
            </a:r>
            <a:r>
              <a:rPr lang="en-US" sz="1800" dirty="0"/>
              <a:t>is developed and fully funded by the Mining and Quarrying Occupational Health and Safety Committee (MAQOHSC). </a:t>
            </a:r>
            <a:endParaRPr lang="en-US" sz="1800" dirty="0" smtClean="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algn="r">
              <a:buNone/>
            </a:pPr>
            <a:r>
              <a:rPr lang="en-AU" sz="1600" dirty="0" smtClean="0"/>
              <a:t>ISBN </a:t>
            </a:r>
            <a:r>
              <a:rPr lang="en-AU" sz="1600" dirty="0"/>
              <a:t>978-1-925361-46-9</a:t>
            </a:r>
          </a:p>
          <a:p>
            <a:pPr marL="0" indent="0" fontAlgn="auto">
              <a:buNone/>
            </a:pPr>
            <a:endParaRPr lang="en-AU" kern="1200" dirty="0">
              <a:solidFill>
                <a:srgbClr val="FF8200"/>
              </a:solidFill>
              <a:latin typeface="Arial" panose="020B0604020202020204" pitchFamily="34" charset="0"/>
              <a:cs typeface="Arial" panose="020B0604020202020204" pitchFamily="34" charset="0"/>
            </a:endParaRPr>
          </a:p>
          <a:p>
            <a:pPr marL="0" indent="0" fontAlgn="auto">
              <a:buNone/>
            </a:pPr>
            <a:endParaRPr lang="en-AU" kern="1200" dirty="0" smtClean="0">
              <a:solidFill>
                <a:srgbClr val="FF8200"/>
              </a:solidFill>
              <a:latin typeface="Arial" panose="020B0604020202020204" pitchFamily="34" charset="0"/>
              <a:cs typeface="Arial" panose="020B0604020202020204" pitchFamily="34" charset="0"/>
            </a:endParaRPr>
          </a:p>
          <a:p>
            <a:pPr marL="0" indent="0" fontAlgn="auto">
              <a:buNone/>
            </a:pPr>
            <a:endParaRPr lang="en-AU"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a:t>
            </a:fld>
            <a:endParaRPr lang="en-AU" sz="1400" dirty="0">
              <a:solidFill>
                <a:srgbClr val="1D1D60"/>
              </a:solidFill>
            </a:endParaRPr>
          </a:p>
        </p:txBody>
      </p:sp>
    </p:spTree>
    <p:extLst>
      <p:ext uri="{BB962C8B-B14F-4D97-AF65-F5344CB8AC3E}">
        <p14:creationId xmlns:p14="http://schemas.microsoft.com/office/powerpoint/2010/main" val="3872982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smtClean="0">
                <a:solidFill>
                  <a:srgbClr val="FF8200"/>
                </a:solidFill>
              </a:rPr>
              <a:t>Lighting</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Nature and type of activities being </a:t>
            </a:r>
            <a:r>
              <a:rPr lang="en-US" sz="1800" dirty="0" smtClean="0">
                <a:solidFill>
                  <a:schemeClr val="tx1"/>
                </a:solidFill>
              </a:rPr>
              <a:t>undertaken</a:t>
            </a:r>
            <a:endParaRPr lang="en-US" sz="1800" dirty="0">
              <a:solidFill>
                <a:schemeClr val="tx1"/>
              </a:solidFill>
            </a:endParaRPr>
          </a:p>
          <a:p>
            <a:r>
              <a:rPr lang="en-US" sz="1800" dirty="0">
                <a:solidFill>
                  <a:schemeClr val="tx1"/>
                </a:solidFill>
              </a:rPr>
              <a:t>Types of vehicles </a:t>
            </a:r>
            <a:r>
              <a:rPr lang="en-US" sz="1800" dirty="0" smtClean="0">
                <a:solidFill>
                  <a:schemeClr val="tx1"/>
                </a:solidFill>
              </a:rPr>
              <a:t>involved </a:t>
            </a:r>
            <a:endParaRPr lang="en-US" sz="1800" dirty="0">
              <a:solidFill>
                <a:schemeClr val="tx1"/>
              </a:solidFill>
            </a:endParaRPr>
          </a:p>
          <a:p>
            <a:r>
              <a:rPr lang="en-US" sz="1800" dirty="0">
                <a:solidFill>
                  <a:schemeClr val="tx1"/>
                </a:solidFill>
              </a:rPr>
              <a:t>Speed the vehicles will be </a:t>
            </a:r>
            <a:r>
              <a:rPr lang="en-US" sz="1800" dirty="0" smtClean="0">
                <a:solidFill>
                  <a:schemeClr val="tx1"/>
                </a:solidFill>
              </a:rPr>
              <a:t>travelling</a:t>
            </a:r>
            <a:endParaRPr lang="en-US" sz="1800" dirty="0">
              <a:solidFill>
                <a:schemeClr val="tx1"/>
              </a:solidFill>
            </a:endParaRPr>
          </a:p>
          <a:p>
            <a:r>
              <a:rPr lang="en-US" sz="1800" dirty="0">
                <a:solidFill>
                  <a:schemeClr val="tx1"/>
                </a:solidFill>
              </a:rPr>
              <a:t>When or where pedestrians will be </a:t>
            </a:r>
            <a:r>
              <a:rPr lang="en-US" sz="1800" dirty="0" smtClean="0">
                <a:solidFill>
                  <a:schemeClr val="tx1"/>
                </a:solidFill>
              </a:rPr>
              <a:t>encountered</a:t>
            </a:r>
            <a:endParaRPr lang="en-US" sz="1800" dirty="0">
              <a:solidFill>
                <a:schemeClr val="tx1"/>
              </a:solidFill>
            </a:endParaRPr>
          </a:p>
          <a:p>
            <a:r>
              <a:rPr lang="en-US" sz="1800" dirty="0">
                <a:solidFill>
                  <a:schemeClr val="tx1"/>
                </a:solidFill>
              </a:rPr>
              <a:t>Suitable lighting on </a:t>
            </a:r>
            <a:r>
              <a:rPr lang="en-US" sz="1800" dirty="0" smtClean="0">
                <a:solidFill>
                  <a:schemeClr val="tx1"/>
                </a:solidFill>
              </a:rPr>
              <a:t>vehicles such as background lighting to avoid long shadows</a:t>
            </a:r>
            <a:endParaRPr lang="en-US" sz="1800" dirty="0">
              <a:solidFill>
                <a:schemeClr val="tx1"/>
              </a:solidFill>
            </a:endParaRPr>
          </a:p>
          <a:p>
            <a:r>
              <a:rPr lang="en-US" sz="1800" dirty="0">
                <a:solidFill>
                  <a:schemeClr val="tx1"/>
                </a:solidFill>
              </a:rPr>
              <a:t>Use of lighting towers in operating </a:t>
            </a:r>
            <a:r>
              <a:rPr lang="en-US" sz="1800" dirty="0" smtClean="0">
                <a:solidFill>
                  <a:schemeClr val="tx1"/>
                </a:solidFill>
              </a:rPr>
              <a:t>areas</a:t>
            </a:r>
            <a:endParaRPr lang="en-US" sz="1800" dirty="0">
              <a:solidFill>
                <a:schemeClr val="tx1"/>
              </a:solidFill>
            </a:endParaRPr>
          </a:p>
          <a:p>
            <a:r>
              <a:rPr lang="en-US" sz="1800" dirty="0">
                <a:solidFill>
                  <a:schemeClr val="tx1"/>
                </a:solidFill>
              </a:rPr>
              <a:t>Provision of lighting in areas where pedestrians are </a:t>
            </a:r>
            <a:r>
              <a:rPr lang="en-US" sz="1800" dirty="0" smtClean="0">
                <a:solidFill>
                  <a:schemeClr val="tx1"/>
                </a:solidFill>
              </a:rPr>
              <a:t>present.</a:t>
            </a:r>
            <a:endParaRPr lang="en-AU"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20</a:t>
            </a:fld>
            <a:endParaRPr lang="en-AU" sz="1400">
              <a:solidFill>
                <a:srgbClr val="1D1D60"/>
              </a:solidFill>
            </a:endParaRPr>
          </a:p>
        </p:txBody>
      </p:sp>
    </p:spTree>
    <p:extLst>
      <p:ext uri="{BB962C8B-B14F-4D97-AF65-F5344CB8AC3E}">
        <p14:creationId xmlns:p14="http://schemas.microsoft.com/office/powerpoint/2010/main" val="2047123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smtClean="0">
                <a:solidFill>
                  <a:srgbClr val="FF8200"/>
                </a:solidFill>
              </a:rPr>
              <a:t>Traffic Rules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Site road layout, </a:t>
            </a:r>
            <a:r>
              <a:rPr lang="en-AU" sz="1800" dirty="0"/>
              <a:t>operating speeds </a:t>
            </a:r>
            <a:r>
              <a:rPr lang="en-US" sz="1800" dirty="0"/>
              <a:t>and traffic </a:t>
            </a:r>
            <a:r>
              <a:rPr lang="en-US" sz="1800" dirty="0" smtClean="0"/>
              <a:t>flows</a:t>
            </a:r>
          </a:p>
          <a:p>
            <a:pPr>
              <a:buClr>
                <a:srgbClr val="FF8200"/>
              </a:buClr>
            </a:pPr>
            <a:r>
              <a:rPr lang="en-AU" sz="1800" dirty="0" smtClean="0"/>
              <a:t>Right </a:t>
            </a:r>
            <a:r>
              <a:rPr lang="en-AU" sz="1800" dirty="0"/>
              <a:t>of way and </a:t>
            </a:r>
            <a:r>
              <a:rPr lang="en-AU" sz="1800" dirty="0" smtClean="0"/>
              <a:t>signage</a:t>
            </a:r>
          </a:p>
          <a:p>
            <a:pPr>
              <a:buClr>
                <a:srgbClr val="FF8200"/>
              </a:buClr>
            </a:pPr>
            <a:r>
              <a:rPr lang="en-AU" sz="1800" dirty="0" smtClean="0"/>
              <a:t>Vehicle </a:t>
            </a:r>
            <a:r>
              <a:rPr lang="en-AU" sz="1800" dirty="0"/>
              <a:t>operating </a:t>
            </a:r>
            <a:r>
              <a:rPr lang="en-AU" sz="1800" dirty="0" smtClean="0"/>
              <a:t>requirements</a:t>
            </a:r>
            <a:endParaRPr lang="en-AU" sz="1800" dirty="0"/>
          </a:p>
          <a:p>
            <a:r>
              <a:rPr lang="en-US" sz="1800" dirty="0"/>
              <a:t>Overtaking, parking and breakdown </a:t>
            </a:r>
            <a:r>
              <a:rPr lang="en-US" sz="1800" dirty="0" smtClean="0"/>
              <a:t>procedures </a:t>
            </a:r>
            <a:endParaRPr lang="en-US" sz="1800" dirty="0"/>
          </a:p>
          <a:p>
            <a:r>
              <a:rPr lang="en-AU" sz="1800" dirty="0"/>
              <a:t>Radio </a:t>
            </a:r>
            <a:r>
              <a:rPr lang="en-AU" sz="1800" dirty="0" smtClean="0"/>
              <a:t>communications</a:t>
            </a:r>
            <a:endParaRPr lang="en-AU" sz="1800" dirty="0"/>
          </a:p>
          <a:p>
            <a:r>
              <a:rPr lang="en-US" sz="1800" dirty="0"/>
              <a:t>Restricted area requirements, for example, dumps, stockpiles, park bays, overhead powerlines and </a:t>
            </a:r>
            <a:r>
              <a:rPr lang="en-US" sz="1800" dirty="0" smtClean="0"/>
              <a:t>obstructions </a:t>
            </a:r>
            <a:endParaRPr lang="en-US" sz="1800" dirty="0"/>
          </a:p>
          <a:p>
            <a:r>
              <a:rPr lang="en-AU" sz="1800" dirty="0"/>
              <a:t>Equipment separation </a:t>
            </a:r>
            <a:r>
              <a:rPr lang="en-AU" sz="1800" dirty="0" smtClean="0"/>
              <a:t>distances </a:t>
            </a:r>
            <a:r>
              <a:rPr lang="en-AU" sz="1800" dirty="0"/>
              <a:t>and </a:t>
            </a:r>
            <a:r>
              <a:rPr lang="en-AU" sz="1800" dirty="0" smtClean="0"/>
              <a:t>pedestrians. </a:t>
            </a:r>
            <a:endParaRPr lang="en-AU" sz="18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21</a:t>
            </a:fld>
            <a:endParaRPr lang="en-AU" sz="1400">
              <a:solidFill>
                <a:srgbClr val="1D1D60"/>
              </a:solidFill>
            </a:endParaRPr>
          </a:p>
        </p:txBody>
      </p:sp>
    </p:spTree>
    <p:extLst>
      <p:ext uri="{BB962C8B-B14F-4D97-AF65-F5344CB8AC3E}">
        <p14:creationId xmlns:p14="http://schemas.microsoft.com/office/powerpoint/2010/main" val="409375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a:solidFill>
                  <a:srgbClr val="FF8200"/>
                </a:solidFill>
              </a:rPr>
              <a:t>Signage</a:t>
            </a:r>
            <a:r>
              <a:rPr lang="en-AU" dirty="0">
                <a:solidFill>
                  <a:srgbClr val="000000"/>
                </a:solidFill>
              </a:rPr>
              <a:t>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Traffic sign </a:t>
            </a:r>
            <a:r>
              <a:rPr lang="en-US" sz="1800" dirty="0" smtClean="0"/>
              <a:t>visibility</a:t>
            </a:r>
            <a:endParaRPr lang="en-US" sz="1800" dirty="0"/>
          </a:p>
          <a:p>
            <a:r>
              <a:rPr lang="en-US" sz="1800" dirty="0"/>
              <a:t>Easy to </a:t>
            </a:r>
            <a:r>
              <a:rPr lang="en-US" sz="1800" dirty="0" smtClean="0"/>
              <a:t>understand</a:t>
            </a:r>
            <a:endParaRPr lang="en-US" sz="1800" dirty="0"/>
          </a:p>
          <a:p>
            <a:r>
              <a:rPr lang="en-US" sz="1800" dirty="0"/>
              <a:t>Positioned so that people have sufficient time to identify, read and react to the </a:t>
            </a:r>
            <a:r>
              <a:rPr lang="en-US" sz="1800" dirty="0" smtClean="0"/>
              <a:t>sign</a:t>
            </a:r>
            <a:endParaRPr lang="en-US" sz="1800" dirty="0"/>
          </a:p>
          <a:p>
            <a:r>
              <a:rPr lang="en-US" sz="1800" dirty="0"/>
              <a:t>Consistent with signage used on public </a:t>
            </a:r>
            <a:r>
              <a:rPr lang="en-US" sz="1800" dirty="0" smtClean="0"/>
              <a:t>roads</a:t>
            </a:r>
          </a:p>
          <a:p>
            <a:r>
              <a:rPr lang="en-US" sz="1800" dirty="0" smtClean="0"/>
              <a:t>Maintained </a:t>
            </a:r>
            <a:r>
              <a:rPr lang="en-US" sz="1800" dirty="0"/>
              <a:t>to ensure that they remain </a:t>
            </a:r>
            <a:r>
              <a:rPr lang="en-US" sz="1800" dirty="0">
                <a:solidFill>
                  <a:schemeClr val="tx1"/>
                </a:solidFill>
              </a:rPr>
              <a:t>visible </a:t>
            </a:r>
            <a:r>
              <a:rPr lang="en-US" sz="1800" dirty="0" smtClean="0">
                <a:solidFill>
                  <a:schemeClr val="tx1"/>
                </a:solidFill>
              </a:rPr>
              <a:t>at all times and </a:t>
            </a:r>
            <a:r>
              <a:rPr lang="en-US" sz="1800" dirty="0"/>
              <a:t>are still </a:t>
            </a:r>
            <a:r>
              <a:rPr lang="en-US" sz="1800" dirty="0" smtClean="0"/>
              <a:t>relevant.</a:t>
            </a:r>
            <a:endParaRPr lang="en-AU" sz="18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22</a:t>
            </a:fld>
            <a:endParaRPr lang="en-AU" sz="1400">
              <a:solidFill>
                <a:srgbClr val="1D1D60"/>
              </a:solidFill>
            </a:endParaRPr>
          </a:p>
        </p:txBody>
      </p:sp>
    </p:spTree>
    <p:extLst>
      <p:ext uri="{BB962C8B-B14F-4D97-AF65-F5344CB8AC3E}">
        <p14:creationId xmlns:p14="http://schemas.microsoft.com/office/powerpoint/2010/main" val="2729449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a:solidFill>
                  <a:srgbClr val="FF8200"/>
                </a:solidFill>
              </a:rPr>
              <a:t>Training</a:t>
            </a:r>
            <a:r>
              <a:rPr lang="en-AU" dirty="0">
                <a:solidFill>
                  <a:srgbClr val="000000"/>
                </a:solidFill>
              </a:rPr>
              <a:t> </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t>Identifies the following areas to consider: </a:t>
            </a:r>
            <a:endParaRPr lang="en-AU" sz="1800" dirty="0" smtClean="0"/>
          </a:p>
          <a:p>
            <a:pPr>
              <a:buClr>
                <a:srgbClr val="FF8200"/>
              </a:buClr>
            </a:pPr>
            <a:r>
              <a:rPr lang="en-US" sz="1800" dirty="0"/>
              <a:t>Induction training which includes site traffic and road </a:t>
            </a:r>
            <a:r>
              <a:rPr lang="en-US" sz="1800" dirty="0" smtClean="0"/>
              <a:t>rules </a:t>
            </a:r>
            <a:endParaRPr lang="en-US" sz="1800" dirty="0"/>
          </a:p>
          <a:p>
            <a:r>
              <a:rPr lang="en-US" sz="1800" dirty="0"/>
              <a:t>Specific equipment operator </a:t>
            </a:r>
            <a:r>
              <a:rPr lang="en-US" sz="1800" dirty="0" smtClean="0"/>
              <a:t>training</a:t>
            </a:r>
            <a:endParaRPr lang="en-US" sz="1800" dirty="0"/>
          </a:p>
          <a:p>
            <a:r>
              <a:rPr lang="en-US" sz="1800" dirty="0"/>
              <a:t>Training in road construction and </a:t>
            </a:r>
            <a:r>
              <a:rPr lang="en-US" sz="1800" dirty="0" smtClean="0"/>
              <a:t>maintenance.</a:t>
            </a:r>
            <a:endParaRPr lang="en-US" sz="18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23</a:t>
            </a:fld>
            <a:endParaRPr lang="en-AU" sz="1400">
              <a:solidFill>
                <a:srgbClr val="1D1D60"/>
              </a:solidFill>
            </a:endParaRPr>
          </a:p>
        </p:txBody>
      </p:sp>
    </p:spTree>
    <p:extLst>
      <p:ext uri="{BB962C8B-B14F-4D97-AF65-F5344CB8AC3E}">
        <p14:creationId xmlns:p14="http://schemas.microsoft.com/office/powerpoint/2010/main" val="1034028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AU" dirty="0" smtClean="0">
                <a:solidFill>
                  <a:srgbClr val="FF8200"/>
                </a:solidFill>
              </a:rPr>
              <a:t>Inspections and Monitoring</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Clr>
                <a:srgbClr val="FF8200"/>
              </a:buClr>
              <a:buNone/>
            </a:pPr>
            <a:r>
              <a:rPr lang="en-AU" sz="1800" dirty="0">
                <a:solidFill>
                  <a:schemeClr val="tx1"/>
                </a:solidFill>
              </a:rPr>
              <a:t>Identifies the following areas to consider: </a:t>
            </a:r>
            <a:endParaRPr lang="en-AU" sz="1800" dirty="0" smtClean="0">
              <a:solidFill>
                <a:schemeClr val="tx1"/>
              </a:solidFill>
            </a:endParaRPr>
          </a:p>
          <a:p>
            <a:pPr>
              <a:buClr>
                <a:srgbClr val="FF8200"/>
              </a:buClr>
            </a:pPr>
            <a:r>
              <a:rPr lang="en-US" sz="1800" dirty="0">
                <a:solidFill>
                  <a:schemeClr val="tx1"/>
                </a:solidFill>
              </a:rPr>
              <a:t>Establishing </a:t>
            </a:r>
            <a:r>
              <a:rPr lang="en-US" sz="1800" dirty="0" smtClean="0">
                <a:solidFill>
                  <a:schemeClr val="tx1"/>
                </a:solidFill>
              </a:rPr>
              <a:t>system </a:t>
            </a:r>
            <a:r>
              <a:rPr lang="en-US" sz="1800" dirty="0">
                <a:solidFill>
                  <a:schemeClr val="tx1"/>
                </a:solidFill>
              </a:rPr>
              <a:t>of regular inspection and </a:t>
            </a:r>
            <a:r>
              <a:rPr lang="en-US" sz="1800" dirty="0" smtClean="0">
                <a:solidFill>
                  <a:schemeClr val="tx1"/>
                </a:solidFill>
              </a:rPr>
              <a:t>monitoring </a:t>
            </a:r>
            <a:endParaRPr lang="en-US" sz="1800" dirty="0">
              <a:solidFill>
                <a:schemeClr val="tx1"/>
              </a:solidFill>
            </a:endParaRPr>
          </a:p>
          <a:p>
            <a:r>
              <a:rPr lang="en-US" sz="1800" dirty="0">
                <a:solidFill>
                  <a:schemeClr val="tx1"/>
                </a:solidFill>
              </a:rPr>
              <a:t>Review of effectiveness of training </a:t>
            </a:r>
            <a:r>
              <a:rPr lang="en-US" sz="1800" dirty="0" smtClean="0">
                <a:solidFill>
                  <a:schemeClr val="tx1"/>
                </a:solidFill>
              </a:rPr>
              <a:t>provided </a:t>
            </a:r>
            <a:endParaRPr lang="en-US" sz="1800" dirty="0">
              <a:solidFill>
                <a:schemeClr val="tx1"/>
              </a:solidFill>
            </a:endParaRPr>
          </a:p>
          <a:p>
            <a:r>
              <a:rPr lang="en-US" sz="1800" dirty="0" smtClean="0">
                <a:solidFill>
                  <a:schemeClr val="tx1"/>
                </a:solidFill>
              </a:rPr>
              <a:t>Pre-start </a:t>
            </a:r>
            <a:r>
              <a:rPr lang="en-US" sz="1800" dirty="0">
                <a:solidFill>
                  <a:schemeClr val="tx1"/>
                </a:solidFill>
              </a:rPr>
              <a:t>inspections of equipment by </a:t>
            </a:r>
            <a:r>
              <a:rPr lang="en-US" sz="1800" dirty="0" smtClean="0">
                <a:solidFill>
                  <a:schemeClr val="tx1"/>
                </a:solidFill>
              </a:rPr>
              <a:t>operators </a:t>
            </a:r>
            <a:endParaRPr lang="en-US" sz="1800" dirty="0">
              <a:solidFill>
                <a:schemeClr val="tx1"/>
              </a:solidFill>
            </a:endParaRPr>
          </a:p>
          <a:p>
            <a:r>
              <a:rPr lang="en-AU" sz="1800" dirty="0">
                <a:solidFill>
                  <a:schemeClr val="tx1"/>
                </a:solidFill>
              </a:rPr>
              <a:t>Regular routine equipment </a:t>
            </a:r>
            <a:r>
              <a:rPr lang="en-AU" sz="1800" dirty="0" smtClean="0">
                <a:solidFill>
                  <a:schemeClr val="tx1"/>
                </a:solidFill>
              </a:rPr>
              <a:t>maintenance </a:t>
            </a:r>
            <a:endParaRPr lang="en-AU" sz="1800" dirty="0">
              <a:solidFill>
                <a:schemeClr val="tx1"/>
              </a:solidFill>
            </a:endParaRPr>
          </a:p>
          <a:p>
            <a:r>
              <a:rPr lang="en-US" sz="1800" dirty="0">
                <a:solidFill>
                  <a:schemeClr val="tx1"/>
                </a:solidFill>
              </a:rPr>
              <a:t>Workplace inspections and monitoring of compliance by </a:t>
            </a:r>
            <a:r>
              <a:rPr lang="en-US" sz="1800" dirty="0" smtClean="0">
                <a:solidFill>
                  <a:schemeClr val="tx1"/>
                </a:solidFill>
              </a:rPr>
              <a:t>supervisors</a:t>
            </a:r>
          </a:p>
          <a:p>
            <a:r>
              <a:rPr lang="en-US" sz="1800" dirty="0" smtClean="0">
                <a:solidFill>
                  <a:schemeClr val="tx1"/>
                </a:solidFill>
              </a:rPr>
              <a:t>Regular </a:t>
            </a:r>
            <a:r>
              <a:rPr lang="en-US" sz="1800" dirty="0">
                <a:solidFill>
                  <a:schemeClr val="tx1"/>
                </a:solidFill>
              </a:rPr>
              <a:t>inspection and maintenance of roads, signage and traffic </a:t>
            </a:r>
            <a:r>
              <a:rPr lang="en-US" sz="1800" dirty="0" smtClean="0">
                <a:solidFill>
                  <a:schemeClr val="tx1"/>
                </a:solidFill>
              </a:rPr>
              <a:t>controls.</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24</a:t>
            </a:fld>
            <a:endParaRPr lang="en-AU" sz="1400">
              <a:solidFill>
                <a:srgbClr val="1D1D60"/>
              </a:solidFill>
            </a:endParaRPr>
          </a:p>
        </p:txBody>
      </p:sp>
    </p:spTree>
    <p:extLst>
      <p:ext uri="{BB962C8B-B14F-4D97-AF65-F5344CB8AC3E}">
        <p14:creationId xmlns:p14="http://schemas.microsoft.com/office/powerpoint/2010/main" val="4249583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MAQOHSC </a:t>
            </a:r>
            <a:r>
              <a:rPr lang="en-US" kern="1200" dirty="0" smtClean="0">
                <a:solidFill>
                  <a:srgbClr val="FF8200"/>
                </a:solidFill>
                <a:latin typeface="Arial" panose="020B0604020202020204" pitchFamily="34" charset="0"/>
                <a:cs typeface="Arial" panose="020B0604020202020204" pitchFamily="34" charset="0"/>
              </a:rPr>
              <a:t>PMH Risk </a:t>
            </a:r>
            <a:r>
              <a:rPr lang="en-US" kern="1200" dirty="0">
                <a:solidFill>
                  <a:srgbClr val="FF8200"/>
                </a:solidFill>
                <a:latin typeface="Arial" panose="020B0604020202020204" pitchFamily="34" charset="0"/>
                <a:cs typeface="Arial" panose="020B0604020202020204" pitchFamily="34" charset="0"/>
              </a:rPr>
              <a:t>Assessment </a:t>
            </a:r>
            <a:r>
              <a:rPr lang="en-US" kern="1200" dirty="0" smtClean="0">
                <a:solidFill>
                  <a:srgbClr val="FF8200"/>
                </a:solidFill>
                <a:latin typeface="Arial" panose="020B0604020202020204" pitchFamily="34" charset="0"/>
                <a:cs typeface="Arial" panose="020B0604020202020204" pitchFamily="34" charset="0"/>
              </a:rPr>
              <a:t>Tool</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776192"/>
          </a:xfrm>
        </p:spPr>
        <p:txBody>
          <a:bodyPr/>
          <a:lstStyle/>
          <a:p>
            <a:pPr marL="0" indent="0">
              <a:buNone/>
            </a:pPr>
            <a:r>
              <a:rPr lang="en-AU" sz="1600" dirty="0" smtClean="0">
                <a:solidFill>
                  <a:schemeClr val="tx1"/>
                </a:solidFill>
                <a:latin typeface="TimesNewRoman"/>
              </a:rPr>
              <a:t>MAQOHSC has </a:t>
            </a:r>
            <a:r>
              <a:rPr lang="en-AU" sz="1600" dirty="0">
                <a:solidFill>
                  <a:schemeClr val="tx1"/>
                </a:solidFill>
                <a:latin typeface="TimesNewRoman"/>
              </a:rPr>
              <a:t>developed a </a:t>
            </a:r>
            <a:r>
              <a:rPr lang="en-AU" sz="1600" dirty="0" smtClean="0">
                <a:solidFill>
                  <a:schemeClr val="tx1"/>
                </a:solidFill>
                <a:latin typeface="TimesNewRoman"/>
              </a:rPr>
              <a:t>specific risk assessment checklist tool to assist industry in managing principal </a:t>
            </a:r>
            <a:r>
              <a:rPr lang="en-AU" sz="1600" dirty="0">
                <a:solidFill>
                  <a:schemeClr val="tx1"/>
                </a:solidFill>
                <a:latin typeface="TimesNewRoman"/>
              </a:rPr>
              <a:t>m</a:t>
            </a:r>
            <a:r>
              <a:rPr lang="en-AU" sz="1600" dirty="0" smtClean="0">
                <a:solidFill>
                  <a:schemeClr val="tx1"/>
                </a:solidFill>
                <a:latin typeface="TimesNewRoman"/>
              </a:rPr>
              <a:t>ining hazards for </a:t>
            </a:r>
            <a:r>
              <a:rPr lang="en-AU" sz="1600" dirty="0">
                <a:solidFill>
                  <a:schemeClr val="tx1"/>
                </a:solidFill>
                <a:latin typeface="TimesNewRoman"/>
              </a:rPr>
              <a:t>r</a:t>
            </a:r>
            <a:r>
              <a:rPr lang="en-AU" sz="1600" dirty="0" smtClean="0">
                <a:solidFill>
                  <a:schemeClr val="tx1"/>
                </a:solidFill>
                <a:latin typeface="TimesNewRoman"/>
              </a:rPr>
              <a:t>oads and other </a:t>
            </a:r>
            <a:r>
              <a:rPr lang="en-AU" sz="1600" dirty="0">
                <a:solidFill>
                  <a:schemeClr val="tx1"/>
                </a:solidFill>
                <a:latin typeface="TimesNewRoman"/>
              </a:rPr>
              <a:t>v</a:t>
            </a:r>
            <a:r>
              <a:rPr lang="en-AU" sz="1600" dirty="0" smtClean="0">
                <a:solidFill>
                  <a:schemeClr val="tx1"/>
                </a:solidFill>
                <a:latin typeface="TimesNewRoman"/>
              </a:rPr>
              <a:t>ehicle </a:t>
            </a:r>
            <a:r>
              <a:rPr lang="en-AU" sz="1600" dirty="0">
                <a:solidFill>
                  <a:schemeClr val="tx1"/>
                </a:solidFill>
                <a:latin typeface="TimesNewRoman"/>
              </a:rPr>
              <a:t>o</a:t>
            </a:r>
            <a:r>
              <a:rPr lang="en-AU" sz="1600" dirty="0" smtClean="0">
                <a:solidFill>
                  <a:schemeClr val="tx1"/>
                </a:solidFill>
                <a:latin typeface="TimesNewRoman"/>
              </a:rPr>
              <a:t>perating </a:t>
            </a:r>
            <a:r>
              <a:rPr lang="en-AU" sz="1600" dirty="0">
                <a:solidFill>
                  <a:schemeClr val="tx1"/>
                </a:solidFill>
                <a:latin typeface="TimesNewRoman"/>
              </a:rPr>
              <a:t>a</a:t>
            </a:r>
            <a:r>
              <a:rPr lang="en-AU" sz="1600" dirty="0" smtClean="0">
                <a:solidFill>
                  <a:schemeClr val="tx1"/>
                </a:solidFill>
                <a:latin typeface="TimesNewRoman"/>
              </a:rPr>
              <a:t>reas.</a:t>
            </a:r>
          </a:p>
          <a:p>
            <a:pPr marL="0" indent="0">
              <a:buNone/>
            </a:pPr>
            <a:r>
              <a:rPr lang="en-AU" sz="1600" dirty="0" smtClean="0">
                <a:solidFill>
                  <a:schemeClr val="tx1"/>
                </a:solidFill>
                <a:latin typeface="TimesNewRoman"/>
              </a:rPr>
              <a:t>The tool is based on the requirements and criteria from the Draft Code of Practice </a:t>
            </a:r>
            <a:r>
              <a:rPr lang="en-AU" sz="1600" dirty="0" smtClean="0">
                <a:solidFill>
                  <a:schemeClr val="tx1"/>
                </a:solidFill>
                <a:latin typeface="TimesNewRoman"/>
              </a:rPr>
              <a:t>- </a:t>
            </a:r>
            <a:r>
              <a:rPr lang="en-AU" sz="1600" dirty="0" smtClean="0">
                <a:solidFill>
                  <a:schemeClr val="tx1"/>
                </a:solidFill>
                <a:latin typeface="TimesNewRoman"/>
              </a:rPr>
              <a:t>Roads </a:t>
            </a:r>
            <a:r>
              <a:rPr lang="en-AU" sz="1600" dirty="0" smtClean="0">
                <a:solidFill>
                  <a:schemeClr val="tx1"/>
                </a:solidFill>
                <a:latin typeface="TimesNewRoman"/>
              </a:rPr>
              <a:t>and Other Operating Areas issued by SafeWork Australia. The tool:</a:t>
            </a:r>
            <a:br>
              <a:rPr lang="en-AU" sz="1600" dirty="0" smtClean="0">
                <a:solidFill>
                  <a:schemeClr val="tx1"/>
                </a:solidFill>
                <a:latin typeface="TimesNewRoman"/>
              </a:rPr>
            </a:br>
            <a:r>
              <a:rPr lang="en-AU" sz="1600" dirty="0" smtClean="0">
                <a:solidFill>
                  <a:schemeClr val="tx1"/>
                </a:solidFill>
                <a:latin typeface="TimesNewRoman"/>
              </a:rPr>
              <a:t> </a:t>
            </a:r>
          </a:p>
          <a:p>
            <a:pPr>
              <a:spcBef>
                <a:spcPts val="600"/>
              </a:spcBef>
              <a:spcAft>
                <a:spcPts val="600"/>
              </a:spcAft>
              <a:buClr>
                <a:srgbClr val="FF8200"/>
              </a:buClr>
            </a:pPr>
            <a:r>
              <a:rPr lang="en-AU" sz="1600" dirty="0">
                <a:solidFill>
                  <a:schemeClr val="tx1"/>
                </a:solidFill>
              </a:rPr>
              <a:t>C</a:t>
            </a:r>
            <a:r>
              <a:rPr lang="en-AU" sz="1600" dirty="0" smtClean="0">
                <a:solidFill>
                  <a:schemeClr val="tx1"/>
                </a:solidFill>
              </a:rPr>
              <a:t>overs </a:t>
            </a:r>
            <a:r>
              <a:rPr lang="en-AU" sz="1600" dirty="0" smtClean="0">
                <a:solidFill>
                  <a:schemeClr val="tx1"/>
                </a:solidFill>
              </a:rPr>
              <a:t>all the elements of the </a:t>
            </a:r>
            <a:r>
              <a:rPr lang="en-AU" sz="1600" dirty="0">
                <a:solidFill>
                  <a:schemeClr val="tx1"/>
                </a:solidFill>
              </a:rPr>
              <a:t>D</a:t>
            </a:r>
            <a:r>
              <a:rPr lang="en-AU" sz="1600" dirty="0" smtClean="0">
                <a:solidFill>
                  <a:schemeClr val="tx1"/>
                </a:solidFill>
              </a:rPr>
              <a:t>raft Code of Practice </a:t>
            </a:r>
            <a:r>
              <a:rPr lang="en-AU" sz="1600" dirty="0" smtClean="0">
                <a:solidFill>
                  <a:schemeClr val="tx1"/>
                </a:solidFill>
              </a:rPr>
              <a:t>and provides a comprehensive series of questions to identify hazards and to assess </a:t>
            </a:r>
            <a:r>
              <a:rPr lang="en-AU" sz="1600" dirty="0" smtClean="0">
                <a:solidFill>
                  <a:schemeClr val="tx1"/>
                </a:solidFill>
              </a:rPr>
              <a:t>risks</a:t>
            </a:r>
            <a:endParaRPr lang="en-AU" sz="1600" dirty="0" smtClean="0">
              <a:solidFill>
                <a:schemeClr val="tx1"/>
              </a:solidFill>
            </a:endParaRPr>
          </a:p>
          <a:p>
            <a:pPr>
              <a:spcBef>
                <a:spcPts val="600"/>
              </a:spcBef>
              <a:spcAft>
                <a:spcPts val="600"/>
              </a:spcAft>
              <a:buClr>
                <a:srgbClr val="FF8200"/>
              </a:buClr>
            </a:pPr>
            <a:r>
              <a:rPr lang="en-AU" sz="1600" dirty="0">
                <a:solidFill>
                  <a:schemeClr val="tx1"/>
                </a:solidFill>
              </a:rPr>
              <a:t>C</a:t>
            </a:r>
            <a:r>
              <a:rPr lang="en-AU" sz="1600" dirty="0" smtClean="0">
                <a:solidFill>
                  <a:schemeClr val="tx1"/>
                </a:solidFill>
              </a:rPr>
              <a:t>ontains </a:t>
            </a:r>
            <a:r>
              <a:rPr lang="en-AU" sz="1600" dirty="0" smtClean="0">
                <a:solidFill>
                  <a:schemeClr val="tx1"/>
                </a:solidFill>
              </a:rPr>
              <a:t>a risk matrix and hierarchy</a:t>
            </a:r>
            <a:r>
              <a:rPr lang="en-AU" sz="1600" dirty="0">
                <a:solidFill>
                  <a:schemeClr val="tx1"/>
                </a:solidFill>
              </a:rPr>
              <a:t> </a:t>
            </a:r>
            <a:r>
              <a:rPr lang="en-AU" sz="1600" dirty="0" smtClean="0">
                <a:solidFill>
                  <a:schemeClr val="tx1"/>
                </a:solidFill>
              </a:rPr>
              <a:t>of </a:t>
            </a:r>
            <a:r>
              <a:rPr lang="en-AU" sz="1600" dirty="0" smtClean="0">
                <a:solidFill>
                  <a:schemeClr val="tx1"/>
                </a:solidFill>
              </a:rPr>
              <a:t>control</a:t>
            </a:r>
            <a:endParaRPr lang="en-AU" sz="1600" dirty="0" smtClean="0">
              <a:solidFill>
                <a:schemeClr val="tx1"/>
              </a:solidFill>
            </a:endParaRPr>
          </a:p>
          <a:p>
            <a:pPr lvl="0">
              <a:spcBef>
                <a:spcPts val="600"/>
              </a:spcBef>
              <a:spcAft>
                <a:spcPts val="600"/>
              </a:spcAft>
              <a:buClr>
                <a:srgbClr val="FF8200"/>
              </a:buClr>
            </a:pPr>
            <a:r>
              <a:rPr lang="en-AU" sz="1600" dirty="0">
                <a:solidFill>
                  <a:schemeClr val="tx1"/>
                </a:solidFill>
              </a:rPr>
              <a:t>C</a:t>
            </a:r>
            <a:r>
              <a:rPr lang="en-AU" sz="1600" dirty="0" smtClean="0">
                <a:solidFill>
                  <a:schemeClr val="tx1"/>
                </a:solidFill>
              </a:rPr>
              <a:t>aptures </a:t>
            </a:r>
            <a:r>
              <a:rPr lang="en-AU" sz="1600" dirty="0" smtClean="0">
                <a:solidFill>
                  <a:schemeClr val="tx1"/>
                </a:solidFill>
              </a:rPr>
              <a:t>the level of risk before and after controls have been </a:t>
            </a:r>
            <a:r>
              <a:rPr lang="en-AU" sz="1600" dirty="0" smtClean="0">
                <a:solidFill>
                  <a:schemeClr val="tx1"/>
                </a:solidFill>
              </a:rPr>
              <a:t>implemented</a:t>
            </a:r>
            <a:endParaRPr lang="en-AU" sz="1600" dirty="0" smtClean="0">
              <a:solidFill>
                <a:schemeClr val="tx1"/>
              </a:solidFill>
            </a:endParaRPr>
          </a:p>
          <a:p>
            <a:pPr lvl="0">
              <a:spcBef>
                <a:spcPts val="600"/>
              </a:spcBef>
              <a:spcAft>
                <a:spcPts val="600"/>
              </a:spcAft>
              <a:buClr>
                <a:srgbClr val="FF8200"/>
              </a:buClr>
            </a:pPr>
            <a:r>
              <a:rPr lang="en-AU" sz="1600" dirty="0">
                <a:solidFill>
                  <a:schemeClr val="tx1"/>
                </a:solidFill>
              </a:rPr>
              <a:t>P</a:t>
            </a:r>
            <a:r>
              <a:rPr lang="en-AU" sz="1600" dirty="0" smtClean="0">
                <a:solidFill>
                  <a:schemeClr val="tx1"/>
                </a:solidFill>
              </a:rPr>
              <a:t>rovides </a:t>
            </a:r>
            <a:r>
              <a:rPr lang="en-AU" sz="1600" dirty="0" smtClean="0">
                <a:solidFill>
                  <a:schemeClr val="tx1"/>
                </a:solidFill>
              </a:rPr>
              <a:t>an area to document the findings on hazards and associated </a:t>
            </a:r>
            <a:r>
              <a:rPr lang="en-AU" sz="1600" dirty="0" smtClean="0">
                <a:solidFill>
                  <a:schemeClr val="tx1"/>
                </a:solidFill>
              </a:rPr>
              <a:t>risks</a:t>
            </a:r>
            <a:endParaRPr lang="en-AU" sz="1600" dirty="0" smtClean="0">
              <a:solidFill>
                <a:schemeClr val="tx1"/>
              </a:solidFill>
            </a:endParaRPr>
          </a:p>
          <a:p>
            <a:pPr lvl="0">
              <a:spcBef>
                <a:spcPts val="600"/>
              </a:spcBef>
              <a:spcAft>
                <a:spcPts val="600"/>
              </a:spcAft>
              <a:buClr>
                <a:srgbClr val="FF8200"/>
              </a:buClr>
            </a:pPr>
            <a:r>
              <a:rPr lang="en-AU" sz="1600" dirty="0">
                <a:solidFill>
                  <a:schemeClr val="tx1"/>
                </a:solidFill>
              </a:rPr>
              <a:t>P</a:t>
            </a:r>
            <a:r>
              <a:rPr lang="en-AU" sz="1600" dirty="0" smtClean="0">
                <a:solidFill>
                  <a:schemeClr val="tx1"/>
                </a:solidFill>
              </a:rPr>
              <a:t>rovides </a:t>
            </a:r>
            <a:r>
              <a:rPr lang="en-AU" sz="1600" dirty="0" smtClean="0">
                <a:solidFill>
                  <a:schemeClr val="tx1"/>
                </a:solidFill>
              </a:rPr>
              <a:t>an area to </a:t>
            </a:r>
            <a:r>
              <a:rPr lang="en-AU" sz="1600" dirty="0" smtClean="0">
                <a:solidFill>
                  <a:schemeClr val="tx1"/>
                </a:solidFill>
              </a:rPr>
              <a:t>document principal mining hazard control </a:t>
            </a:r>
            <a:r>
              <a:rPr lang="en-AU" sz="1600" dirty="0" smtClean="0">
                <a:solidFill>
                  <a:schemeClr val="tx1"/>
                </a:solidFill>
              </a:rPr>
              <a:t>measures</a:t>
            </a:r>
            <a:r>
              <a:rPr lang="en-AU" sz="1600" dirty="0" smtClean="0">
                <a:solidFill>
                  <a:schemeClr val="tx1"/>
                </a:solidFill>
              </a:rPr>
              <a:t>.</a:t>
            </a:r>
            <a:endParaRPr lang="en-AU" sz="1600" dirty="0" smtClean="0">
              <a:solidFill>
                <a:schemeClr val="tx1"/>
              </a:solidFill>
            </a:endParaRPr>
          </a:p>
          <a:p>
            <a:pPr marL="0" lvl="0" indent="0">
              <a:spcBef>
                <a:spcPts val="300"/>
              </a:spcBef>
              <a:spcAft>
                <a:spcPts val="300"/>
              </a:spcAft>
              <a:buClr>
                <a:srgbClr val="FF8200"/>
              </a:buClr>
              <a:buNone/>
            </a:pPr>
            <a:endParaRPr lang="en-US" sz="16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25</a:t>
            </a:fld>
            <a:endParaRPr lang="en-AU" sz="1400">
              <a:solidFill>
                <a:srgbClr val="1D1D60"/>
              </a:solidFill>
            </a:endParaRPr>
          </a:p>
        </p:txBody>
      </p:sp>
    </p:spTree>
    <p:extLst>
      <p:ext uri="{BB962C8B-B14F-4D97-AF65-F5344CB8AC3E}">
        <p14:creationId xmlns:p14="http://schemas.microsoft.com/office/powerpoint/2010/main" val="2372756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MAQOHSC Risk </a:t>
            </a:r>
            <a:r>
              <a:rPr lang="en-US" kern="1200">
                <a:solidFill>
                  <a:srgbClr val="FF8200"/>
                </a:solidFill>
                <a:latin typeface="Arial" panose="020B0604020202020204" pitchFamily="34" charset="0"/>
                <a:cs typeface="Arial" panose="020B0604020202020204" pitchFamily="34" charset="0"/>
              </a:rPr>
              <a:t>Assessment </a:t>
            </a:r>
            <a:r>
              <a:rPr lang="en-US" kern="1200" smtClean="0">
                <a:solidFill>
                  <a:srgbClr val="FF8200"/>
                </a:solidFill>
                <a:latin typeface="Arial" panose="020B0604020202020204" pitchFamily="34" charset="0"/>
                <a:cs typeface="Arial" panose="020B0604020202020204" pitchFamily="34" charset="0"/>
              </a:rPr>
              <a:t>Tool</a:t>
            </a:r>
            <a:r>
              <a:rPr lang="en-US" kern="1200" dirty="0">
                <a:solidFill>
                  <a:srgbClr val="FF8200"/>
                </a:solidFill>
                <a:latin typeface="Arial" panose="020B0604020202020204" pitchFamily="34" charset="0"/>
                <a:cs typeface="Arial" panose="020B0604020202020204" pitchFamily="34" charset="0"/>
              </a:rPr>
              <a:t/>
            </a:r>
            <a:br>
              <a:rPr lang="en-US" kern="1200" dirty="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Cover page</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26</a:t>
            </a:fld>
            <a:endParaRPr lang="en-AU" sz="1400">
              <a:solidFill>
                <a:srgbClr val="1D1D60"/>
              </a:solidFill>
            </a:endParaRPr>
          </a:p>
        </p:txBody>
      </p:sp>
      <p:pic>
        <p:nvPicPr>
          <p:cNvPr id="3" name="Picture 2" descr="C:\Users\DempsM01\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556792"/>
            <a:ext cx="7527925" cy="4640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998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Risk Matrix</a:t>
            </a:r>
            <a:endParaRPr lang="en-AU"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27</a:t>
            </a:fld>
            <a:endParaRPr lang="en-AU" sz="1400">
              <a:solidFill>
                <a:srgbClr val="1D1D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2140074"/>
              </p:ext>
            </p:extLst>
          </p:nvPr>
        </p:nvGraphicFramePr>
        <p:xfrm>
          <a:off x="1403640" y="1412775"/>
          <a:ext cx="7618452" cy="5262676"/>
        </p:xfrm>
        <a:graphic>
          <a:graphicData uri="http://schemas.openxmlformats.org/drawingml/2006/table">
            <a:tbl>
              <a:tblPr firstRow="1" firstCol="1" lastRow="1" lastCol="1" bandRow="1" bandCol="1"/>
              <a:tblGrid>
                <a:gridCol w="1777554"/>
                <a:gridCol w="1820540"/>
                <a:gridCol w="1820540"/>
                <a:gridCol w="2199818"/>
              </a:tblGrid>
              <a:tr h="262573">
                <a:tc gridSpan="4">
                  <a:txBody>
                    <a:bodyPr/>
                    <a:lstStyle/>
                    <a:p>
                      <a:pPr algn="ctr">
                        <a:spcAft>
                          <a:spcPts val="0"/>
                        </a:spcAft>
                      </a:pPr>
                      <a:r>
                        <a:rPr lang="en-US" sz="1400" b="0" dirty="0">
                          <a:solidFill>
                            <a:srgbClr val="000000"/>
                          </a:solidFill>
                          <a:effectLst/>
                          <a:latin typeface="+mj-lt"/>
                          <a:ea typeface="Times New Roman"/>
                        </a:rPr>
                        <a:t>RISK</a:t>
                      </a:r>
                      <a:r>
                        <a:rPr lang="en-US" sz="1400" b="1" dirty="0">
                          <a:solidFill>
                            <a:srgbClr val="000000"/>
                          </a:solidFill>
                          <a:effectLst/>
                          <a:latin typeface="+mj-lt"/>
                          <a:ea typeface="Times New Roman"/>
                        </a:rPr>
                        <a:t> MATRIX</a:t>
                      </a:r>
                      <a:endParaRPr lang="en-AU" sz="1400" dirty="0">
                        <a:solidFill>
                          <a:srgbClr val="000000"/>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r>
              <a:tr h="676103">
                <a:tc>
                  <a:txBody>
                    <a:bodyPr/>
                    <a:lstStyle/>
                    <a:p>
                      <a:pPr algn="ctr">
                        <a:spcAft>
                          <a:spcPts val="0"/>
                        </a:spcAft>
                      </a:pPr>
                      <a:r>
                        <a:rPr lang="en-US" sz="1050" b="1" dirty="0">
                          <a:solidFill>
                            <a:schemeClr val="tx1"/>
                          </a:solidFill>
                          <a:effectLst/>
                          <a:latin typeface="+mj-lt"/>
                          <a:ea typeface="Times New Roman"/>
                        </a:rPr>
                        <a:t>Exposure (E)</a:t>
                      </a:r>
                      <a:endParaRPr lang="en-AU" sz="1050" b="1" dirty="0">
                        <a:solidFill>
                          <a:schemeClr val="tx1"/>
                        </a:solidFill>
                        <a:effectLst/>
                        <a:latin typeface="+mj-lt"/>
                        <a:ea typeface="Times New Roman"/>
                      </a:endParaRPr>
                    </a:p>
                    <a:p>
                      <a:pPr algn="ctr">
                        <a:spcAft>
                          <a:spcPts val="0"/>
                        </a:spcAft>
                      </a:pPr>
                      <a:r>
                        <a:rPr lang="en-US" sz="1050" b="1" dirty="0">
                          <a:solidFill>
                            <a:schemeClr val="tx1"/>
                          </a:solidFill>
                          <a:effectLst/>
                          <a:latin typeface="+mj-lt"/>
                          <a:ea typeface="Times New Roman"/>
                        </a:rPr>
                        <a:t>How frequently a person(s) will be exposed to the hazard</a:t>
                      </a:r>
                      <a:endParaRPr lang="en-AU" sz="1050" b="1" dirty="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050" b="1" dirty="0">
                          <a:solidFill>
                            <a:schemeClr val="tx1"/>
                          </a:solidFill>
                          <a:effectLst/>
                          <a:latin typeface="+mj-lt"/>
                          <a:ea typeface="Times New Roman"/>
                        </a:rPr>
                        <a:t>Likelihood (L)</a:t>
                      </a:r>
                      <a:endParaRPr lang="en-AU" sz="1050" b="1" dirty="0">
                        <a:solidFill>
                          <a:schemeClr val="tx1"/>
                        </a:solidFill>
                        <a:effectLst/>
                        <a:latin typeface="+mj-lt"/>
                        <a:ea typeface="Times New Roman"/>
                      </a:endParaRPr>
                    </a:p>
                    <a:p>
                      <a:pPr algn="ctr">
                        <a:spcAft>
                          <a:spcPts val="0"/>
                        </a:spcAft>
                      </a:pPr>
                      <a:r>
                        <a:rPr lang="en-US" sz="1050" b="1" dirty="0">
                          <a:solidFill>
                            <a:schemeClr val="tx1"/>
                          </a:solidFill>
                          <a:effectLst/>
                          <a:latin typeface="+mj-lt"/>
                          <a:ea typeface="Times New Roman"/>
                        </a:rPr>
                        <a:t>The </a:t>
                      </a:r>
                      <a:r>
                        <a:rPr lang="en-US" sz="1050" b="1" dirty="0" smtClean="0">
                          <a:solidFill>
                            <a:schemeClr val="tx1"/>
                          </a:solidFill>
                          <a:effectLst/>
                          <a:latin typeface="+mj-lt"/>
                          <a:ea typeface="Times New Roman"/>
                        </a:rPr>
                        <a:t>likelihood </a:t>
                      </a:r>
                      <a:r>
                        <a:rPr lang="en-US" sz="1050" b="1" dirty="0">
                          <a:solidFill>
                            <a:schemeClr val="tx1"/>
                          </a:solidFill>
                          <a:effectLst/>
                          <a:latin typeface="+mj-lt"/>
                          <a:ea typeface="Times New Roman"/>
                        </a:rPr>
                        <a:t>that harm will occur if exposed to the hazard</a:t>
                      </a:r>
                      <a:endParaRPr lang="en-AU" sz="1050" b="1"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050" b="1" dirty="0">
                          <a:solidFill>
                            <a:schemeClr val="tx1"/>
                          </a:solidFill>
                          <a:effectLst/>
                          <a:latin typeface="+mj-lt"/>
                          <a:ea typeface="Times New Roman"/>
                        </a:rPr>
                        <a:t>Consequence (C)</a:t>
                      </a:r>
                      <a:endParaRPr lang="en-AU" sz="1050" b="1" dirty="0">
                        <a:solidFill>
                          <a:schemeClr val="tx1"/>
                        </a:solidFill>
                        <a:effectLst/>
                        <a:latin typeface="+mj-lt"/>
                        <a:ea typeface="Times New Roman"/>
                      </a:endParaRPr>
                    </a:p>
                    <a:p>
                      <a:pPr algn="ctr">
                        <a:spcAft>
                          <a:spcPts val="0"/>
                        </a:spcAft>
                      </a:pPr>
                      <a:r>
                        <a:rPr lang="en-US" sz="1050" b="1" dirty="0">
                          <a:solidFill>
                            <a:schemeClr val="tx1"/>
                          </a:solidFill>
                          <a:effectLst/>
                          <a:latin typeface="+mj-lt"/>
                          <a:ea typeface="Times New Roman"/>
                        </a:rPr>
                        <a:t>The </a:t>
                      </a:r>
                      <a:r>
                        <a:rPr lang="en-US" sz="1050" b="1" u="sng" dirty="0">
                          <a:solidFill>
                            <a:schemeClr val="tx1"/>
                          </a:solidFill>
                          <a:effectLst/>
                          <a:latin typeface="+mj-lt"/>
                          <a:ea typeface="Times New Roman"/>
                        </a:rPr>
                        <a:t>most likely</a:t>
                      </a:r>
                      <a:r>
                        <a:rPr lang="en-US" sz="1050" b="1" dirty="0">
                          <a:solidFill>
                            <a:schemeClr val="tx1"/>
                          </a:solidFill>
                          <a:effectLst/>
                          <a:latin typeface="+mj-lt"/>
                          <a:ea typeface="Times New Roman"/>
                        </a:rPr>
                        <a:t> consequence if harm does occurs</a:t>
                      </a:r>
                      <a:endParaRPr lang="en-AU" sz="1050" b="1"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100" b="1" dirty="0">
                          <a:solidFill>
                            <a:srgbClr val="000000"/>
                          </a:solidFill>
                          <a:effectLst/>
                          <a:latin typeface="+mj-lt"/>
                          <a:ea typeface="Times New Roman"/>
                        </a:rPr>
                        <a:t>Multiply E x L x C = Risk Level</a:t>
                      </a:r>
                      <a:endParaRPr lang="en-AU" sz="1100" b="1" dirty="0">
                        <a:solidFill>
                          <a:srgbClr val="000000"/>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50940">
                <a:tc>
                  <a:txBody>
                    <a:bodyPr/>
                    <a:lstStyle/>
                    <a:p>
                      <a:pPr algn="ctr" fontAlgn="ctr">
                        <a:spcAft>
                          <a:spcPts val="0"/>
                        </a:spcAft>
                      </a:pPr>
                      <a:r>
                        <a:rPr lang="en-US" sz="1050" b="1" kern="1200" dirty="0">
                          <a:solidFill>
                            <a:schemeClr val="tx1"/>
                          </a:solidFill>
                          <a:effectLst/>
                          <a:latin typeface="+mj-lt"/>
                          <a:ea typeface="Times New Roman"/>
                        </a:rPr>
                        <a:t>Continuously = 10</a:t>
                      </a:r>
                      <a:endParaRPr lang="en-AU" sz="1050" dirty="0">
                        <a:solidFill>
                          <a:schemeClr val="tx1"/>
                        </a:solidFill>
                        <a:effectLst/>
                        <a:latin typeface="+mj-lt"/>
                        <a:ea typeface="Times New Roman"/>
                      </a:endParaRPr>
                    </a:p>
                    <a:p>
                      <a:pPr algn="ctr" fontAlgn="ctr">
                        <a:spcAft>
                          <a:spcPts val="0"/>
                        </a:spcAft>
                      </a:pPr>
                      <a:r>
                        <a:rPr lang="en-US" sz="1050" kern="1200" dirty="0">
                          <a:solidFill>
                            <a:schemeClr val="tx1"/>
                          </a:solidFill>
                          <a:effectLst/>
                          <a:latin typeface="+mj-lt"/>
                          <a:ea typeface="Times New Roman"/>
                        </a:rPr>
                        <a:t>Constant exposure to the hazard during a shift</a:t>
                      </a:r>
                      <a:endParaRPr lang="en-AU" sz="1050" dirty="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Almost Certain = 1.0</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Harm is expected to occur if exposed to hazard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Catastrophic = 20</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Injury resulting in a fatality</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rgbClr val="000000"/>
                          </a:solidFill>
                          <a:effectLst/>
                          <a:latin typeface="+mj-lt"/>
                          <a:ea typeface="Times New Roman"/>
                        </a:rPr>
                        <a:t>Extreme = a score more than 20</a:t>
                      </a:r>
                      <a:endParaRPr lang="en-AU" sz="1050" dirty="0">
                        <a:solidFill>
                          <a:srgbClr val="000000"/>
                        </a:solidFill>
                        <a:effectLst/>
                        <a:latin typeface="+mj-lt"/>
                        <a:ea typeface="Times New Roman"/>
                      </a:endParaRPr>
                    </a:p>
                    <a:p>
                      <a:pPr algn="ctr">
                        <a:spcAft>
                          <a:spcPts val="0"/>
                        </a:spcAft>
                      </a:pPr>
                      <a:r>
                        <a:rPr lang="en-US" sz="1050" dirty="0">
                          <a:solidFill>
                            <a:srgbClr val="000000"/>
                          </a:solidFill>
                          <a:effectLst/>
                          <a:latin typeface="+mj-lt"/>
                          <a:ea typeface="Times New Roman"/>
                        </a:rPr>
                        <a:t>Stop work until a risk control has been implemented</a:t>
                      </a:r>
                      <a:endParaRPr lang="en-AU" sz="1050" dirty="0">
                        <a:solidFill>
                          <a:srgbClr val="000000"/>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44808">
                <a:tc>
                  <a:txBody>
                    <a:bodyPr/>
                    <a:lstStyle/>
                    <a:p>
                      <a:pPr algn="ctr" fontAlgn="ctr">
                        <a:spcAft>
                          <a:spcPts val="0"/>
                        </a:spcAft>
                      </a:pPr>
                      <a:r>
                        <a:rPr lang="en-US" sz="1050" b="1" kern="1200" dirty="0">
                          <a:solidFill>
                            <a:schemeClr val="tx1"/>
                          </a:solidFill>
                          <a:effectLst/>
                          <a:latin typeface="+mj-lt"/>
                          <a:ea typeface="Times New Roman"/>
                        </a:rPr>
                        <a:t>Frequently = 6</a:t>
                      </a:r>
                      <a:endParaRPr lang="en-AU" sz="1050" dirty="0">
                        <a:solidFill>
                          <a:schemeClr val="tx1"/>
                        </a:solidFill>
                        <a:effectLst/>
                        <a:latin typeface="+mj-lt"/>
                        <a:ea typeface="Times New Roman"/>
                      </a:endParaRPr>
                    </a:p>
                    <a:p>
                      <a:pPr algn="ctr" fontAlgn="ctr">
                        <a:spcAft>
                          <a:spcPts val="0"/>
                        </a:spcAft>
                      </a:pPr>
                      <a:r>
                        <a:rPr lang="en-US" sz="1050" kern="1200" dirty="0">
                          <a:solidFill>
                            <a:schemeClr val="tx1"/>
                          </a:solidFill>
                          <a:effectLst/>
                          <a:latin typeface="+mj-lt"/>
                          <a:ea typeface="Times New Roman"/>
                        </a:rPr>
                        <a:t>Exposure to the hazard occurs several times during a shift</a:t>
                      </a:r>
                      <a:endParaRPr lang="en-AU" sz="1050" dirty="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Likely = 0.6</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Harm will probably occur if exposed to hazard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050" b="1" dirty="0">
                          <a:solidFill>
                            <a:schemeClr val="tx1"/>
                          </a:solidFill>
                          <a:effectLst/>
                          <a:latin typeface="+mj-lt"/>
                          <a:ea typeface="Times New Roman"/>
                        </a:rPr>
                        <a:t>Major = 10</a:t>
                      </a:r>
                      <a:endParaRPr lang="en-AU" sz="1050" dirty="0">
                        <a:solidFill>
                          <a:schemeClr val="tx1"/>
                        </a:solidFill>
                        <a:effectLst/>
                        <a:latin typeface="+mj-lt"/>
                        <a:ea typeface="Times New Roman"/>
                      </a:endParaRPr>
                    </a:p>
                    <a:p>
                      <a:pPr algn="ctr">
                        <a:spcBef>
                          <a:spcPts val="200"/>
                        </a:spcBef>
                        <a:spcAft>
                          <a:spcPts val="200"/>
                        </a:spcAft>
                      </a:pPr>
                      <a:r>
                        <a:rPr lang="en-US" sz="1050" b="0" dirty="0">
                          <a:solidFill>
                            <a:schemeClr val="tx1"/>
                          </a:solidFill>
                          <a:effectLst/>
                          <a:latin typeface="+mj-lt"/>
                          <a:ea typeface="Times New Roman"/>
                        </a:rPr>
                        <a:t>Injury requiring hospitalisation</a:t>
                      </a:r>
                      <a:endParaRPr lang="en-AU" sz="1050" b="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rgbClr val="000000"/>
                          </a:solidFill>
                          <a:effectLst/>
                          <a:latin typeface="+mj-lt"/>
                          <a:ea typeface="Times New Roman"/>
                        </a:rPr>
                        <a:t>High = a score between 10 &amp; 19.9</a:t>
                      </a:r>
                      <a:endParaRPr lang="en-AU" sz="1050" dirty="0">
                        <a:solidFill>
                          <a:srgbClr val="000000"/>
                        </a:solidFill>
                        <a:effectLst/>
                        <a:latin typeface="+mj-lt"/>
                        <a:ea typeface="Times New Roman"/>
                      </a:endParaRPr>
                    </a:p>
                    <a:p>
                      <a:pPr algn="ctr">
                        <a:spcAft>
                          <a:spcPts val="0"/>
                        </a:spcAft>
                      </a:pPr>
                      <a:r>
                        <a:rPr lang="en-US" sz="1050" dirty="0">
                          <a:solidFill>
                            <a:srgbClr val="000000"/>
                          </a:solidFill>
                          <a:effectLst/>
                          <a:latin typeface="+mj-lt"/>
                          <a:ea typeface="Times New Roman"/>
                        </a:rPr>
                        <a:t>Implement risk control within 3 days</a:t>
                      </a:r>
                      <a:endParaRPr lang="en-AU" sz="1050" dirty="0">
                        <a:solidFill>
                          <a:srgbClr val="000000"/>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844808">
                <a:tc>
                  <a:txBody>
                    <a:bodyPr/>
                    <a:lstStyle/>
                    <a:p>
                      <a:pPr algn="ctr" fontAlgn="ctr">
                        <a:spcAft>
                          <a:spcPts val="0"/>
                        </a:spcAft>
                      </a:pPr>
                      <a:r>
                        <a:rPr lang="en-US" sz="1050" b="1" kern="1200">
                          <a:solidFill>
                            <a:schemeClr val="tx1"/>
                          </a:solidFill>
                          <a:effectLst/>
                          <a:latin typeface="+mj-lt"/>
                          <a:ea typeface="Times New Roman"/>
                        </a:rPr>
                        <a:t>Occasionally = 3</a:t>
                      </a:r>
                      <a:endParaRPr lang="en-AU" sz="1050">
                        <a:solidFill>
                          <a:schemeClr val="tx1"/>
                        </a:solidFill>
                        <a:effectLst/>
                        <a:latin typeface="+mj-lt"/>
                        <a:ea typeface="Times New Roman"/>
                      </a:endParaRPr>
                    </a:p>
                    <a:p>
                      <a:pPr algn="ctr" fontAlgn="ctr">
                        <a:spcAft>
                          <a:spcPts val="0"/>
                        </a:spcAft>
                      </a:pPr>
                      <a:r>
                        <a:rPr lang="en-US" sz="1050" kern="1200">
                          <a:solidFill>
                            <a:schemeClr val="tx1"/>
                          </a:solidFill>
                          <a:effectLst/>
                          <a:latin typeface="+mj-lt"/>
                          <a:ea typeface="Times New Roman"/>
                        </a:rPr>
                        <a:t>Exposure to the hazard occurs once a shift</a:t>
                      </a:r>
                      <a:endParaRPr lang="en-AU" sz="105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Possible = 0.3</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Harm could occur if exposed to hazard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050" b="1" dirty="0">
                          <a:solidFill>
                            <a:schemeClr val="tx1"/>
                          </a:solidFill>
                          <a:effectLst/>
                          <a:latin typeface="+mj-lt"/>
                          <a:ea typeface="Times New Roman"/>
                        </a:rPr>
                        <a:t>Significant = 5</a:t>
                      </a:r>
                      <a:endParaRPr lang="en-AU" sz="1050" dirty="0">
                        <a:solidFill>
                          <a:schemeClr val="tx1"/>
                        </a:solidFill>
                        <a:effectLst/>
                        <a:latin typeface="+mj-lt"/>
                        <a:ea typeface="Times New Roman"/>
                      </a:endParaRPr>
                    </a:p>
                    <a:p>
                      <a:pPr algn="ctr">
                        <a:spcBef>
                          <a:spcPts val="200"/>
                        </a:spcBef>
                        <a:spcAft>
                          <a:spcPts val="200"/>
                        </a:spcAft>
                      </a:pPr>
                      <a:r>
                        <a:rPr lang="en-US" sz="1050" dirty="0">
                          <a:solidFill>
                            <a:schemeClr val="tx1"/>
                          </a:solidFill>
                          <a:effectLst/>
                          <a:latin typeface="+mj-lt"/>
                          <a:ea typeface="Times New Roman"/>
                        </a:rPr>
                        <a:t>An injury (excluding hospitalisation or death) that requires professional medical </a:t>
                      </a:r>
                      <a:r>
                        <a:rPr lang="en-US" sz="1050" dirty="0" smtClean="0">
                          <a:solidFill>
                            <a:schemeClr val="tx1"/>
                          </a:solidFill>
                          <a:effectLst/>
                          <a:latin typeface="+mj-lt"/>
                          <a:ea typeface="Times New Roman"/>
                        </a:rPr>
                        <a:t>treatment</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smtClean="0">
                          <a:solidFill>
                            <a:srgbClr val="000000"/>
                          </a:solidFill>
                          <a:effectLst/>
                          <a:latin typeface="+mj-lt"/>
                          <a:ea typeface="Times New Roman"/>
                        </a:rPr>
                        <a:t>Mod. </a:t>
                      </a:r>
                      <a:r>
                        <a:rPr lang="en-US" sz="1050" b="1" dirty="0">
                          <a:solidFill>
                            <a:srgbClr val="000000"/>
                          </a:solidFill>
                          <a:effectLst/>
                          <a:latin typeface="+mj-lt"/>
                          <a:ea typeface="Times New Roman"/>
                        </a:rPr>
                        <a:t>= a score between 3 &amp; 9.9</a:t>
                      </a:r>
                      <a:endParaRPr lang="en-AU" sz="1050" dirty="0">
                        <a:solidFill>
                          <a:srgbClr val="000000"/>
                        </a:solidFill>
                        <a:effectLst/>
                        <a:latin typeface="+mj-lt"/>
                        <a:ea typeface="Times New Roman"/>
                      </a:endParaRPr>
                    </a:p>
                    <a:p>
                      <a:pPr algn="ctr">
                        <a:spcAft>
                          <a:spcPts val="0"/>
                        </a:spcAft>
                      </a:pPr>
                      <a:r>
                        <a:rPr lang="en-US" sz="1050" dirty="0">
                          <a:solidFill>
                            <a:srgbClr val="000000"/>
                          </a:solidFill>
                          <a:effectLst/>
                          <a:latin typeface="+mj-lt"/>
                          <a:ea typeface="Times New Roman"/>
                        </a:rPr>
                        <a:t>Implement risk control within 1 week</a:t>
                      </a:r>
                      <a:endParaRPr lang="en-AU" sz="1050" dirty="0">
                        <a:solidFill>
                          <a:srgbClr val="000000"/>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938676">
                <a:tc>
                  <a:txBody>
                    <a:bodyPr/>
                    <a:lstStyle/>
                    <a:p>
                      <a:pPr algn="ctr" fontAlgn="ctr">
                        <a:spcAft>
                          <a:spcPts val="0"/>
                        </a:spcAft>
                      </a:pPr>
                      <a:r>
                        <a:rPr lang="en-US" sz="1050" b="1" kern="1200">
                          <a:solidFill>
                            <a:schemeClr val="tx1"/>
                          </a:solidFill>
                          <a:effectLst/>
                          <a:latin typeface="+mj-lt"/>
                          <a:ea typeface="Times New Roman"/>
                        </a:rPr>
                        <a:t>Infrequently = 2</a:t>
                      </a:r>
                      <a:endParaRPr lang="en-AU" sz="1050">
                        <a:solidFill>
                          <a:schemeClr val="tx1"/>
                        </a:solidFill>
                        <a:effectLst/>
                        <a:latin typeface="+mj-lt"/>
                        <a:ea typeface="Times New Roman"/>
                      </a:endParaRPr>
                    </a:p>
                    <a:p>
                      <a:pPr algn="ctr" fontAlgn="ctr">
                        <a:spcAft>
                          <a:spcPts val="0"/>
                        </a:spcAft>
                      </a:pPr>
                      <a:r>
                        <a:rPr lang="en-US" sz="1050" kern="1200">
                          <a:solidFill>
                            <a:schemeClr val="tx1"/>
                          </a:solidFill>
                          <a:effectLst/>
                          <a:latin typeface="+mj-lt"/>
                          <a:ea typeface="Times New Roman"/>
                        </a:rPr>
                        <a:t>Exposure to the hazard occurs once over several shifts</a:t>
                      </a:r>
                      <a:endParaRPr lang="en-AU" sz="105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Unlikely = 0.1</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Harm is not likely to occur if exposed to hazard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kern="0" dirty="0">
                          <a:solidFill>
                            <a:schemeClr val="tx1"/>
                          </a:solidFill>
                          <a:effectLst/>
                          <a:latin typeface="+mj-lt"/>
                        </a:rPr>
                        <a:t>Minor = 2</a:t>
                      </a:r>
                      <a:endParaRPr lang="en-AU" sz="1050" b="1" kern="0" dirty="0">
                        <a:solidFill>
                          <a:schemeClr val="tx1"/>
                        </a:solidFill>
                        <a:effectLst/>
                        <a:latin typeface="+mj-lt"/>
                      </a:endParaRPr>
                    </a:p>
                    <a:p>
                      <a:pPr algn="ctr">
                        <a:spcBef>
                          <a:spcPts val="200"/>
                        </a:spcBef>
                        <a:spcAft>
                          <a:spcPts val="200"/>
                        </a:spcAft>
                      </a:pPr>
                      <a:r>
                        <a:rPr lang="en-US" sz="1050" dirty="0">
                          <a:solidFill>
                            <a:schemeClr val="tx1"/>
                          </a:solidFill>
                          <a:effectLst/>
                          <a:latin typeface="+mj-lt"/>
                          <a:ea typeface="Times New Roman"/>
                        </a:rPr>
                        <a:t>Minor injury that only requires first aid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50" b="1" dirty="0">
                          <a:solidFill>
                            <a:srgbClr val="000000"/>
                          </a:solidFill>
                          <a:effectLst/>
                          <a:latin typeface="+mj-lt"/>
                          <a:ea typeface="Times New Roman"/>
                        </a:rPr>
                        <a:t>Low = a score less than 2.9</a:t>
                      </a:r>
                      <a:endParaRPr lang="en-AU" sz="1050" dirty="0">
                        <a:solidFill>
                          <a:srgbClr val="000000"/>
                        </a:solidFill>
                        <a:effectLst/>
                        <a:latin typeface="+mj-lt"/>
                        <a:ea typeface="Times New Roman"/>
                      </a:endParaRPr>
                    </a:p>
                    <a:p>
                      <a:pPr algn="ctr">
                        <a:spcAft>
                          <a:spcPts val="0"/>
                        </a:spcAft>
                      </a:pPr>
                      <a:r>
                        <a:rPr lang="en-US" sz="1050" dirty="0">
                          <a:solidFill>
                            <a:srgbClr val="000000"/>
                          </a:solidFill>
                          <a:effectLst/>
                          <a:latin typeface="+mj-lt"/>
                          <a:ea typeface="Times New Roman"/>
                        </a:rPr>
                        <a:t>Regularly monitor the hazard</a:t>
                      </a:r>
                      <a:endParaRPr lang="en-AU" sz="1050" dirty="0">
                        <a:solidFill>
                          <a:srgbClr val="000000"/>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r>
              <a:tr h="938676">
                <a:tc>
                  <a:txBody>
                    <a:bodyPr/>
                    <a:lstStyle/>
                    <a:p>
                      <a:pPr algn="ctr">
                        <a:spcAft>
                          <a:spcPts val="0"/>
                        </a:spcAft>
                      </a:pPr>
                      <a:r>
                        <a:rPr lang="en-US" sz="1050" b="1" dirty="0" smtClean="0">
                          <a:solidFill>
                            <a:schemeClr val="tx1"/>
                          </a:solidFill>
                          <a:effectLst/>
                          <a:latin typeface="+mj-lt"/>
                          <a:ea typeface="Times New Roman"/>
                        </a:rPr>
                        <a:t>Rarely </a:t>
                      </a:r>
                      <a:r>
                        <a:rPr lang="en-US" sz="1050" b="1" dirty="0">
                          <a:solidFill>
                            <a:schemeClr val="tx1"/>
                          </a:solidFill>
                          <a:effectLst/>
                          <a:latin typeface="+mj-lt"/>
                          <a:ea typeface="Times New Roman"/>
                        </a:rPr>
                        <a:t>= 1</a:t>
                      </a:r>
                      <a:endParaRPr lang="en-AU" sz="1050" dirty="0">
                        <a:solidFill>
                          <a:schemeClr val="tx1"/>
                        </a:solidFill>
                        <a:effectLst/>
                        <a:latin typeface="+mj-lt"/>
                        <a:ea typeface="Times New Roman"/>
                      </a:endParaRPr>
                    </a:p>
                    <a:p>
                      <a:pPr algn="ctr" fontAlgn="ctr">
                        <a:spcAft>
                          <a:spcPts val="0"/>
                        </a:spcAft>
                      </a:pPr>
                      <a:r>
                        <a:rPr lang="en-US" sz="1050" kern="1200" dirty="0">
                          <a:solidFill>
                            <a:schemeClr val="tx1"/>
                          </a:solidFill>
                          <a:effectLst/>
                          <a:latin typeface="+mj-lt"/>
                          <a:ea typeface="Times New Roman"/>
                        </a:rPr>
                        <a:t>Exposure to the hazard may occur but unlikely</a:t>
                      </a:r>
                      <a:endParaRPr lang="en-AU" sz="1050" dirty="0">
                        <a:solidFill>
                          <a:schemeClr val="tx1"/>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Rare = 0.05</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Harm may occur only in exceptional circumstances if </a:t>
                      </a:r>
                      <a:r>
                        <a:rPr lang="en-US" sz="1050" dirty="0" smtClean="0">
                          <a:solidFill>
                            <a:schemeClr val="tx1"/>
                          </a:solidFill>
                          <a:effectLst/>
                          <a:latin typeface="+mj-lt"/>
                          <a:ea typeface="Times New Roman"/>
                        </a:rPr>
                        <a:t>exposed </a:t>
                      </a:r>
                      <a:r>
                        <a:rPr lang="en-US" sz="1050" dirty="0">
                          <a:solidFill>
                            <a:schemeClr val="tx1"/>
                          </a:solidFill>
                          <a:effectLst/>
                          <a:latin typeface="+mj-lt"/>
                          <a:ea typeface="Times New Roman"/>
                        </a:rPr>
                        <a:t>to hazard</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b="1" dirty="0">
                          <a:solidFill>
                            <a:schemeClr val="tx1"/>
                          </a:solidFill>
                          <a:effectLst/>
                          <a:latin typeface="+mj-lt"/>
                          <a:ea typeface="Times New Roman"/>
                        </a:rPr>
                        <a:t>Insignificant = 1</a:t>
                      </a:r>
                      <a:endParaRPr lang="en-AU" sz="1050" dirty="0">
                        <a:solidFill>
                          <a:schemeClr val="tx1"/>
                        </a:solidFill>
                        <a:effectLst/>
                        <a:latin typeface="+mj-lt"/>
                        <a:ea typeface="Times New Roman"/>
                      </a:endParaRPr>
                    </a:p>
                    <a:p>
                      <a:pPr algn="ctr">
                        <a:spcAft>
                          <a:spcPts val="0"/>
                        </a:spcAft>
                      </a:pPr>
                      <a:r>
                        <a:rPr lang="en-US" sz="1050" dirty="0">
                          <a:solidFill>
                            <a:schemeClr val="tx1"/>
                          </a:solidFill>
                          <a:effectLst/>
                          <a:latin typeface="+mj-lt"/>
                          <a:ea typeface="Times New Roman"/>
                        </a:rPr>
                        <a:t>No injuries</a:t>
                      </a:r>
                      <a:endParaRPr lang="en-AU" sz="1050" dirty="0">
                        <a:solidFill>
                          <a:schemeClr val="tx1"/>
                        </a:solidFill>
                        <a:effectLst/>
                        <a:latin typeface="+mj-lt"/>
                        <a:ea typeface="Times New Roman"/>
                      </a:endParaRPr>
                    </a:p>
                  </a:txBody>
                  <a:tcPr marL="47072" marR="47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AU"/>
                    </a:p>
                  </a:txBody>
                  <a:tcPr/>
                </a:tc>
              </a:tr>
            </a:tbl>
          </a:graphicData>
        </a:graphic>
      </p:graphicFrame>
    </p:spTree>
    <p:extLst>
      <p:ext uri="{BB962C8B-B14F-4D97-AF65-F5344CB8AC3E}">
        <p14:creationId xmlns:p14="http://schemas.microsoft.com/office/powerpoint/2010/main" val="623050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28</a:t>
            </a:fld>
            <a:endParaRPr lang="en-AU" sz="1400">
              <a:solidFill>
                <a:srgbClr val="1D1D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22642598"/>
              </p:ext>
            </p:extLst>
          </p:nvPr>
        </p:nvGraphicFramePr>
        <p:xfrm>
          <a:off x="2627784" y="1556792"/>
          <a:ext cx="5256584" cy="4840600"/>
        </p:xfrm>
        <a:graphic>
          <a:graphicData uri="http://schemas.openxmlformats.org/drawingml/2006/table">
            <a:tbl>
              <a:tblPr firstRow="1" firstCol="1" lastRow="1" lastCol="1" bandRow="1" bandCol="1"/>
              <a:tblGrid>
                <a:gridCol w="5256584"/>
              </a:tblGrid>
              <a:tr h="360040">
                <a:tc>
                  <a:txBody>
                    <a:bodyPr/>
                    <a:lstStyle/>
                    <a:p>
                      <a:pPr algn="ctr">
                        <a:spcAft>
                          <a:spcPts val="0"/>
                        </a:spcAft>
                      </a:pPr>
                      <a:r>
                        <a:rPr lang="en-US" sz="1600" b="1" dirty="0">
                          <a:solidFill>
                            <a:srgbClr val="000000"/>
                          </a:solidFill>
                          <a:effectLst/>
                          <a:latin typeface="+mj-lt"/>
                          <a:ea typeface="Times New Roman"/>
                        </a:rPr>
                        <a:t>HIERARCHY OF CONTROL</a:t>
                      </a:r>
                      <a:endParaRPr lang="en-AU" sz="1600" dirty="0">
                        <a:solidFill>
                          <a:srgbClr val="000000"/>
                        </a:solidFill>
                        <a:effectLst/>
                        <a:latin typeface="+mj-lt"/>
                        <a:ea typeface="Times New Roman"/>
                      </a:endParaRPr>
                    </a:p>
                  </a:txBody>
                  <a:tcPr marL="47072" marR="4707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r>
              <a:tr h="3689545">
                <a:tc>
                  <a:txBody>
                    <a:bodyPr/>
                    <a:lstStyle/>
                    <a:p>
                      <a:pPr eaLnBrk="0" fontAlgn="base" hangingPunct="0">
                        <a:spcBef>
                          <a:spcPts val="600"/>
                        </a:spcBef>
                        <a:spcAft>
                          <a:spcPts val="600"/>
                        </a:spcAft>
                      </a:pPr>
                      <a:r>
                        <a:rPr lang="en-US" sz="1200" dirty="0">
                          <a:solidFill>
                            <a:srgbClr val="000000"/>
                          </a:solidFill>
                          <a:effectLst/>
                          <a:latin typeface="+mj-lt"/>
                          <a:ea typeface="Times New Roman"/>
                        </a:rPr>
                        <a:t>The Hierarchy of Control </a:t>
                      </a:r>
                      <a:r>
                        <a:rPr lang="en-US" sz="1200" b="1" u="sng" dirty="0">
                          <a:solidFill>
                            <a:srgbClr val="000000"/>
                          </a:solidFill>
                          <a:effectLst/>
                          <a:latin typeface="+mj-lt"/>
                          <a:ea typeface="Times New Roman"/>
                        </a:rPr>
                        <a:t>must</a:t>
                      </a:r>
                      <a:r>
                        <a:rPr lang="en-US" sz="1200" dirty="0">
                          <a:solidFill>
                            <a:srgbClr val="000000"/>
                          </a:solidFill>
                          <a:effectLst/>
                          <a:latin typeface="+mj-lt"/>
                          <a:ea typeface="Times New Roman"/>
                        </a:rPr>
                        <a:t> be used when determining how risks are going to be eliminated or minimised. </a:t>
                      </a:r>
                      <a:endParaRPr lang="en-AU" sz="1200" dirty="0">
                        <a:solidFill>
                          <a:srgbClr val="000000"/>
                        </a:solidFill>
                        <a:effectLst/>
                        <a:latin typeface="+mj-lt"/>
                        <a:ea typeface="Times New Roman"/>
                      </a:endParaRPr>
                    </a:p>
                    <a:p>
                      <a:pPr eaLnBrk="0" fontAlgn="base" hangingPunct="0">
                        <a:spcBef>
                          <a:spcPts val="600"/>
                        </a:spcBef>
                        <a:spcAft>
                          <a:spcPts val="600"/>
                        </a:spcAft>
                      </a:pPr>
                      <a:r>
                        <a:rPr lang="en-US" sz="1200" dirty="0">
                          <a:solidFill>
                            <a:srgbClr val="000000"/>
                          </a:solidFill>
                          <a:effectLst/>
                          <a:latin typeface="+mj-lt"/>
                          <a:ea typeface="Times New Roman"/>
                        </a:rPr>
                        <a:t>Start at </a:t>
                      </a:r>
                      <a:r>
                        <a:rPr lang="en-US" sz="1200" b="1" dirty="0">
                          <a:solidFill>
                            <a:srgbClr val="000000"/>
                          </a:solidFill>
                          <a:effectLst/>
                          <a:latin typeface="+mj-lt"/>
                          <a:ea typeface="Times New Roman"/>
                        </a:rPr>
                        <a:t>No. 1</a:t>
                      </a:r>
                      <a:r>
                        <a:rPr lang="en-US" sz="1200" dirty="0">
                          <a:solidFill>
                            <a:srgbClr val="000000"/>
                          </a:solidFill>
                          <a:effectLst/>
                          <a:latin typeface="+mj-lt"/>
                          <a:ea typeface="Times New Roman"/>
                        </a:rPr>
                        <a:t> and work down the order.</a:t>
                      </a:r>
                      <a:endParaRPr lang="en-AU" sz="1200" dirty="0">
                        <a:solidFill>
                          <a:srgbClr val="000000"/>
                        </a:solidFill>
                        <a:effectLst/>
                        <a:latin typeface="+mj-lt"/>
                        <a:ea typeface="Times New Roman"/>
                      </a:endParaRPr>
                    </a:p>
                    <a:p>
                      <a:pPr marL="342900" lvl="0" indent="-342900" eaLnBrk="0" fontAlgn="base" hangingPunct="0">
                        <a:spcBef>
                          <a:spcPts val="1200"/>
                        </a:spcBef>
                        <a:spcAft>
                          <a:spcPts val="600"/>
                        </a:spcAft>
                        <a:buFont typeface="Arial"/>
                        <a:buAutoNum type="arabicPeriod"/>
                      </a:pPr>
                      <a:r>
                        <a:rPr lang="en-AU" sz="1200" b="1" kern="1200" dirty="0">
                          <a:effectLst/>
                          <a:latin typeface="+mj-lt"/>
                          <a:ea typeface="Times New Roman"/>
                        </a:rPr>
                        <a:t>Elimination </a:t>
                      </a:r>
                      <a:r>
                        <a:rPr lang="en-AU" sz="1200" kern="1200" dirty="0">
                          <a:effectLst/>
                          <a:latin typeface="+mj-lt"/>
                          <a:ea typeface="Times New Roman"/>
                        </a:rPr>
                        <a:t>– </a:t>
                      </a:r>
                      <a:r>
                        <a:rPr lang="en-AU" sz="1200" kern="1200" dirty="0">
                          <a:solidFill>
                            <a:schemeClr val="tx1"/>
                          </a:solidFill>
                          <a:effectLst/>
                          <a:latin typeface="+mj-lt"/>
                          <a:ea typeface="Times New Roman"/>
                        </a:rPr>
                        <a:t>remove the hazard from the workplace</a:t>
                      </a:r>
                      <a:endParaRPr lang="en-AU" sz="1200" dirty="0">
                        <a:solidFill>
                          <a:schemeClr val="tx1"/>
                        </a:solidFill>
                        <a:effectLst/>
                        <a:latin typeface="+mj-lt"/>
                        <a:ea typeface="Times New Roman"/>
                      </a:endParaRPr>
                    </a:p>
                    <a:p>
                      <a:pPr marL="342900" lvl="0" indent="-342900" eaLnBrk="0" fontAlgn="base" hangingPunct="0">
                        <a:spcBef>
                          <a:spcPts val="600"/>
                        </a:spcBef>
                        <a:spcAft>
                          <a:spcPts val="600"/>
                        </a:spcAft>
                        <a:buFont typeface="Arial"/>
                        <a:buAutoNum type="arabicPeriod"/>
                      </a:pPr>
                      <a:r>
                        <a:rPr lang="en-AU" sz="1200" b="1" kern="1200" dirty="0">
                          <a:solidFill>
                            <a:schemeClr val="tx1"/>
                          </a:solidFill>
                          <a:effectLst/>
                          <a:latin typeface="+mj-lt"/>
                          <a:ea typeface="Times New Roman"/>
                        </a:rPr>
                        <a:t>Substitution </a:t>
                      </a:r>
                      <a:r>
                        <a:rPr lang="en-AU" sz="1200" kern="1200" dirty="0">
                          <a:solidFill>
                            <a:schemeClr val="tx1"/>
                          </a:solidFill>
                          <a:effectLst/>
                          <a:latin typeface="+mj-lt"/>
                          <a:ea typeface="Times New Roman"/>
                        </a:rPr>
                        <a:t>– use a different (safer) process, machine or chemical</a:t>
                      </a:r>
                      <a:endParaRPr lang="en-AU" sz="1200" dirty="0">
                        <a:solidFill>
                          <a:schemeClr val="tx1"/>
                        </a:solidFill>
                        <a:effectLst/>
                        <a:latin typeface="+mj-lt"/>
                        <a:ea typeface="Times New Roman"/>
                      </a:endParaRPr>
                    </a:p>
                    <a:p>
                      <a:pPr marL="342900" lvl="0" indent="-342900" eaLnBrk="0" fontAlgn="base" hangingPunct="0">
                        <a:spcBef>
                          <a:spcPts val="600"/>
                        </a:spcBef>
                        <a:spcAft>
                          <a:spcPts val="600"/>
                        </a:spcAft>
                        <a:buFont typeface="Arial"/>
                        <a:buAutoNum type="arabicPeriod"/>
                      </a:pPr>
                      <a:r>
                        <a:rPr lang="en-AU" sz="1200" b="1" kern="1200" dirty="0">
                          <a:solidFill>
                            <a:schemeClr val="tx1"/>
                          </a:solidFill>
                          <a:effectLst/>
                          <a:latin typeface="+mj-lt"/>
                          <a:ea typeface="Times New Roman"/>
                        </a:rPr>
                        <a:t>Isolation </a:t>
                      </a:r>
                      <a:r>
                        <a:rPr lang="en-AU" sz="1200" b="1" kern="1200" dirty="0" smtClean="0">
                          <a:solidFill>
                            <a:schemeClr val="tx1"/>
                          </a:solidFill>
                          <a:effectLst/>
                          <a:latin typeface="+mj-lt"/>
                          <a:ea typeface="Times New Roman"/>
                        </a:rPr>
                        <a:t>– </a:t>
                      </a:r>
                      <a:r>
                        <a:rPr lang="en-AU" sz="1200" kern="1200" dirty="0">
                          <a:solidFill>
                            <a:schemeClr val="tx1"/>
                          </a:solidFill>
                          <a:effectLst/>
                          <a:latin typeface="+mj-lt"/>
                          <a:ea typeface="Times New Roman"/>
                        </a:rPr>
                        <a:t>as much as possible, isolate the hazard or hazardous work practice from </a:t>
                      </a:r>
                      <a:r>
                        <a:rPr lang="en-AU" sz="1200" kern="1200" dirty="0" smtClean="0">
                          <a:solidFill>
                            <a:schemeClr val="tx1"/>
                          </a:solidFill>
                          <a:effectLst/>
                          <a:latin typeface="+mj-lt"/>
                          <a:ea typeface="Times New Roman"/>
                        </a:rPr>
                        <a:t>people</a:t>
                      </a:r>
                      <a:endParaRPr lang="en-AU" sz="1200" dirty="0">
                        <a:solidFill>
                          <a:schemeClr val="tx1"/>
                        </a:solidFill>
                        <a:effectLst/>
                        <a:latin typeface="+mj-lt"/>
                        <a:ea typeface="Times New Roman"/>
                      </a:endParaRPr>
                    </a:p>
                    <a:p>
                      <a:pPr marL="342900" lvl="0" indent="-342900" eaLnBrk="0" fontAlgn="base" hangingPunct="0">
                        <a:spcBef>
                          <a:spcPts val="600"/>
                        </a:spcBef>
                        <a:spcAft>
                          <a:spcPts val="600"/>
                        </a:spcAft>
                        <a:buFont typeface="Arial"/>
                        <a:buAutoNum type="arabicPeriod"/>
                      </a:pPr>
                      <a:r>
                        <a:rPr lang="en-AU" sz="1200" b="1" kern="1200" dirty="0">
                          <a:solidFill>
                            <a:schemeClr val="tx1"/>
                          </a:solidFill>
                          <a:effectLst/>
                          <a:latin typeface="+mj-lt"/>
                          <a:ea typeface="Times New Roman"/>
                        </a:rPr>
                        <a:t>Engineering </a:t>
                      </a:r>
                      <a:r>
                        <a:rPr lang="en-AU" sz="1200" kern="1200" dirty="0">
                          <a:solidFill>
                            <a:schemeClr val="tx1"/>
                          </a:solidFill>
                          <a:effectLst/>
                          <a:latin typeface="+mj-lt"/>
                          <a:ea typeface="Times New Roman"/>
                        </a:rPr>
                        <a:t>– install guards on machines, put in barriers around hazards</a:t>
                      </a:r>
                      <a:endParaRPr lang="en-AU" sz="1200" dirty="0">
                        <a:solidFill>
                          <a:schemeClr val="tx1"/>
                        </a:solidFill>
                        <a:effectLst/>
                        <a:latin typeface="+mj-lt"/>
                        <a:ea typeface="Times New Roman"/>
                      </a:endParaRPr>
                    </a:p>
                    <a:p>
                      <a:pPr marL="342900" lvl="0" indent="-342900" eaLnBrk="0" fontAlgn="base" hangingPunct="0">
                        <a:spcBef>
                          <a:spcPts val="600"/>
                        </a:spcBef>
                        <a:spcAft>
                          <a:spcPts val="600"/>
                        </a:spcAft>
                        <a:buFont typeface="Arial"/>
                        <a:buAutoNum type="arabicPeriod"/>
                      </a:pPr>
                      <a:r>
                        <a:rPr lang="en-AU" sz="1200" b="1" kern="1200" dirty="0">
                          <a:solidFill>
                            <a:schemeClr val="tx1"/>
                          </a:solidFill>
                          <a:effectLst/>
                          <a:latin typeface="+mj-lt"/>
                          <a:ea typeface="Times New Roman"/>
                        </a:rPr>
                        <a:t>Administrative controls – </a:t>
                      </a:r>
                      <a:r>
                        <a:rPr lang="en-AU" sz="1200" kern="1200" dirty="0">
                          <a:solidFill>
                            <a:schemeClr val="tx1"/>
                          </a:solidFill>
                          <a:effectLst/>
                          <a:latin typeface="+mj-lt"/>
                          <a:ea typeface="Times New Roman"/>
                        </a:rPr>
                        <a:t>use policies, training </a:t>
                      </a:r>
                      <a:r>
                        <a:rPr lang="en-AU" sz="1200" kern="1200" dirty="0" smtClean="0">
                          <a:solidFill>
                            <a:schemeClr val="tx1"/>
                          </a:solidFill>
                          <a:effectLst/>
                          <a:latin typeface="+mj-lt"/>
                          <a:ea typeface="Times New Roman"/>
                        </a:rPr>
                        <a:t>and signs </a:t>
                      </a:r>
                      <a:r>
                        <a:rPr lang="en-AU" sz="1200" kern="1200" dirty="0">
                          <a:solidFill>
                            <a:schemeClr val="tx1"/>
                          </a:solidFill>
                          <a:effectLst/>
                          <a:latin typeface="+mj-lt"/>
                          <a:ea typeface="Times New Roman"/>
                        </a:rPr>
                        <a:t>to warn workers</a:t>
                      </a:r>
                      <a:endParaRPr lang="en-AU" sz="1200" dirty="0">
                        <a:solidFill>
                          <a:schemeClr val="tx1"/>
                        </a:solidFill>
                        <a:effectLst/>
                        <a:latin typeface="+mj-lt"/>
                        <a:ea typeface="Times New Roman"/>
                      </a:endParaRPr>
                    </a:p>
                    <a:p>
                      <a:pPr marL="342900" lvl="0" indent="-342900" eaLnBrk="0" fontAlgn="base" hangingPunct="0">
                        <a:spcBef>
                          <a:spcPts val="600"/>
                        </a:spcBef>
                        <a:spcAft>
                          <a:spcPts val="600"/>
                        </a:spcAft>
                        <a:buFont typeface="Arial"/>
                        <a:buAutoNum type="arabicPeriod"/>
                      </a:pPr>
                      <a:r>
                        <a:rPr lang="en-AU" sz="1200" b="1" kern="1200" dirty="0">
                          <a:solidFill>
                            <a:schemeClr val="tx1"/>
                          </a:solidFill>
                          <a:effectLst/>
                          <a:latin typeface="+mj-lt"/>
                          <a:ea typeface="Times New Roman"/>
                        </a:rPr>
                        <a:t>Personal protective equipment (PPE)</a:t>
                      </a:r>
                      <a:r>
                        <a:rPr lang="en-AU" sz="1200" kern="1200" dirty="0">
                          <a:solidFill>
                            <a:schemeClr val="tx1"/>
                          </a:solidFill>
                          <a:effectLst/>
                          <a:latin typeface="+mj-lt"/>
                          <a:ea typeface="Times New Roman"/>
                        </a:rPr>
                        <a:t> – use gloves, glasses, hearing protection etc.</a:t>
                      </a:r>
                      <a:br>
                        <a:rPr lang="en-AU" sz="1200" kern="1200" dirty="0">
                          <a:solidFill>
                            <a:schemeClr val="tx1"/>
                          </a:solidFill>
                          <a:effectLst/>
                          <a:latin typeface="+mj-lt"/>
                          <a:ea typeface="Times New Roman"/>
                        </a:rPr>
                      </a:br>
                      <a:endParaRPr lang="en-AU" sz="1200" dirty="0">
                        <a:solidFill>
                          <a:schemeClr val="tx1"/>
                        </a:solidFill>
                        <a:effectLst/>
                        <a:latin typeface="+mj-lt"/>
                        <a:ea typeface="Times New Roman"/>
                      </a:endParaRPr>
                    </a:p>
                    <a:p>
                      <a:pPr algn="ctr" eaLnBrk="0" fontAlgn="base" hangingPunct="0">
                        <a:spcBef>
                          <a:spcPts val="600"/>
                        </a:spcBef>
                        <a:spcAft>
                          <a:spcPts val="600"/>
                        </a:spcAft>
                      </a:pPr>
                      <a:r>
                        <a:rPr lang="en-AU" sz="1200" b="1" kern="1200" dirty="0">
                          <a:effectLst/>
                          <a:latin typeface="+mj-lt"/>
                          <a:ea typeface="Times New Roman"/>
                        </a:rPr>
                        <a:t>PPE</a:t>
                      </a:r>
                      <a:r>
                        <a:rPr lang="en-AU" sz="1200" kern="1200" dirty="0">
                          <a:effectLst/>
                          <a:latin typeface="+mj-lt"/>
                          <a:ea typeface="Times New Roman"/>
                        </a:rPr>
                        <a:t> is always the</a:t>
                      </a:r>
                      <a:r>
                        <a:rPr lang="en-AU" sz="1200" b="1" kern="1200" dirty="0">
                          <a:effectLst/>
                          <a:latin typeface="+mj-lt"/>
                          <a:ea typeface="Times New Roman"/>
                        </a:rPr>
                        <a:t> </a:t>
                      </a:r>
                      <a:r>
                        <a:rPr lang="en-AU" sz="1200" b="1" u="sng" kern="1200" dirty="0">
                          <a:effectLst/>
                          <a:latin typeface="+mj-lt"/>
                          <a:ea typeface="Times New Roman"/>
                        </a:rPr>
                        <a:t>last option</a:t>
                      </a:r>
                      <a:r>
                        <a:rPr lang="en-AU" sz="1200" b="1" kern="1200" dirty="0">
                          <a:effectLst/>
                          <a:latin typeface="+mj-lt"/>
                          <a:ea typeface="Times New Roman"/>
                        </a:rPr>
                        <a:t> </a:t>
                      </a:r>
                      <a:r>
                        <a:rPr lang="en-AU" sz="1200" kern="1200" dirty="0">
                          <a:effectLst/>
                          <a:latin typeface="+mj-lt"/>
                          <a:ea typeface="Times New Roman"/>
                        </a:rPr>
                        <a:t>used</a:t>
                      </a:r>
                      <a:r>
                        <a:rPr lang="en-AU" sz="1200" b="1" kern="1200" dirty="0">
                          <a:effectLst/>
                          <a:latin typeface="+mj-lt"/>
                          <a:ea typeface="Times New Roman"/>
                        </a:rPr>
                        <a:t> </a:t>
                      </a:r>
                      <a:r>
                        <a:rPr lang="en-AU" sz="1200" kern="1200" dirty="0">
                          <a:effectLst/>
                          <a:latin typeface="+mj-lt"/>
                          <a:ea typeface="Times New Roman"/>
                        </a:rPr>
                        <a:t>in </a:t>
                      </a:r>
                      <a:r>
                        <a:rPr lang="en-AU" sz="1200" kern="1200" dirty="0">
                          <a:solidFill>
                            <a:srgbClr val="000000"/>
                          </a:solidFill>
                          <a:effectLst/>
                          <a:latin typeface="+mj-lt"/>
                          <a:ea typeface="Times New Roman"/>
                        </a:rPr>
                        <a:t>the hierarchy of control as a means of protection!</a:t>
                      </a:r>
                      <a:endParaRPr lang="en-AU" sz="1200" dirty="0">
                        <a:effectLst/>
                        <a:latin typeface="+mj-lt"/>
                        <a:ea typeface="Times New Roman"/>
                      </a:endParaRPr>
                    </a:p>
                    <a:p>
                      <a:pPr algn="ctr">
                        <a:spcAft>
                          <a:spcPts val="0"/>
                        </a:spcAft>
                      </a:pPr>
                      <a:r>
                        <a:rPr lang="en-US" sz="1200" b="1" dirty="0">
                          <a:solidFill>
                            <a:srgbClr val="000000"/>
                          </a:solidFill>
                          <a:effectLst/>
                          <a:latin typeface="+mj-lt"/>
                          <a:ea typeface="Times New Roman"/>
                        </a:rPr>
                        <a:t> </a:t>
                      </a:r>
                      <a:endParaRPr lang="en-AU" sz="1200" dirty="0">
                        <a:solidFill>
                          <a:srgbClr val="000000"/>
                        </a:solidFill>
                        <a:effectLst/>
                        <a:latin typeface="+mj-lt"/>
                        <a:ea typeface="Times New Roman"/>
                      </a:endParaRPr>
                    </a:p>
                  </a:txBody>
                  <a:tcPr marL="47072" marR="4707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Hierarchy of Control</a:t>
            </a:r>
            <a:endParaRPr lang="en-AU" kern="1200" dirty="0">
              <a:solidFill>
                <a:srgbClr val="FF82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438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Example</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29</a:t>
            </a:fld>
            <a:endParaRPr lang="en-AU" sz="1400">
              <a:solidFill>
                <a:srgbClr val="1D1D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258465962"/>
              </p:ext>
            </p:extLst>
          </p:nvPr>
        </p:nvGraphicFramePr>
        <p:xfrm>
          <a:off x="1403648" y="1544720"/>
          <a:ext cx="7632848" cy="5052631"/>
        </p:xfrm>
        <a:graphic>
          <a:graphicData uri="http://schemas.openxmlformats.org/drawingml/2006/table">
            <a:tbl>
              <a:tblPr firstRow="1" firstCol="1" lastRow="1" lastCol="1" bandRow="1" bandCol="1"/>
              <a:tblGrid>
                <a:gridCol w="877191"/>
                <a:gridCol w="1139033"/>
                <a:gridCol w="216024"/>
                <a:gridCol w="216024"/>
                <a:gridCol w="2232248"/>
                <a:gridCol w="360040"/>
                <a:gridCol w="1556971"/>
                <a:gridCol w="228564"/>
                <a:gridCol w="374705"/>
                <a:gridCol w="82423"/>
                <a:gridCol w="349625"/>
              </a:tblGrid>
              <a:tr h="199730">
                <a:tc gridSpan="7">
                  <a:txBody>
                    <a:bodyPr/>
                    <a:lstStyle/>
                    <a:p>
                      <a:pPr algn="l">
                        <a:spcBef>
                          <a:spcPts val="600"/>
                        </a:spcBef>
                        <a:spcAft>
                          <a:spcPts val="600"/>
                        </a:spcAft>
                        <a:tabLst>
                          <a:tab pos="2571750" algn="l"/>
                          <a:tab pos="2171700" algn="l"/>
                        </a:tabLst>
                      </a:pPr>
                      <a:r>
                        <a:rPr lang="en-US" sz="1050" b="1" dirty="0" smtClean="0">
                          <a:solidFill>
                            <a:srgbClr val="000000"/>
                          </a:solidFill>
                          <a:effectLst/>
                          <a:latin typeface="+mn-lt"/>
                          <a:ea typeface="Times New Roman"/>
                        </a:rPr>
                        <a:t>PARKING AREAS - </a:t>
                      </a:r>
                      <a:r>
                        <a:rPr lang="en-US" sz="700" b="1" dirty="0" smtClean="0">
                          <a:solidFill>
                            <a:srgbClr val="000000"/>
                          </a:solidFill>
                          <a:effectLst/>
                          <a:latin typeface="+mn-lt"/>
                          <a:ea typeface="Times New Roman"/>
                        </a:rPr>
                        <a:t>Briefly describe the </a:t>
                      </a:r>
                      <a:r>
                        <a:rPr lang="en-US" sz="700" b="1" dirty="0" smtClean="0">
                          <a:solidFill>
                            <a:schemeClr val="tx1"/>
                          </a:solidFill>
                          <a:effectLst/>
                          <a:latin typeface="+mn-lt"/>
                          <a:ea typeface="Times New Roman"/>
                        </a:rPr>
                        <a:t>parking</a:t>
                      </a:r>
                      <a:r>
                        <a:rPr lang="en-US" sz="700" b="1" dirty="0" smtClean="0">
                          <a:solidFill>
                            <a:srgbClr val="000000"/>
                          </a:solidFill>
                          <a:effectLst/>
                          <a:latin typeface="+mn-lt"/>
                          <a:ea typeface="Times New Roman"/>
                        </a:rPr>
                        <a:t> areas</a:t>
                      </a:r>
                      <a:endParaRPr lang="en-AU" sz="700" b="1" dirty="0">
                        <a:solidFill>
                          <a:srgbClr val="000000"/>
                        </a:solidFill>
                        <a:effectLst/>
                        <a:latin typeface="+mj-lt"/>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spcAft>
                          <a:spcPts val="0"/>
                        </a:spcAft>
                      </a:pPr>
                      <a:r>
                        <a:rPr lang="en-US" sz="800" dirty="0">
                          <a:solidFill>
                            <a:srgbClr val="000000"/>
                          </a:solidFill>
                          <a:effectLst/>
                          <a:latin typeface="+mj-lt"/>
                          <a:ea typeface="Times New Roman"/>
                        </a:rPr>
                        <a:t> </a:t>
                      </a:r>
                      <a:endParaRPr lang="en-AU" sz="800" dirty="0">
                        <a:solidFill>
                          <a:srgbClr val="000000"/>
                        </a:solidFill>
                        <a:effectLst/>
                        <a:latin typeface="+mj-lt"/>
                        <a:ea typeface="Times New Roman"/>
                      </a:endParaRPr>
                    </a:p>
                  </a:txBody>
                  <a:tcPr marL="47435" marR="47435"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r>
              <a:tr h="232584">
                <a:tc>
                  <a:txBody>
                    <a:bodyPr/>
                    <a:lstStyle/>
                    <a:p>
                      <a:pPr>
                        <a:spcBef>
                          <a:spcPts val="1200"/>
                        </a:spcBef>
                        <a:spcAft>
                          <a:spcPts val="0"/>
                        </a:spcAft>
                        <a:tabLst>
                          <a:tab pos="2571750" algn="l"/>
                          <a:tab pos="2457450" algn="l"/>
                        </a:tabLst>
                      </a:pPr>
                      <a:r>
                        <a:rPr lang="en-US" sz="600" b="0">
                          <a:solidFill>
                            <a:srgbClr val="000000"/>
                          </a:solidFill>
                          <a:effectLst/>
                          <a:latin typeface="+mj-lt"/>
                        </a:rPr>
                        <a:t> </a:t>
                      </a:r>
                      <a:endParaRPr lang="en-AU" sz="700" b="1">
                        <a:solidFill>
                          <a:srgbClr val="000000"/>
                        </a:solidFill>
                        <a:effectLst/>
                        <a:latin typeface="+mj-lt"/>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gridSpan="9">
                  <a:txBody>
                    <a:bodyPr/>
                    <a:lstStyle/>
                    <a:p>
                      <a:pPr>
                        <a:spcAft>
                          <a:spcPts val="0"/>
                        </a:spcAft>
                      </a:pPr>
                      <a:r>
                        <a:rPr lang="en-US" sz="700" dirty="0">
                          <a:solidFill>
                            <a:srgbClr val="000000"/>
                          </a:solidFill>
                          <a:effectLst/>
                          <a:latin typeface="+mj-lt"/>
                          <a:ea typeface="Times New Roman"/>
                          <a:cs typeface="Calibri"/>
                        </a:rPr>
                        <a:t>     </a:t>
                      </a:r>
                      <a:endParaRPr lang="en-AU" sz="8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spcAft>
                          <a:spcPts val="0"/>
                        </a:spcAft>
                      </a:pPr>
                      <a:r>
                        <a:rPr lang="en-US" sz="600" dirty="0">
                          <a:solidFill>
                            <a:srgbClr val="000000"/>
                          </a:solidFill>
                          <a:effectLst/>
                          <a:latin typeface="+mj-lt"/>
                          <a:ea typeface="Times New Roman"/>
                        </a:rPr>
                        <a:t> </a:t>
                      </a:r>
                      <a:endParaRPr lang="en-AU" sz="8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121970">
                <a:tc gridSpan="8">
                  <a:txBody>
                    <a:bodyPr/>
                    <a:lstStyle/>
                    <a:p>
                      <a:pPr algn="ctr">
                        <a:spcAft>
                          <a:spcPts val="0"/>
                        </a:spcAft>
                      </a:pPr>
                      <a:r>
                        <a:rPr lang="en-US" sz="600">
                          <a:solidFill>
                            <a:srgbClr val="000000"/>
                          </a:solidFill>
                          <a:effectLst/>
                          <a:latin typeface="Arial"/>
                          <a:ea typeface="Times New Roman"/>
                        </a:rPr>
                        <a:t> </a:t>
                      </a:r>
                      <a:endParaRPr lang="en-AU" sz="800">
                        <a:solidFill>
                          <a:srgbClr val="000000"/>
                        </a:solidFill>
                        <a:effectLst/>
                        <a:latin typeface="Arial"/>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3">
                  <a:txBody>
                    <a:bodyPr/>
                    <a:lstStyle/>
                    <a:p>
                      <a:pPr>
                        <a:spcAft>
                          <a:spcPts val="0"/>
                        </a:spcAft>
                      </a:pPr>
                      <a:r>
                        <a:rPr lang="en-US" sz="600">
                          <a:solidFill>
                            <a:srgbClr val="000000"/>
                          </a:solidFill>
                          <a:effectLst/>
                          <a:latin typeface="Arial"/>
                          <a:ea typeface="Times New Roman"/>
                        </a:rPr>
                        <a:t> </a:t>
                      </a:r>
                      <a:endParaRPr lang="en-AU" sz="800">
                        <a:solidFill>
                          <a:srgbClr val="000000"/>
                        </a:solidFill>
                        <a:effectLst/>
                        <a:latin typeface="Arial"/>
                        <a:ea typeface="Times New Roman"/>
                      </a:endParaRPr>
                    </a:p>
                  </a:txBody>
                  <a:tcPr marL="47435" marR="47435"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r>
              <a:tr h="291290">
                <a:tc gridSpan="2">
                  <a:txBody>
                    <a:bodyPr/>
                    <a:lstStyle/>
                    <a:p>
                      <a:pPr>
                        <a:spcBef>
                          <a:spcPts val="600"/>
                        </a:spcBef>
                        <a:spcAft>
                          <a:spcPts val="600"/>
                        </a:spcAft>
                      </a:pPr>
                      <a:endParaRPr lang="en-AU" sz="800" dirty="0">
                        <a:solidFill>
                          <a:srgbClr val="000000"/>
                        </a:solidFill>
                        <a:effectLst/>
                        <a:latin typeface="Arial"/>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endParaRPr lang="en-AU"/>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536">
                <a:tc gridSpan="2">
                  <a:txBody>
                    <a:bodyPr/>
                    <a:lstStyle/>
                    <a:p>
                      <a:pPr>
                        <a:spcBef>
                          <a:spcPts val="600"/>
                        </a:spcBef>
                        <a:spcAft>
                          <a:spcPts val="600"/>
                        </a:spcAft>
                      </a:pPr>
                      <a:r>
                        <a:rPr lang="en-US" sz="700" dirty="0" smtClean="0">
                          <a:solidFill>
                            <a:schemeClr val="tx1"/>
                          </a:solidFill>
                          <a:effectLst/>
                          <a:latin typeface="+mn-lt"/>
                          <a:ea typeface="Times New Roman"/>
                        </a:rPr>
                        <a:t>Unattended vehicles and mobile plant rolling away from parking areas?</a:t>
                      </a:r>
                      <a:br>
                        <a:rPr lang="en-US" sz="700" dirty="0" smtClean="0">
                          <a:solidFill>
                            <a:schemeClr val="tx1"/>
                          </a:solidFill>
                          <a:effectLst/>
                          <a:latin typeface="+mn-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a:t>
                      </a:r>
                      <a:r>
                        <a:rPr lang="en-US" sz="700" baseline="0" dirty="0" smtClean="0">
                          <a:solidFill>
                            <a:schemeClr val="tx1"/>
                          </a:solidFill>
                          <a:effectLst/>
                          <a:latin typeface="+mn-lt"/>
                          <a:ea typeface="Times New Roman"/>
                        </a:rPr>
                        <a:t> a</a:t>
                      </a:r>
                      <a:r>
                        <a:rPr lang="en-US" sz="700" dirty="0" smtClean="0">
                          <a:solidFill>
                            <a:schemeClr val="tx1"/>
                          </a:solidFill>
                          <a:effectLst/>
                          <a:latin typeface="+mn-lt"/>
                          <a:ea typeface="Times New Roman"/>
                        </a:rPr>
                        <a:t>re V-drains or earthen mounds present at go-lines?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6398">
                <a:tc gridSpan="2">
                  <a:txBody>
                    <a:bodyPr/>
                    <a:lstStyle/>
                    <a:p>
                      <a:pPr>
                        <a:spcBef>
                          <a:spcPts val="600"/>
                        </a:spcBef>
                        <a:spcAft>
                          <a:spcPts val="600"/>
                        </a:spcAft>
                      </a:pPr>
                      <a:r>
                        <a:rPr lang="en-US" sz="700" dirty="0" smtClean="0">
                          <a:solidFill>
                            <a:schemeClr val="tx1"/>
                          </a:solidFill>
                          <a:effectLst/>
                          <a:latin typeface="+mn-lt"/>
                          <a:ea typeface="Times New Roman"/>
                        </a:rPr>
                        <a:t>Uncontrolled movement while accessing or egressing from mobile plant and vehicles.</a:t>
                      </a:r>
                      <a:br>
                        <a:rPr lang="en-US" sz="700" dirty="0" smtClean="0">
                          <a:solidFill>
                            <a:schemeClr val="tx1"/>
                          </a:solidFill>
                          <a:effectLst/>
                          <a:latin typeface="+mn-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are mobile plant and vehicles fundamentally stable (on flat level ground) in V drains and vehicle shut down procedures implemented. </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1931">
                <a:tc gridSpan="2">
                  <a:txBody>
                    <a:bodyPr/>
                    <a:lstStyle/>
                    <a:p>
                      <a:pPr>
                        <a:spcBef>
                          <a:spcPts val="600"/>
                        </a:spcBef>
                        <a:spcAft>
                          <a:spcPts val="600"/>
                        </a:spcAft>
                      </a:pPr>
                      <a:r>
                        <a:rPr lang="en-US" sz="700" dirty="0" smtClean="0">
                          <a:solidFill>
                            <a:schemeClr val="tx1"/>
                          </a:solidFill>
                          <a:effectLst/>
                          <a:latin typeface="+mn-lt"/>
                          <a:ea typeface="Times New Roman"/>
                        </a:rPr>
                        <a:t>Uneven and downward sloped surfaces at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201">
                <a:tc gridSpan="2">
                  <a:txBody>
                    <a:bodyPr/>
                    <a:lstStyle/>
                    <a:p>
                      <a:pPr>
                        <a:spcBef>
                          <a:spcPts val="600"/>
                        </a:spcBef>
                        <a:spcAft>
                          <a:spcPts val="600"/>
                        </a:spcAft>
                      </a:pPr>
                      <a:r>
                        <a:rPr lang="en-US" sz="700" dirty="0" smtClean="0">
                          <a:solidFill>
                            <a:schemeClr val="tx1"/>
                          </a:solidFill>
                          <a:effectLst/>
                          <a:latin typeface="+mn-lt"/>
                          <a:ea typeface="Times New Roman"/>
                        </a:rPr>
                        <a:t>The type of material used to sheet the surface of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0251">
                <a:tc gridSpan="2">
                  <a:txBody>
                    <a:bodyPr/>
                    <a:lstStyle/>
                    <a:p>
                      <a:pPr>
                        <a:spcBef>
                          <a:spcPts val="600"/>
                        </a:spcBef>
                        <a:spcAft>
                          <a:spcPts val="600"/>
                        </a:spcAft>
                      </a:pPr>
                      <a:r>
                        <a:rPr lang="en-US" sz="700" dirty="0" smtClean="0">
                          <a:solidFill>
                            <a:schemeClr val="tx1"/>
                          </a:solidFill>
                          <a:effectLst/>
                          <a:latin typeface="+mn-lt"/>
                          <a:ea typeface="Times New Roman"/>
                        </a:rPr>
                        <a:t>Muddy and slippery surface conditions of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9935">
                <a:tc gridSpan="2">
                  <a:txBody>
                    <a:bodyPr/>
                    <a:lstStyle/>
                    <a:p>
                      <a:pPr>
                        <a:spcBef>
                          <a:spcPts val="600"/>
                        </a:spcBef>
                        <a:spcAft>
                          <a:spcPts val="600"/>
                        </a:spcAft>
                      </a:pPr>
                      <a:r>
                        <a:rPr lang="en-US" sz="700" dirty="0" smtClean="0">
                          <a:solidFill>
                            <a:schemeClr val="tx1"/>
                          </a:solidFill>
                          <a:effectLst/>
                          <a:latin typeface="+mn-lt"/>
                          <a:ea typeface="Times New Roman"/>
                        </a:rPr>
                        <a:t>Layout of parking areas? </a:t>
                      </a:r>
                      <a:br>
                        <a:rPr lang="en-US" sz="700" dirty="0" smtClean="0">
                          <a:solidFill>
                            <a:schemeClr val="tx1"/>
                          </a:solidFill>
                          <a:effectLst/>
                          <a:latin typeface="+mn-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no standardised design, room to maneuver. </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dirty="0"/>
                    </a:p>
                  </a:txBody>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9935">
                <a:tc gridSpan="2">
                  <a:txBody>
                    <a:bodyPr/>
                    <a:lstStyle/>
                    <a:p>
                      <a:pPr>
                        <a:spcBef>
                          <a:spcPts val="600"/>
                        </a:spcBef>
                        <a:spcAft>
                          <a:spcPts val="600"/>
                        </a:spcAft>
                      </a:pPr>
                      <a:r>
                        <a:rPr lang="en-US" sz="700" dirty="0" smtClean="0">
                          <a:solidFill>
                            <a:schemeClr val="tx1"/>
                          </a:solidFill>
                          <a:effectLst/>
                          <a:latin typeface="+mn-lt"/>
                          <a:ea typeface="Times New Roman"/>
                        </a:rPr>
                        <a:t>Personnel being struck by vehicle traffic in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r>
              <a:tr h="449935">
                <a:tc gridSpan="2">
                  <a:txBody>
                    <a:bodyPr/>
                    <a:lstStyle/>
                    <a:p>
                      <a:pPr>
                        <a:spcBef>
                          <a:spcPts val="600"/>
                        </a:spcBef>
                        <a:spcAft>
                          <a:spcPts val="600"/>
                        </a:spcAft>
                      </a:pPr>
                      <a:r>
                        <a:rPr lang="en-US" sz="700" dirty="0" smtClean="0">
                          <a:solidFill>
                            <a:srgbClr val="000000"/>
                          </a:solidFill>
                          <a:effectLst/>
                          <a:latin typeface="+mn-lt"/>
                          <a:ea typeface="Times New Roman"/>
                        </a:rPr>
                        <a:t>Personnel being struck by vehicle traffic when accessing weighbridges, offices, workshop or crushing plant areas?</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dirty="0"/>
                    </a:p>
                  </a:txBody>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r>
              <a:tr h="449935">
                <a:tc gridSpan="2">
                  <a:txBody>
                    <a:bodyPr/>
                    <a:lstStyle/>
                    <a:p>
                      <a:pPr>
                        <a:spcBef>
                          <a:spcPts val="600"/>
                        </a:spcBef>
                        <a:spcAft>
                          <a:spcPts val="600"/>
                        </a:spcAft>
                      </a:pPr>
                      <a:r>
                        <a:rPr lang="en-US" sz="700" dirty="0" smtClean="0">
                          <a:solidFill>
                            <a:srgbClr val="000000"/>
                          </a:solidFill>
                          <a:effectLst/>
                          <a:latin typeface="+mn-lt"/>
                          <a:ea typeface="Times New Roman"/>
                        </a:rPr>
                        <a:t>Vehicle collision in or around parking areas?</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93705544"/>
              </p:ext>
            </p:extLst>
          </p:nvPr>
        </p:nvGraphicFramePr>
        <p:xfrm>
          <a:off x="1403648" y="2083576"/>
          <a:ext cx="7632848" cy="337312"/>
        </p:xfrm>
        <a:graphic>
          <a:graphicData uri="http://schemas.openxmlformats.org/drawingml/2006/table">
            <a:tbl>
              <a:tblPr/>
              <a:tblGrid>
                <a:gridCol w="2016224"/>
                <a:gridCol w="216024"/>
                <a:gridCol w="216024"/>
                <a:gridCol w="2232248"/>
                <a:gridCol w="360040"/>
                <a:gridCol w="2160240"/>
                <a:gridCol w="432048"/>
              </a:tblGrid>
              <a:tr h="337312">
                <a:tc>
                  <a:txBody>
                    <a:bodyPr/>
                    <a:lstStyle/>
                    <a:p>
                      <a:pPr algn="ctr">
                        <a:spcBef>
                          <a:spcPts val="200"/>
                        </a:spcBef>
                        <a:spcAft>
                          <a:spcPts val="0"/>
                        </a:spcAft>
                      </a:pPr>
                      <a:r>
                        <a:rPr lang="en-US" sz="700" b="1" dirty="0">
                          <a:solidFill>
                            <a:srgbClr val="000000"/>
                          </a:solidFill>
                          <a:effectLst/>
                          <a:latin typeface="+mj-lt"/>
                          <a:ea typeface="Times New Roman"/>
                        </a:rPr>
                        <a:t>Is there a possibility </a:t>
                      </a:r>
                      <a:r>
                        <a:rPr lang="en-US" sz="700" b="1" dirty="0" smtClean="0">
                          <a:solidFill>
                            <a:srgbClr val="000000"/>
                          </a:solidFill>
                          <a:effectLst/>
                          <a:latin typeface="+mj-lt"/>
                          <a:ea typeface="Times New Roman"/>
                        </a:rPr>
                        <a:t/>
                      </a:r>
                      <a:br>
                        <a:rPr lang="en-US" sz="700" b="1" dirty="0" smtClean="0">
                          <a:solidFill>
                            <a:srgbClr val="000000"/>
                          </a:solidFill>
                          <a:effectLst/>
                          <a:latin typeface="+mj-lt"/>
                          <a:ea typeface="Times New Roman"/>
                        </a:rPr>
                      </a:br>
                      <a:r>
                        <a:rPr lang="en-US" sz="700" b="1" dirty="0" smtClean="0">
                          <a:solidFill>
                            <a:srgbClr val="000000"/>
                          </a:solidFill>
                          <a:effectLst/>
                          <a:latin typeface="+mj-lt"/>
                          <a:ea typeface="Times New Roman"/>
                        </a:rPr>
                        <a:t>of </a:t>
                      </a:r>
                      <a:r>
                        <a:rPr lang="en-US" sz="700" b="1" dirty="0">
                          <a:solidFill>
                            <a:srgbClr val="000000"/>
                          </a:solidFill>
                          <a:effectLst/>
                          <a:latin typeface="+mj-lt"/>
                          <a:ea typeface="Times New Roman"/>
                        </a:rPr>
                        <a:t>injury or damage due to</a:t>
                      </a:r>
                      <a:r>
                        <a:rPr lang="en-US" sz="700" b="1" dirty="0" smtClean="0">
                          <a:solidFill>
                            <a:srgbClr val="000000"/>
                          </a:solidFill>
                          <a:effectLst/>
                          <a:latin typeface="+mj-lt"/>
                          <a:ea typeface="Times New Roman"/>
                        </a:rPr>
                        <a:t>:</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dirty="0">
                          <a:solidFill>
                            <a:srgbClr val="000000"/>
                          </a:solidFill>
                          <a:effectLst/>
                          <a:latin typeface="+mj-lt"/>
                          <a:ea typeface="Times New Roman"/>
                        </a:rPr>
                        <a:t>Y</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a:solidFill>
                            <a:srgbClr val="000000"/>
                          </a:solidFill>
                          <a:effectLst/>
                          <a:latin typeface="+mj-lt"/>
                          <a:ea typeface="Times New Roman"/>
                        </a:rPr>
                        <a:t>N</a:t>
                      </a:r>
                      <a:endParaRPr lang="en-AU" sz="70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200"/>
                        </a:spcBef>
                        <a:spcAft>
                          <a:spcPts val="0"/>
                        </a:spcAft>
                      </a:pPr>
                      <a:r>
                        <a:rPr lang="en-US" sz="700" b="1" dirty="0">
                          <a:solidFill>
                            <a:schemeClr val="tx1"/>
                          </a:solidFill>
                          <a:effectLst/>
                          <a:latin typeface="+mj-lt"/>
                        </a:rPr>
                        <a:t>Describe how </a:t>
                      </a:r>
                      <a:r>
                        <a:rPr lang="en-US" sz="700" b="1" dirty="0" smtClean="0">
                          <a:solidFill>
                            <a:schemeClr val="tx1"/>
                          </a:solidFill>
                          <a:effectLst/>
                          <a:latin typeface="+mj-lt"/>
                        </a:rPr>
                        <a:t>and </a:t>
                      </a:r>
                      <a:r>
                        <a:rPr lang="en-US" sz="700" b="1" dirty="0">
                          <a:solidFill>
                            <a:schemeClr val="tx1"/>
                          </a:solidFill>
                          <a:effectLst/>
                          <a:latin typeface="+mj-lt"/>
                        </a:rPr>
                        <a:t>when </a:t>
                      </a:r>
                      <a:r>
                        <a:rPr lang="en-US" sz="700" b="1" dirty="0" smtClean="0">
                          <a:solidFill>
                            <a:schemeClr val="tx1"/>
                          </a:solidFill>
                          <a:effectLst/>
                          <a:latin typeface="+mj-lt"/>
                        </a:rPr>
                        <a:t/>
                      </a:r>
                      <a:br>
                        <a:rPr lang="en-US" sz="700" b="1" dirty="0" smtClean="0">
                          <a:solidFill>
                            <a:schemeClr val="tx1"/>
                          </a:solidFill>
                          <a:effectLst/>
                          <a:latin typeface="+mj-lt"/>
                        </a:rPr>
                      </a:br>
                      <a:r>
                        <a:rPr lang="en-US" sz="700" b="1" dirty="0" smtClean="0">
                          <a:solidFill>
                            <a:schemeClr val="tx1"/>
                          </a:solidFill>
                          <a:effectLst/>
                          <a:latin typeface="+mj-lt"/>
                        </a:rPr>
                        <a:t>injury </a:t>
                      </a:r>
                      <a:r>
                        <a:rPr lang="en-US" sz="700" b="1" dirty="0">
                          <a:solidFill>
                            <a:schemeClr val="tx1"/>
                          </a:solidFill>
                          <a:effectLst/>
                          <a:latin typeface="+mj-lt"/>
                        </a:rPr>
                        <a:t>or damage could occur</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400"/>
                        </a:spcBef>
                        <a:spcAft>
                          <a:spcPts val="0"/>
                        </a:spcAft>
                      </a:pPr>
                      <a:r>
                        <a:rPr lang="en-US" sz="700" b="1" dirty="0">
                          <a:solidFill>
                            <a:schemeClr val="tx1"/>
                          </a:solidFill>
                          <a:effectLst/>
                          <a:latin typeface="+mj-lt"/>
                        </a:rPr>
                        <a:t>Risk </a:t>
                      </a:r>
                      <a:r>
                        <a:rPr lang="en-US" sz="700" b="1" dirty="0" smtClean="0">
                          <a:solidFill>
                            <a:schemeClr val="tx1"/>
                          </a:solidFill>
                          <a:effectLst/>
                          <a:latin typeface="+mj-lt"/>
                        </a:rPr>
                        <a:t>Level </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pPr>
                      <a:r>
                        <a:rPr lang="en-US" sz="700" b="1" dirty="0">
                          <a:solidFill>
                            <a:schemeClr val="tx1"/>
                          </a:solidFill>
                          <a:effectLst/>
                          <a:latin typeface="+mj-lt"/>
                          <a:ea typeface="Times New Roman"/>
                        </a:rPr>
                        <a:t>Describe any controls or actions to eliminate or minimise the risk of injury or damage</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indent="0" algn="ctr">
                        <a:spcAft>
                          <a:spcPts val="0"/>
                        </a:spcAft>
                      </a:pPr>
                      <a:r>
                        <a:rPr lang="en-US" sz="650" b="1" dirty="0">
                          <a:solidFill>
                            <a:srgbClr val="000000"/>
                          </a:solidFill>
                          <a:effectLst/>
                          <a:latin typeface="+mj-lt"/>
                          <a:ea typeface="Times New Roman"/>
                        </a:rPr>
                        <a:t>Revised</a:t>
                      </a:r>
                      <a:endParaRPr lang="en-AU" sz="650" dirty="0">
                        <a:solidFill>
                          <a:srgbClr val="000000"/>
                        </a:solidFill>
                        <a:effectLst/>
                        <a:latin typeface="+mj-lt"/>
                        <a:ea typeface="Times New Roman"/>
                      </a:endParaRPr>
                    </a:p>
                    <a:p>
                      <a:pPr marL="0" indent="0" algn="ctr">
                        <a:spcAft>
                          <a:spcPts val="0"/>
                        </a:spcAft>
                      </a:pPr>
                      <a:r>
                        <a:rPr lang="en-US" sz="700" b="1" dirty="0">
                          <a:solidFill>
                            <a:srgbClr val="000000"/>
                          </a:solidFill>
                          <a:effectLst/>
                          <a:latin typeface="+mj-lt"/>
                          <a:ea typeface="Times New Roman"/>
                        </a:rPr>
                        <a:t>Risk Level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bl>
          </a:graphicData>
        </a:graphic>
      </p:graphicFrame>
    </p:spTree>
    <p:extLst>
      <p:ext uri="{BB962C8B-B14F-4D97-AF65-F5344CB8AC3E}">
        <p14:creationId xmlns:p14="http://schemas.microsoft.com/office/powerpoint/2010/main" val="1095424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smtClean="0"/>
              <a:t>IMPORTANT:</a:t>
            </a:r>
            <a:r>
              <a:rPr lang="en-US" sz="1800" dirty="0" smtClean="0"/>
              <a:t> 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800" dirty="0" smtClean="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800" dirty="0" smtClean="0"/>
              <a:t>Users should always verify historical material by making and relying upon their own separate inquiries prior to making any important decisions or taking any action on the basis of this information.</a:t>
            </a: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a:t>
            </a:fld>
            <a:endParaRPr lang="en-AU" dirty="0"/>
          </a:p>
        </p:txBody>
      </p:sp>
    </p:spTree>
    <p:extLst>
      <p:ext uri="{BB962C8B-B14F-4D97-AF65-F5344CB8AC3E}">
        <p14:creationId xmlns:p14="http://schemas.microsoft.com/office/powerpoint/2010/main" val="120827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Example</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30</a:t>
            </a:fld>
            <a:endParaRPr lang="en-AU" sz="1400">
              <a:solidFill>
                <a:srgbClr val="1D1D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99819337"/>
              </p:ext>
            </p:extLst>
          </p:nvPr>
        </p:nvGraphicFramePr>
        <p:xfrm>
          <a:off x="1403648" y="1556792"/>
          <a:ext cx="7632850" cy="4431757"/>
        </p:xfrm>
        <a:graphic>
          <a:graphicData uri="http://schemas.openxmlformats.org/drawingml/2006/table">
            <a:tbl>
              <a:tblPr firstRow="1" firstCol="1" lastRow="1" lastCol="1" bandRow="1" bandCol="1"/>
              <a:tblGrid>
                <a:gridCol w="545135"/>
                <a:gridCol w="1471089"/>
                <a:gridCol w="216024"/>
                <a:gridCol w="216024"/>
                <a:gridCol w="2232248"/>
                <a:gridCol w="360040"/>
                <a:gridCol w="1836012"/>
                <a:gridCol w="180212"/>
                <a:gridCol w="144016"/>
                <a:gridCol w="432050"/>
              </a:tblGrid>
              <a:tr h="452691">
                <a:tc gridSpan="7">
                  <a:txBody>
                    <a:bodyPr/>
                    <a:lstStyle/>
                    <a:p>
                      <a:pPr>
                        <a:spcBef>
                          <a:spcPts val="600"/>
                        </a:spcBef>
                        <a:spcAft>
                          <a:spcPts val="600"/>
                        </a:spcAft>
                      </a:pPr>
                      <a:r>
                        <a:rPr lang="en-US" sz="1050" b="1" dirty="0" smtClean="0">
                          <a:solidFill>
                            <a:srgbClr val="000000"/>
                          </a:solidFill>
                          <a:effectLst/>
                          <a:latin typeface="Arial"/>
                          <a:ea typeface="Times New Roman"/>
                        </a:rPr>
                        <a:t>ROADS </a:t>
                      </a:r>
                      <a:r>
                        <a:rPr lang="en-US" sz="1050" b="1" dirty="0">
                          <a:solidFill>
                            <a:srgbClr val="000000"/>
                          </a:solidFill>
                          <a:effectLst/>
                          <a:latin typeface="Arial"/>
                          <a:ea typeface="Times New Roman"/>
                        </a:rPr>
                        <a:t>DESIGN, CONSTRUCTION AND MAINTENANCE - Briefly describe the </a:t>
                      </a:r>
                      <a:r>
                        <a:rPr lang="en-US" sz="1050" b="1" dirty="0" smtClean="0">
                          <a:solidFill>
                            <a:schemeClr val="tx1"/>
                          </a:solidFill>
                          <a:effectLst/>
                          <a:latin typeface="Arial"/>
                          <a:ea typeface="Times New Roman"/>
                        </a:rPr>
                        <a:t>p</a:t>
                      </a:r>
                      <a:r>
                        <a:rPr lang="en-US" sz="1050" b="1" dirty="0" smtClean="0">
                          <a:solidFill>
                            <a:srgbClr val="000000"/>
                          </a:solidFill>
                          <a:effectLst/>
                          <a:latin typeface="Arial"/>
                          <a:ea typeface="Times New Roman"/>
                        </a:rPr>
                        <a:t>rimary </a:t>
                      </a:r>
                      <a:r>
                        <a:rPr lang="en-US" sz="1050" b="1" dirty="0" smtClean="0">
                          <a:solidFill>
                            <a:schemeClr val="tx1"/>
                          </a:solidFill>
                          <a:effectLst/>
                          <a:latin typeface="Arial"/>
                          <a:ea typeface="Times New Roman"/>
                        </a:rPr>
                        <a:t>r</a:t>
                      </a:r>
                      <a:r>
                        <a:rPr lang="en-US" sz="1050" b="1" dirty="0" smtClean="0">
                          <a:solidFill>
                            <a:srgbClr val="000000"/>
                          </a:solidFill>
                          <a:effectLst/>
                          <a:latin typeface="Arial"/>
                          <a:ea typeface="Times New Roman"/>
                        </a:rPr>
                        <a:t>oads </a:t>
                      </a:r>
                      <a:r>
                        <a:rPr lang="en-US" sz="1050" b="1" dirty="0">
                          <a:solidFill>
                            <a:srgbClr val="000000"/>
                          </a:solidFill>
                          <a:effectLst/>
                          <a:latin typeface="Arial"/>
                          <a:ea typeface="Times New Roman"/>
                        </a:rPr>
                        <a:t>design, construction and maintenance</a:t>
                      </a:r>
                      <a:endParaRPr lang="en-AU" sz="1050" dirty="0">
                        <a:solidFill>
                          <a:srgbClr val="000000"/>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3">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79646"/>
                    </a:solidFill>
                  </a:tcPr>
                </a:tc>
                <a:tc hMerge="1">
                  <a:txBody>
                    <a:bodyPr/>
                    <a:lstStyle/>
                    <a:p>
                      <a:endParaRPr lang="en-AU"/>
                    </a:p>
                  </a:txBody>
                  <a:tcPr/>
                </a:tc>
                <a:tc hMerge="1">
                  <a:txBody>
                    <a:bodyPr/>
                    <a:lstStyle/>
                    <a:p>
                      <a:endParaRPr lang="en-AU"/>
                    </a:p>
                  </a:txBody>
                  <a:tcPr/>
                </a:tc>
              </a:tr>
              <a:tr h="271729">
                <a:tc>
                  <a:txBody>
                    <a:bodyPr/>
                    <a:lstStyle/>
                    <a:p>
                      <a:pPr>
                        <a:spcBef>
                          <a:spcPts val="1200"/>
                        </a:spcBef>
                        <a:spcAft>
                          <a:spcPts val="0"/>
                        </a:spcAft>
                        <a:tabLst>
                          <a:tab pos="2571750" algn="l"/>
                          <a:tab pos="2457450" algn="l"/>
                        </a:tabLst>
                      </a:pPr>
                      <a:r>
                        <a:rPr lang="en-US" sz="600" b="0">
                          <a:solidFill>
                            <a:srgbClr val="000000"/>
                          </a:solidFill>
                          <a:effectLst/>
                          <a:latin typeface="Times New Roman"/>
                        </a:rPr>
                        <a:t> </a:t>
                      </a:r>
                      <a:endParaRPr lang="en-AU" sz="700" b="1">
                        <a:solidFill>
                          <a:srgbClr val="000000"/>
                        </a:solidFill>
                        <a:effectLst/>
                        <a:latin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gridSpan="7">
                  <a:txBody>
                    <a:bodyPr/>
                    <a:lstStyle/>
                    <a:p>
                      <a:pPr>
                        <a:spcAft>
                          <a:spcPts val="0"/>
                        </a:spcAft>
                      </a:pPr>
                      <a:r>
                        <a:rPr lang="en-US" sz="7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F79646"/>
                      </a:solidFill>
                      <a:prstDash val="solid"/>
                      <a:round/>
                      <a:headEnd type="none" w="med" len="med"/>
                      <a:tailEnd type="none" w="med" len="med"/>
                    </a:lnB>
                    <a:solidFill>
                      <a:srgbClr val="F79646"/>
                    </a:solidFill>
                  </a:tcPr>
                </a:tc>
                <a:tc hMerge="1">
                  <a:txBody>
                    <a:bodyPr/>
                    <a:lstStyle/>
                    <a:p>
                      <a:endParaRPr lang="en-AU"/>
                    </a:p>
                  </a:txBody>
                  <a:tcPr/>
                </a:tc>
              </a:tr>
              <a:tr h="169760">
                <a:tc gridSpan="10">
                  <a:txBody>
                    <a:bodyPr/>
                    <a:lstStyle/>
                    <a:p>
                      <a:pPr algn="ctr">
                        <a:spcAft>
                          <a:spcPts val="0"/>
                        </a:spcAft>
                      </a:pPr>
                      <a:r>
                        <a:rPr lang="en-US" sz="600">
                          <a:solidFill>
                            <a:srgbClr val="000000"/>
                          </a:solidFill>
                          <a:effectLst/>
                          <a:latin typeface="Arial"/>
                          <a:ea typeface="Times New Roman"/>
                        </a:rPr>
                        <a:t> </a:t>
                      </a:r>
                      <a:endParaRPr lang="en-AU" sz="800">
                        <a:solidFill>
                          <a:srgbClr val="000000"/>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69980">
                <a:tc gridSpan="2">
                  <a:txBody>
                    <a:bodyPr/>
                    <a:lstStyle/>
                    <a:p>
                      <a:pPr>
                        <a:spcBef>
                          <a:spcPts val="600"/>
                        </a:spcBef>
                        <a:spcAft>
                          <a:spcPts val="600"/>
                        </a:spcAft>
                      </a:pPr>
                      <a:endParaRPr lang="en-AU" sz="800" dirty="0">
                        <a:solidFill>
                          <a:srgbClr val="000000"/>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dirty="0"/>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AU" dirty="0"/>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652651">
                <a:tc gridSpan="2">
                  <a:txBody>
                    <a:bodyPr/>
                    <a:lstStyle/>
                    <a:p>
                      <a:pPr>
                        <a:spcBef>
                          <a:spcPts val="600"/>
                        </a:spcBef>
                        <a:spcAft>
                          <a:spcPts val="600"/>
                        </a:spcAft>
                      </a:pPr>
                      <a:r>
                        <a:rPr lang="en-US" sz="700" dirty="0">
                          <a:solidFill>
                            <a:schemeClr val="tx1"/>
                          </a:solidFill>
                          <a:effectLst/>
                          <a:latin typeface="Arial"/>
                          <a:ea typeface="Times New Roman"/>
                        </a:rPr>
                        <a:t>Water penetrating the sub base material causing structural damage / road failure?</a:t>
                      </a:r>
                      <a:br>
                        <a:rPr lang="en-US" sz="700" dirty="0">
                          <a:solidFill>
                            <a:schemeClr val="tx1"/>
                          </a:solidFill>
                          <a:effectLst/>
                          <a:latin typeface="Arial"/>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t>
                      </a:r>
                      <a:r>
                        <a:rPr lang="en-US" sz="700" dirty="0" smtClean="0">
                          <a:solidFill>
                            <a:schemeClr val="tx1"/>
                          </a:solidFill>
                          <a:effectLst/>
                          <a:latin typeface="Arial"/>
                          <a:ea typeface="Times New Roman"/>
                        </a:rPr>
                        <a:t>softening</a:t>
                      </a:r>
                      <a:r>
                        <a:rPr lang="en-US" sz="700" dirty="0">
                          <a:solidFill>
                            <a:schemeClr val="tx1"/>
                          </a:solidFill>
                          <a:effectLst/>
                          <a:latin typeface="Arial"/>
                          <a:ea typeface="Times New Roman"/>
                        </a:rPr>
                        <a:t>, sinking or </a:t>
                      </a:r>
                      <a:r>
                        <a:rPr lang="en-US" sz="700" dirty="0" smtClean="0">
                          <a:solidFill>
                            <a:schemeClr val="tx1"/>
                          </a:solidFill>
                          <a:effectLst/>
                          <a:latin typeface="Arial"/>
                          <a:ea typeface="Times New Roman"/>
                        </a:rPr>
                        <a:t>collapsing. </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Loose material on road surfaces when steering, braking or accelerating?</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Road surface material being projected outwards by traffic?</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Road crowns not dispersing water to the roads edges?</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Road cross falls on corners not dispersing water to the roads edge? </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Negative cambers on corners?</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101">
                <a:tc gridSpan="2">
                  <a:txBody>
                    <a:bodyPr/>
                    <a:lstStyle/>
                    <a:p>
                      <a:pPr>
                        <a:spcBef>
                          <a:spcPts val="600"/>
                        </a:spcBef>
                        <a:spcAft>
                          <a:spcPts val="600"/>
                        </a:spcAft>
                      </a:pPr>
                      <a:r>
                        <a:rPr lang="en-US" sz="700" dirty="0">
                          <a:solidFill>
                            <a:schemeClr val="tx1"/>
                          </a:solidFill>
                          <a:effectLst/>
                          <a:latin typeface="Arial"/>
                          <a:ea typeface="Times New Roman"/>
                        </a:rPr>
                        <a:t>Corners located at the bottom of declines?</a:t>
                      </a:r>
                      <a:endParaRPr lang="en-AU" sz="700" dirty="0">
                        <a:solidFill>
                          <a:schemeClr val="tx1"/>
                        </a:solidFill>
                        <a:effectLst/>
                        <a:latin typeface="Arial"/>
                        <a:ea typeface="Times New Roman"/>
                      </a:endParaRPr>
                    </a:p>
                  </a:txBody>
                  <a:tcPr marL="47389" marR="4738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dirty="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pPr algn="ctr">
                        <a:spcAft>
                          <a:spcPts val="0"/>
                        </a:spcAft>
                      </a:pP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89" marR="4738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82994136"/>
              </p:ext>
            </p:extLst>
          </p:nvPr>
        </p:nvGraphicFramePr>
        <p:xfrm>
          <a:off x="1403648" y="2443616"/>
          <a:ext cx="7632848" cy="337312"/>
        </p:xfrm>
        <a:graphic>
          <a:graphicData uri="http://schemas.openxmlformats.org/drawingml/2006/table">
            <a:tbl>
              <a:tblPr/>
              <a:tblGrid>
                <a:gridCol w="2016224"/>
                <a:gridCol w="216024"/>
                <a:gridCol w="216024"/>
                <a:gridCol w="2232248"/>
                <a:gridCol w="360040"/>
                <a:gridCol w="2160240"/>
                <a:gridCol w="432048"/>
              </a:tblGrid>
              <a:tr h="337312">
                <a:tc>
                  <a:txBody>
                    <a:bodyPr/>
                    <a:lstStyle/>
                    <a:p>
                      <a:pPr algn="ctr">
                        <a:spcBef>
                          <a:spcPts val="200"/>
                        </a:spcBef>
                        <a:spcAft>
                          <a:spcPts val="0"/>
                        </a:spcAft>
                      </a:pPr>
                      <a:r>
                        <a:rPr lang="en-US" sz="700" b="1" dirty="0">
                          <a:solidFill>
                            <a:srgbClr val="000000"/>
                          </a:solidFill>
                          <a:effectLst/>
                          <a:latin typeface="+mj-lt"/>
                          <a:ea typeface="Times New Roman"/>
                        </a:rPr>
                        <a:t>Is there a possibility </a:t>
                      </a:r>
                      <a:r>
                        <a:rPr lang="en-US" sz="700" b="1" dirty="0" smtClean="0">
                          <a:solidFill>
                            <a:srgbClr val="000000"/>
                          </a:solidFill>
                          <a:effectLst/>
                          <a:latin typeface="+mj-lt"/>
                          <a:ea typeface="Times New Roman"/>
                        </a:rPr>
                        <a:t/>
                      </a:r>
                      <a:br>
                        <a:rPr lang="en-US" sz="700" b="1" dirty="0" smtClean="0">
                          <a:solidFill>
                            <a:srgbClr val="000000"/>
                          </a:solidFill>
                          <a:effectLst/>
                          <a:latin typeface="+mj-lt"/>
                          <a:ea typeface="Times New Roman"/>
                        </a:rPr>
                      </a:br>
                      <a:r>
                        <a:rPr lang="en-US" sz="700" b="1" dirty="0" smtClean="0">
                          <a:solidFill>
                            <a:srgbClr val="000000"/>
                          </a:solidFill>
                          <a:effectLst/>
                          <a:latin typeface="+mj-lt"/>
                          <a:ea typeface="Times New Roman"/>
                        </a:rPr>
                        <a:t>of </a:t>
                      </a:r>
                      <a:r>
                        <a:rPr lang="en-US" sz="700" b="1" dirty="0">
                          <a:solidFill>
                            <a:srgbClr val="000000"/>
                          </a:solidFill>
                          <a:effectLst/>
                          <a:latin typeface="+mj-lt"/>
                          <a:ea typeface="Times New Roman"/>
                        </a:rPr>
                        <a:t>injury or damage due to</a:t>
                      </a:r>
                      <a:r>
                        <a:rPr lang="en-US" sz="700" b="1" dirty="0" smtClean="0">
                          <a:solidFill>
                            <a:srgbClr val="000000"/>
                          </a:solidFill>
                          <a:effectLst/>
                          <a:latin typeface="+mj-lt"/>
                          <a:ea typeface="Times New Roman"/>
                        </a:rPr>
                        <a:t>:</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dirty="0">
                          <a:solidFill>
                            <a:srgbClr val="000000"/>
                          </a:solidFill>
                          <a:effectLst/>
                          <a:latin typeface="+mj-lt"/>
                          <a:ea typeface="Times New Roman"/>
                        </a:rPr>
                        <a:t>Y</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a:solidFill>
                            <a:srgbClr val="000000"/>
                          </a:solidFill>
                          <a:effectLst/>
                          <a:latin typeface="+mj-lt"/>
                          <a:ea typeface="Times New Roman"/>
                        </a:rPr>
                        <a:t>N</a:t>
                      </a:r>
                      <a:endParaRPr lang="en-AU" sz="70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200"/>
                        </a:spcBef>
                        <a:spcAft>
                          <a:spcPts val="0"/>
                        </a:spcAft>
                      </a:pPr>
                      <a:r>
                        <a:rPr lang="en-US" sz="700" b="1" dirty="0">
                          <a:solidFill>
                            <a:schemeClr val="tx1"/>
                          </a:solidFill>
                          <a:effectLst/>
                          <a:latin typeface="+mj-lt"/>
                        </a:rPr>
                        <a:t>Describe how </a:t>
                      </a:r>
                      <a:r>
                        <a:rPr lang="en-US" sz="700" b="1" dirty="0" smtClean="0">
                          <a:solidFill>
                            <a:schemeClr val="tx1"/>
                          </a:solidFill>
                          <a:effectLst/>
                          <a:latin typeface="+mj-lt"/>
                        </a:rPr>
                        <a:t>and </a:t>
                      </a:r>
                      <a:r>
                        <a:rPr lang="en-US" sz="700" b="1" dirty="0">
                          <a:solidFill>
                            <a:schemeClr val="tx1"/>
                          </a:solidFill>
                          <a:effectLst/>
                          <a:latin typeface="+mj-lt"/>
                        </a:rPr>
                        <a:t>when </a:t>
                      </a:r>
                      <a:r>
                        <a:rPr lang="en-US" sz="700" b="1" dirty="0" smtClean="0">
                          <a:solidFill>
                            <a:schemeClr val="tx1"/>
                          </a:solidFill>
                          <a:effectLst/>
                          <a:latin typeface="+mj-lt"/>
                        </a:rPr>
                        <a:t/>
                      </a:r>
                      <a:br>
                        <a:rPr lang="en-US" sz="700" b="1" dirty="0" smtClean="0">
                          <a:solidFill>
                            <a:schemeClr val="tx1"/>
                          </a:solidFill>
                          <a:effectLst/>
                          <a:latin typeface="+mj-lt"/>
                        </a:rPr>
                      </a:br>
                      <a:r>
                        <a:rPr lang="en-US" sz="700" b="1" dirty="0" smtClean="0">
                          <a:solidFill>
                            <a:schemeClr val="tx1"/>
                          </a:solidFill>
                          <a:effectLst/>
                          <a:latin typeface="+mj-lt"/>
                        </a:rPr>
                        <a:t>Injury </a:t>
                      </a:r>
                      <a:r>
                        <a:rPr lang="en-US" sz="700" b="1" dirty="0">
                          <a:solidFill>
                            <a:schemeClr val="tx1"/>
                          </a:solidFill>
                          <a:effectLst/>
                          <a:latin typeface="+mj-lt"/>
                        </a:rPr>
                        <a:t>or damage could occur</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400"/>
                        </a:spcBef>
                        <a:spcAft>
                          <a:spcPts val="0"/>
                        </a:spcAft>
                      </a:pPr>
                      <a:r>
                        <a:rPr lang="en-US" sz="700" b="1" dirty="0">
                          <a:solidFill>
                            <a:schemeClr val="tx1"/>
                          </a:solidFill>
                          <a:effectLst/>
                          <a:latin typeface="+mj-lt"/>
                        </a:rPr>
                        <a:t>Risk </a:t>
                      </a:r>
                      <a:r>
                        <a:rPr lang="en-US" sz="700" b="1" dirty="0" smtClean="0">
                          <a:solidFill>
                            <a:schemeClr val="tx1"/>
                          </a:solidFill>
                          <a:effectLst/>
                          <a:latin typeface="+mj-lt"/>
                        </a:rPr>
                        <a:t>Level </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pPr>
                      <a:r>
                        <a:rPr lang="en-US" sz="700" b="1" dirty="0">
                          <a:solidFill>
                            <a:schemeClr val="tx1"/>
                          </a:solidFill>
                          <a:effectLst/>
                          <a:latin typeface="+mj-lt"/>
                          <a:ea typeface="Times New Roman"/>
                        </a:rPr>
                        <a:t>Describe any controls or actions to eliminate or minimise the risk of injury or damage</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indent="0" algn="ctr">
                        <a:spcAft>
                          <a:spcPts val="0"/>
                        </a:spcAft>
                      </a:pPr>
                      <a:r>
                        <a:rPr lang="en-US" sz="650" b="1" dirty="0">
                          <a:solidFill>
                            <a:srgbClr val="000000"/>
                          </a:solidFill>
                          <a:effectLst/>
                          <a:latin typeface="+mj-lt"/>
                          <a:ea typeface="Times New Roman"/>
                        </a:rPr>
                        <a:t>Revised</a:t>
                      </a:r>
                      <a:endParaRPr lang="en-AU" sz="650" dirty="0">
                        <a:solidFill>
                          <a:srgbClr val="000000"/>
                        </a:solidFill>
                        <a:effectLst/>
                        <a:latin typeface="+mj-lt"/>
                        <a:ea typeface="Times New Roman"/>
                      </a:endParaRPr>
                    </a:p>
                    <a:p>
                      <a:pPr marL="0" indent="0" algn="ctr">
                        <a:spcAft>
                          <a:spcPts val="0"/>
                        </a:spcAft>
                      </a:pPr>
                      <a:r>
                        <a:rPr lang="en-US" sz="700" b="1" dirty="0">
                          <a:solidFill>
                            <a:srgbClr val="000000"/>
                          </a:solidFill>
                          <a:effectLst/>
                          <a:latin typeface="+mj-lt"/>
                          <a:ea typeface="Times New Roman"/>
                        </a:rPr>
                        <a:t>Risk Level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bl>
          </a:graphicData>
        </a:graphic>
      </p:graphicFrame>
    </p:spTree>
    <p:extLst>
      <p:ext uri="{BB962C8B-B14F-4D97-AF65-F5344CB8AC3E}">
        <p14:creationId xmlns:p14="http://schemas.microsoft.com/office/powerpoint/2010/main" val="4048374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Example</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31</a:t>
            </a:fld>
            <a:endParaRPr lang="en-AU" sz="1400">
              <a:solidFill>
                <a:srgbClr val="1D1D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24491058"/>
              </p:ext>
            </p:extLst>
          </p:nvPr>
        </p:nvGraphicFramePr>
        <p:xfrm>
          <a:off x="1403648" y="1556792"/>
          <a:ext cx="7632848" cy="4287937"/>
        </p:xfrm>
        <a:graphic>
          <a:graphicData uri="http://schemas.openxmlformats.org/drawingml/2006/table">
            <a:tbl>
              <a:tblPr firstRow="1" firstCol="1" lastRow="1" lastCol="1" bandRow="1" bandCol="1"/>
              <a:tblGrid>
                <a:gridCol w="554760"/>
                <a:gridCol w="1461464"/>
                <a:gridCol w="216024"/>
                <a:gridCol w="216024"/>
                <a:gridCol w="2232248"/>
                <a:gridCol w="360040"/>
                <a:gridCol w="1943763"/>
                <a:gridCol w="216477"/>
                <a:gridCol w="432048"/>
              </a:tblGrid>
              <a:tr h="240997">
                <a:tc gridSpan="7">
                  <a:txBody>
                    <a:bodyPr/>
                    <a:lstStyle/>
                    <a:p>
                      <a:pPr>
                        <a:spcBef>
                          <a:spcPts val="600"/>
                        </a:spcBef>
                        <a:spcAft>
                          <a:spcPts val="600"/>
                        </a:spcAft>
                      </a:pPr>
                      <a:r>
                        <a:rPr lang="en-US" sz="1050" b="1" dirty="0">
                          <a:solidFill>
                            <a:srgbClr val="000000"/>
                          </a:solidFill>
                          <a:effectLst/>
                          <a:latin typeface="Arial"/>
                          <a:ea typeface="Times New Roman"/>
                        </a:rPr>
                        <a:t>ROAD WIDTHS AND GRADIENTS - Briefly describe the road widths and gradients</a:t>
                      </a:r>
                      <a:endParaRPr lang="en-AU" sz="1050" dirty="0">
                        <a:solidFill>
                          <a:srgbClr val="000000"/>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rowSpan="2" gridSpan="2">
                  <a:txBody>
                    <a:bodyPr/>
                    <a:lstStyle/>
                    <a:p>
                      <a:pPr>
                        <a:spcAft>
                          <a:spcPts val="0"/>
                        </a:spcAft>
                      </a:pPr>
                      <a:r>
                        <a:rPr lang="en-US" sz="800" b="1" dirty="0">
                          <a:solidFill>
                            <a:srgbClr val="000000"/>
                          </a:solidFill>
                          <a:effectLst/>
                          <a:latin typeface="Arial"/>
                          <a:ea typeface="Times New Roman"/>
                        </a:rPr>
                        <a:t> </a:t>
                      </a:r>
                      <a:endParaRPr lang="en-AU" sz="800" dirty="0">
                        <a:solidFill>
                          <a:srgbClr val="000000"/>
                        </a:solidFill>
                        <a:effectLst/>
                        <a:latin typeface="Arial"/>
                        <a:ea typeface="Times New Roman"/>
                      </a:endParaRPr>
                    </a:p>
                    <a:p>
                      <a:pPr algn="ct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79646"/>
                    </a:solidFill>
                  </a:tcPr>
                </a:tc>
                <a:tc rowSpan="2" hMerge="1">
                  <a:txBody>
                    <a:bodyPr/>
                    <a:lstStyle/>
                    <a:p>
                      <a:endParaRPr lang="en-AU"/>
                    </a:p>
                  </a:txBody>
                  <a:tcPr/>
                </a:tc>
              </a:tr>
              <a:tr h="263059">
                <a:tc>
                  <a:txBody>
                    <a:bodyPr/>
                    <a:lstStyle/>
                    <a:p>
                      <a:pPr>
                        <a:spcBef>
                          <a:spcPts val="1200"/>
                        </a:spcBef>
                        <a:spcAft>
                          <a:spcPts val="0"/>
                        </a:spcAft>
                        <a:tabLst>
                          <a:tab pos="2571750" algn="l"/>
                          <a:tab pos="2457450" algn="l"/>
                        </a:tabLst>
                      </a:pPr>
                      <a:r>
                        <a:rPr lang="en-US" sz="600" b="0" dirty="0">
                          <a:solidFill>
                            <a:srgbClr val="000000"/>
                          </a:solidFill>
                          <a:effectLst/>
                          <a:latin typeface="Times New Roman"/>
                        </a:rPr>
                        <a:t> </a:t>
                      </a:r>
                      <a:endParaRPr lang="en-AU" sz="700" b="1" dirty="0">
                        <a:solidFill>
                          <a:srgbClr val="000000"/>
                        </a:solidFill>
                        <a:effectLst/>
                        <a:latin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gridSpan="6">
                  <a:txBody>
                    <a:bodyPr/>
                    <a:lstStyle/>
                    <a:p>
                      <a:pPr>
                        <a:spcAft>
                          <a:spcPts val="0"/>
                        </a:spcAft>
                      </a:pPr>
                      <a:r>
                        <a:rPr lang="en-US" sz="7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v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79646"/>
                    </a:solidFill>
                  </a:tcPr>
                </a:tc>
                <a:tc hMerge="1" vMerge="1">
                  <a:txBody>
                    <a:bodyPr/>
                    <a:lstStyle/>
                    <a:p>
                      <a:endParaRPr lang="en-AU"/>
                    </a:p>
                  </a:txBody>
                  <a:tcPr/>
                </a:tc>
              </a:tr>
              <a:tr h="209398">
                <a:tc gridSpan="9">
                  <a:txBody>
                    <a:bodyPr/>
                    <a:lstStyle/>
                    <a:p>
                      <a:pPr algn="ctr">
                        <a:spcAft>
                          <a:spcPts val="0"/>
                        </a:spcAft>
                      </a:pPr>
                      <a:r>
                        <a:rPr lang="en-US" sz="600">
                          <a:solidFill>
                            <a:srgbClr val="000000"/>
                          </a:solidFill>
                          <a:effectLst/>
                          <a:latin typeface="Arial"/>
                          <a:ea typeface="Times New Roman"/>
                        </a:rPr>
                        <a:t> </a:t>
                      </a:r>
                      <a:endParaRPr lang="en-AU" sz="800">
                        <a:solidFill>
                          <a:srgbClr val="000000"/>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96671">
                <a:tc gridSpan="2">
                  <a:txBody>
                    <a:bodyPr/>
                    <a:lstStyle/>
                    <a:p>
                      <a:pPr>
                        <a:spcBef>
                          <a:spcPts val="600"/>
                        </a:spcBef>
                        <a:spcAft>
                          <a:spcPts val="600"/>
                        </a:spcAft>
                      </a:pPr>
                      <a:endParaRPr lang="en-AU" sz="800" dirty="0">
                        <a:solidFill>
                          <a:srgbClr val="000000"/>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dirty="0"/>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AU" dirty="0"/>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9433">
                <a:tc gridSpan="2">
                  <a:txBody>
                    <a:bodyPr/>
                    <a:lstStyle/>
                    <a:p>
                      <a:pPr>
                        <a:spcBef>
                          <a:spcPts val="600"/>
                        </a:spcBef>
                        <a:spcAft>
                          <a:spcPts val="600"/>
                        </a:spcAft>
                      </a:pPr>
                      <a:r>
                        <a:rPr lang="en-US" sz="700" dirty="0">
                          <a:solidFill>
                            <a:schemeClr val="tx1"/>
                          </a:solidFill>
                          <a:effectLst/>
                          <a:latin typeface="Arial"/>
                          <a:ea typeface="Times New Roman"/>
                        </a:rPr>
                        <a:t>Single lane roads?</a:t>
                      </a:r>
                      <a:br>
                        <a:rPr lang="en-US" sz="700" dirty="0">
                          <a:solidFill>
                            <a:schemeClr val="tx1"/>
                          </a:solidFill>
                          <a:effectLst/>
                          <a:latin typeface="Arial"/>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t>
                      </a:r>
                      <a:r>
                        <a:rPr lang="en-US" sz="700" dirty="0" smtClean="0">
                          <a:solidFill>
                            <a:schemeClr val="tx1"/>
                          </a:solidFill>
                          <a:effectLst/>
                          <a:latin typeface="Arial"/>
                          <a:ea typeface="Times New Roman"/>
                        </a:rPr>
                        <a:t>accessible </a:t>
                      </a:r>
                      <a:r>
                        <a:rPr lang="en-US" sz="700" dirty="0">
                          <a:solidFill>
                            <a:schemeClr val="tx1"/>
                          </a:solidFill>
                          <a:effectLst/>
                          <a:latin typeface="Arial"/>
                          <a:ea typeface="Times New Roman"/>
                        </a:rPr>
                        <a:t>from both directions at the same time?</a:t>
                      </a:r>
                      <a:endParaRPr lang="en-AU" sz="700" dirty="0">
                        <a:solidFill>
                          <a:schemeClr val="tx1"/>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7425">
                <a:tc gridSpan="2">
                  <a:txBody>
                    <a:bodyPr/>
                    <a:lstStyle/>
                    <a:p>
                      <a:pPr>
                        <a:spcBef>
                          <a:spcPts val="600"/>
                        </a:spcBef>
                        <a:spcAft>
                          <a:spcPts val="600"/>
                        </a:spcAft>
                      </a:pPr>
                      <a:r>
                        <a:rPr lang="en-US" sz="700" dirty="0">
                          <a:solidFill>
                            <a:schemeClr val="tx1"/>
                          </a:solidFill>
                          <a:effectLst/>
                          <a:latin typeface="Arial"/>
                          <a:ea typeface="Times New Roman"/>
                        </a:rPr>
                        <a:t>Narrow single lane road widths? </a:t>
                      </a:r>
                      <a:br>
                        <a:rPr lang="en-US" sz="700" dirty="0">
                          <a:solidFill>
                            <a:schemeClr val="tx1"/>
                          </a:solidFill>
                          <a:effectLst/>
                          <a:latin typeface="Arial"/>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a:t>
                      </a:r>
                      <a:r>
                        <a:rPr lang="en-US" sz="700" dirty="0" smtClean="0">
                          <a:solidFill>
                            <a:schemeClr val="tx1"/>
                          </a:solidFill>
                          <a:effectLst/>
                          <a:latin typeface="Arial"/>
                          <a:ea typeface="Times New Roman"/>
                        </a:rPr>
                        <a:t> </a:t>
                      </a:r>
                      <a:r>
                        <a:rPr lang="en-US" sz="700" dirty="0">
                          <a:solidFill>
                            <a:schemeClr val="tx1"/>
                          </a:solidFill>
                          <a:effectLst/>
                          <a:latin typeface="Arial"/>
                          <a:ea typeface="Times New Roman"/>
                        </a:rPr>
                        <a:t>should be at least 1.5 times the width of the largest vehicle that travels on the </a:t>
                      </a:r>
                      <a:r>
                        <a:rPr lang="en-US" sz="700" dirty="0" smtClean="0">
                          <a:solidFill>
                            <a:schemeClr val="tx1"/>
                          </a:solidFill>
                          <a:effectLst/>
                          <a:latin typeface="Arial"/>
                          <a:ea typeface="Times New Roman"/>
                        </a:rPr>
                        <a:t>road.</a:t>
                      </a:r>
                      <a:endParaRPr lang="en-AU" sz="700" dirty="0">
                        <a:solidFill>
                          <a:schemeClr val="tx1"/>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9433">
                <a:tc gridSpan="2">
                  <a:txBody>
                    <a:bodyPr/>
                    <a:lstStyle/>
                    <a:p>
                      <a:pPr>
                        <a:spcBef>
                          <a:spcPts val="600"/>
                        </a:spcBef>
                        <a:spcAft>
                          <a:spcPts val="600"/>
                        </a:spcAft>
                      </a:pPr>
                      <a:r>
                        <a:rPr lang="en-US" sz="700" dirty="0">
                          <a:solidFill>
                            <a:schemeClr val="tx1"/>
                          </a:solidFill>
                          <a:effectLst/>
                          <a:latin typeface="Arial"/>
                          <a:ea typeface="Times New Roman"/>
                        </a:rPr>
                        <a:t>Narrow </a:t>
                      </a:r>
                      <a:r>
                        <a:rPr lang="en-US" sz="700" dirty="0" smtClean="0">
                          <a:solidFill>
                            <a:schemeClr val="tx1"/>
                          </a:solidFill>
                          <a:effectLst/>
                          <a:latin typeface="Arial"/>
                          <a:ea typeface="Times New Roman"/>
                        </a:rPr>
                        <a:t>two-way </a:t>
                      </a:r>
                      <a:r>
                        <a:rPr lang="en-US" sz="700" dirty="0">
                          <a:solidFill>
                            <a:schemeClr val="tx1"/>
                          </a:solidFill>
                          <a:effectLst/>
                          <a:latin typeface="Arial"/>
                          <a:ea typeface="Times New Roman"/>
                        </a:rPr>
                        <a:t>road lane widths? </a:t>
                      </a:r>
                      <a:br>
                        <a:rPr lang="en-US" sz="700" dirty="0">
                          <a:solidFill>
                            <a:schemeClr val="tx1"/>
                          </a:solidFill>
                          <a:effectLst/>
                          <a:latin typeface="Arial"/>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t>
                      </a:r>
                      <a:r>
                        <a:rPr lang="en-US" sz="700" dirty="0" smtClean="0">
                          <a:solidFill>
                            <a:schemeClr val="tx1"/>
                          </a:solidFill>
                          <a:effectLst/>
                          <a:latin typeface="Arial"/>
                          <a:ea typeface="Times New Roman"/>
                        </a:rPr>
                        <a:t>should </a:t>
                      </a:r>
                      <a:r>
                        <a:rPr lang="en-US" sz="700" dirty="0">
                          <a:solidFill>
                            <a:schemeClr val="tx1"/>
                          </a:solidFill>
                          <a:effectLst/>
                          <a:latin typeface="Arial"/>
                          <a:ea typeface="Times New Roman"/>
                        </a:rPr>
                        <a:t>be at least 3.0 times the width of the largest vehicle that travels on the road.</a:t>
                      </a:r>
                      <a:endParaRPr lang="en-AU" sz="700" dirty="0">
                        <a:solidFill>
                          <a:schemeClr val="tx1"/>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99473">
                <a:tc gridSpan="2">
                  <a:txBody>
                    <a:bodyPr/>
                    <a:lstStyle/>
                    <a:p>
                      <a:pPr>
                        <a:spcBef>
                          <a:spcPts val="600"/>
                        </a:spcBef>
                        <a:spcAft>
                          <a:spcPts val="600"/>
                        </a:spcAft>
                      </a:pPr>
                      <a:r>
                        <a:rPr lang="en-US" sz="700" dirty="0">
                          <a:solidFill>
                            <a:schemeClr val="tx1"/>
                          </a:solidFill>
                          <a:effectLst/>
                          <a:latin typeface="Arial"/>
                          <a:ea typeface="Times New Roman"/>
                        </a:rPr>
                        <a:t>Operating on steep inclines and declines? </a:t>
                      </a:r>
                      <a:br>
                        <a:rPr lang="en-US" sz="700" dirty="0">
                          <a:solidFill>
                            <a:schemeClr val="tx1"/>
                          </a:solidFill>
                          <a:effectLst/>
                          <a:latin typeface="Arial"/>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a:t>
                      </a:r>
                      <a:r>
                        <a:rPr lang="en-US" sz="700" dirty="0" smtClean="0">
                          <a:solidFill>
                            <a:schemeClr val="tx1"/>
                          </a:solidFill>
                          <a:effectLst/>
                          <a:latin typeface="Arial"/>
                          <a:ea typeface="Times New Roman"/>
                        </a:rPr>
                        <a:t> </a:t>
                      </a:r>
                      <a:r>
                        <a:rPr lang="en-US" sz="700" dirty="0">
                          <a:solidFill>
                            <a:schemeClr val="tx1"/>
                          </a:solidFill>
                          <a:effectLst/>
                          <a:latin typeface="Arial"/>
                          <a:ea typeface="Times New Roman"/>
                        </a:rPr>
                        <a:t>speed, braking, stalling </a:t>
                      </a:r>
                      <a:br>
                        <a:rPr lang="en-US" sz="700" dirty="0">
                          <a:solidFill>
                            <a:schemeClr val="tx1"/>
                          </a:solidFill>
                          <a:effectLst/>
                          <a:latin typeface="Arial"/>
                          <a:ea typeface="Times New Roman"/>
                        </a:rPr>
                      </a:br>
                      <a:r>
                        <a:rPr lang="en-US" sz="700" dirty="0">
                          <a:solidFill>
                            <a:schemeClr val="tx1"/>
                          </a:solidFill>
                          <a:effectLst/>
                          <a:latin typeface="Arial"/>
                          <a:ea typeface="Times New Roman"/>
                        </a:rPr>
                        <a:t>Note!</a:t>
                      </a:r>
                      <a:br>
                        <a:rPr lang="en-US" sz="700" dirty="0">
                          <a:solidFill>
                            <a:schemeClr val="tx1"/>
                          </a:solidFill>
                          <a:effectLst/>
                          <a:latin typeface="Arial"/>
                          <a:ea typeface="Times New Roman"/>
                        </a:rPr>
                      </a:br>
                      <a:r>
                        <a:rPr lang="en-US" sz="700" dirty="0">
                          <a:solidFill>
                            <a:schemeClr val="tx1"/>
                          </a:solidFill>
                          <a:effectLst/>
                          <a:latin typeface="Arial"/>
                          <a:ea typeface="Times New Roman"/>
                        </a:rPr>
                        <a:t>Gradients should be a maximum of 1 in 10 ratios. </a:t>
                      </a:r>
                      <a:br>
                        <a:rPr lang="en-US" sz="700" dirty="0">
                          <a:solidFill>
                            <a:schemeClr val="tx1"/>
                          </a:solidFill>
                          <a:effectLst/>
                          <a:latin typeface="Arial"/>
                          <a:ea typeface="Times New Roman"/>
                        </a:rPr>
                      </a:br>
                      <a:r>
                        <a:rPr lang="en-US" sz="700" dirty="0">
                          <a:solidFill>
                            <a:schemeClr val="tx1"/>
                          </a:solidFill>
                          <a:effectLst/>
                          <a:latin typeface="Arial"/>
                          <a:ea typeface="Times New Roman"/>
                        </a:rPr>
                        <a:t>For every 10m, the gradient should rise or lower </a:t>
                      </a:r>
                      <a:r>
                        <a:rPr lang="en-US" sz="700" dirty="0" smtClean="0">
                          <a:solidFill>
                            <a:schemeClr val="tx1"/>
                          </a:solidFill>
                          <a:effectLst/>
                          <a:latin typeface="Arial"/>
                          <a:ea typeface="Times New Roman"/>
                        </a:rPr>
                        <a:t>1m.</a:t>
                      </a:r>
                      <a:endParaRPr lang="en-AU" sz="700" dirty="0">
                        <a:solidFill>
                          <a:schemeClr val="tx1"/>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2048">
                <a:tc gridSpan="2">
                  <a:txBody>
                    <a:bodyPr/>
                    <a:lstStyle/>
                    <a:p>
                      <a:pPr>
                        <a:spcBef>
                          <a:spcPts val="600"/>
                        </a:spcBef>
                        <a:spcAft>
                          <a:spcPts val="600"/>
                        </a:spcAft>
                      </a:pPr>
                      <a:r>
                        <a:rPr lang="en-US" sz="700" dirty="0">
                          <a:solidFill>
                            <a:srgbClr val="000000"/>
                          </a:solidFill>
                          <a:effectLst/>
                          <a:latin typeface="Arial"/>
                          <a:ea typeface="Times New Roman"/>
                        </a:rPr>
                        <a:t>Driving across steep inclines and declines?</a:t>
                      </a:r>
                      <a:endParaRPr lang="en-AU" sz="700" dirty="0">
                        <a:solidFill>
                          <a:srgbClr val="000000"/>
                        </a:solidFill>
                        <a:effectLst/>
                        <a:latin typeface="Arial"/>
                        <a:ea typeface="Times New Roman"/>
                      </a:endParaRPr>
                    </a:p>
                  </a:txBody>
                  <a:tcPr marL="47343" marR="4734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rgbClr val="000000"/>
                        </a:solidFill>
                        <a:effectLst/>
                        <a:latin typeface="Arial"/>
                        <a:ea typeface="Times New Roman"/>
                        <a:cs typeface="Calibri"/>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en-US" sz="600">
                          <a:solidFill>
                            <a:srgbClr val="000000"/>
                          </a:solidFill>
                          <a:effectLst/>
                          <a:latin typeface="Arial"/>
                          <a:ea typeface="Times New Roman"/>
                          <a:cs typeface="Calibri"/>
                        </a:rPr>
                        <a:t>     </a:t>
                      </a:r>
                      <a:endParaRPr lang="en-AU" sz="80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6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47343" marR="4734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25297396"/>
              </p:ext>
            </p:extLst>
          </p:nvPr>
        </p:nvGraphicFramePr>
        <p:xfrm>
          <a:off x="1403648" y="2227592"/>
          <a:ext cx="7632848" cy="337312"/>
        </p:xfrm>
        <a:graphic>
          <a:graphicData uri="http://schemas.openxmlformats.org/drawingml/2006/table">
            <a:tbl>
              <a:tblPr/>
              <a:tblGrid>
                <a:gridCol w="2016224"/>
                <a:gridCol w="216024"/>
                <a:gridCol w="216024"/>
                <a:gridCol w="2232248"/>
                <a:gridCol w="360040"/>
                <a:gridCol w="2160240"/>
                <a:gridCol w="432048"/>
              </a:tblGrid>
              <a:tr h="337312">
                <a:tc>
                  <a:txBody>
                    <a:bodyPr/>
                    <a:lstStyle/>
                    <a:p>
                      <a:pPr algn="ctr">
                        <a:spcBef>
                          <a:spcPts val="200"/>
                        </a:spcBef>
                        <a:spcAft>
                          <a:spcPts val="0"/>
                        </a:spcAft>
                      </a:pPr>
                      <a:r>
                        <a:rPr lang="en-US" sz="700" b="1" dirty="0">
                          <a:solidFill>
                            <a:srgbClr val="000000"/>
                          </a:solidFill>
                          <a:effectLst/>
                          <a:latin typeface="+mj-lt"/>
                          <a:ea typeface="Times New Roman"/>
                        </a:rPr>
                        <a:t>Is there a possibility </a:t>
                      </a:r>
                      <a:r>
                        <a:rPr lang="en-US" sz="700" b="1" dirty="0" smtClean="0">
                          <a:solidFill>
                            <a:srgbClr val="000000"/>
                          </a:solidFill>
                          <a:effectLst/>
                          <a:latin typeface="+mj-lt"/>
                          <a:ea typeface="Times New Roman"/>
                        </a:rPr>
                        <a:t/>
                      </a:r>
                      <a:br>
                        <a:rPr lang="en-US" sz="700" b="1" dirty="0" smtClean="0">
                          <a:solidFill>
                            <a:srgbClr val="000000"/>
                          </a:solidFill>
                          <a:effectLst/>
                          <a:latin typeface="+mj-lt"/>
                          <a:ea typeface="Times New Roman"/>
                        </a:rPr>
                      </a:br>
                      <a:r>
                        <a:rPr lang="en-US" sz="700" b="1" dirty="0" smtClean="0">
                          <a:solidFill>
                            <a:srgbClr val="000000"/>
                          </a:solidFill>
                          <a:effectLst/>
                          <a:latin typeface="+mj-lt"/>
                          <a:ea typeface="Times New Roman"/>
                        </a:rPr>
                        <a:t>of </a:t>
                      </a:r>
                      <a:r>
                        <a:rPr lang="en-US" sz="700" b="1" dirty="0">
                          <a:solidFill>
                            <a:srgbClr val="000000"/>
                          </a:solidFill>
                          <a:effectLst/>
                          <a:latin typeface="+mj-lt"/>
                          <a:ea typeface="Times New Roman"/>
                        </a:rPr>
                        <a:t>injury or damage due to</a:t>
                      </a:r>
                      <a:r>
                        <a:rPr lang="en-US" sz="700" b="1" dirty="0" smtClean="0">
                          <a:solidFill>
                            <a:srgbClr val="000000"/>
                          </a:solidFill>
                          <a:effectLst/>
                          <a:latin typeface="+mj-lt"/>
                          <a:ea typeface="Times New Roman"/>
                        </a:rPr>
                        <a:t>:</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dirty="0">
                          <a:solidFill>
                            <a:srgbClr val="000000"/>
                          </a:solidFill>
                          <a:effectLst/>
                          <a:latin typeface="+mj-lt"/>
                          <a:ea typeface="Times New Roman"/>
                        </a:rPr>
                        <a:t>Y</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a:solidFill>
                            <a:srgbClr val="000000"/>
                          </a:solidFill>
                          <a:effectLst/>
                          <a:latin typeface="+mj-lt"/>
                          <a:ea typeface="Times New Roman"/>
                        </a:rPr>
                        <a:t>N</a:t>
                      </a:r>
                      <a:endParaRPr lang="en-AU" sz="70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200"/>
                        </a:spcBef>
                        <a:spcAft>
                          <a:spcPts val="0"/>
                        </a:spcAft>
                      </a:pPr>
                      <a:r>
                        <a:rPr lang="en-US" sz="700" b="1" dirty="0">
                          <a:solidFill>
                            <a:schemeClr val="tx1"/>
                          </a:solidFill>
                          <a:effectLst/>
                          <a:latin typeface="+mj-lt"/>
                        </a:rPr>
                        <a:t>Describe how </a:t>
                      </a:r>
                      <a:r>
                        <a:rPr lang="en-US" sz="700" b="1" dirty="0" smtClean="0">
                          <a:solidFill>
                            <a:schemeClr val="tx1"/>
                          </a:solidFill>
                          <a:effectLst/>
                          <a:latin typeface="+mj-lt"/>
                        </a:rPr>
                        <a:t>and </a:t>
                      </a:r>
                      <a:r>
                        <a:rPr lang="en-US" sz="700" b="1" dirty="0">
                          <a:solidFill>
                            <a:schemeClr val="tx1"/>
                          </a:solidFill>
                          <a:effectLst/>
                          <a:latin typeface="+mj-lt"/>
                        </a:rPr>
                        <a:t>when </a:t>
                      </a:r>
                      <a:r>
                        <a:rPr lang="en-US" sz="700" b="1" dirty="0" smtClean="0">
                          <a:solidFill>
                            <a:schemeClr val="tx1"/>
                          </a:solidFill>
                          <a:effectLst/>
                          <a:latin typeface="+mj-lt"/>
                        </a:rPr>
                        <a:t/>
                      </a:r>
                      <a:br>
                        <a:rPr lang="en-US" sz="700" b="1" dirty="0" smtClean="0">
                          <a:solidFill>
                            <a:schemeClr val="tx1"/>
                          </a:solidFill>
                          <a:effectLst/>
                          <a:latin typeface="+mj-lt"/>
                        </a:rPr>
                      </a:br>
                      <a:r>
                        <a:rPr lang="en-US" sz="700" b="1" dirty="0" smtClean="0">
                          <a:solidFill>
                            <a:schemeClr val="tx1"/>
                          </a:solidFill>
                          <a:effectLst/>
                          <a:latin typeface="+mj-lt"/>
                        </a:rPr>
                        <a:t>Injury </a:t>
                      </a:r>
                      <a:r>
                        <a:rPr lang="en-US" sz="700" b="1" dirty="0">
                          <a:solidFill>
                            <a:schemeClr val="tx1"/>
                          </a:solidFill>
                          <a:effectLst/>
                          <a:latin typeface="+mj-lt"/>
                        </a:rPr>
                        <a:t>or damage could occur</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400"/>
                        </a:spcBef>
                        <a:spcAft>
                          <a:spcPts val="0"/>
                        </a:spcAft>
                      </a:pPr>
                      <a:r>
                        <a:rPr lang="en-US" sz="700" b="1" dirty="0">
                          <a:solidFill>
                            <a:schemeClr val="tx1"/>
                          </a:solidFill>
                          <a:effectLst/>
                          <a:latin typeface="+mj-lt"/>
                        </a:rPr>
                        <a:t>Risk </a:t>
                      </a:r>
                      <a:r>
                        <a:rPr lang="en-US" sz="700" b="1" dirty="0" smtClean="0">
                          <a:solidFill>
                            <a:schemeClr val="tx1"/>
                          </a:solidFill>
                          <a:effectLst/>
                          <a:latin typeface="+mj-lt"/>
                        </a:rPr>
                        <a:t>Level </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pPr>
                      <a:r>
                        <a:rPr lang="en-US" sz="700" b="1" dirty="0">
                          <a:solidFill>
                            <a:schemeClr val="tx1"/>
                          </a:solidFill>
                          <a:effectLst/>
                          <a:latin typeface="+mj-lt"/>
                          <a:ea typeface="Times New Roman"/>
                        </a:rPr>
                        <a:t>Describe any controls or actions to eliminate or minimise the risk of injury or damage</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indent="0" algn="ctr">
                        <a:spcAft>
                          <a:spcPts val="0"/>
                        </a:spcAft>
                      </a:pPr>
                      <a:r>
                        <a:rPr lang="en-US" sz="650" b="1" dirty="0">
                          <a:solidFill>
                            <a:srgbClr val="000000"/>
                          </a:solidFill>
                          <a:effectLst/>
                          <a:latin typeface="+mj-lt"/>
                          <a:ea typeface="Times New Roman"/>
                        </a:rPr>
                        <a:t>Revised</a:t>
                      </a:r>
                      <a:endParaRPr lang="en-AU" sz="650" dirty="0">
                        <a:solidFill>
                          <a:srgbClr val="000000"/>
                        </a:solidFill>
                        <a:effectLst/>
                        <a:latin typeface="+mj-lt"/>
                        <a:ea typeface="Times New Roman"/>
                      </a:endParaRPr>
                    </a:p>
                    <a:p>
                      <a:pPr marL="0" indent="0" algn="ctr">
                        <a:spcAft>
                          <a:spcPts val="0"/>
                        </a:spcAft>
                      </a:pPr>
                      <a:r>
                        <a:rPr lang="en-US" sz="700" b="1" dirty="0">
                          <a:solidFill>
                            <a:srgbClr val="000000"/>
                          </a:solidFill>
                          <a:effectLst/>
                          <a:latin typeface="+mj-lt"/>
                          <a:ea typeface="Times New Roman"/>
                        </a:rPr>
                        <a:t>Risk Level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bl>
          </a:graphicData>
        </a:graphic>
      </p:graphicFrame>
    </p:spTree>
    <p:extLst>
      <p:ext uri="{BB962C8B-B14F-4D97-AF65-F5344CB8AC3E}">
        <p14:creationId xmlns:p14="http://schemas.microsoft.com/office/powerpoint/2010/main" val="3169155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Completed Section</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32</a:t>
            </a:fld>
            <a:endParaRPr lang="en-AU" sz="1400">
              <a:solidFill>
                <a:srgbClr val="1D1D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27337637"/>
              </p:ext>
            </p:extLst>
          </p:nvPr>
        </p:nvGraphicFramePr>
        <p:xfrm>
          <a:off x="1403648" y="1527448"/>
          <a:ext cx="7632848" cy="5033293"/>
        </p:xfrm>
        <a:graphic>
          <a:graphicData uri="http://schemas.openxmlformats.org/drawingml/2006/table">
            <a:tbl>
              <a:tblPr firstRow="1" firstCol="1" lastRow="1" lastCol="1" bandRow="1" bandCol="1"/>
              <a:tblGrid>
                <a:gridCol w="877191"/>
                <a:gridCol w="1139033"/>
                <a:gridCol w="216024"/>
                <a:gridCol w="216024"/>
                <a:gridCol w="2232248"/>
                <a:gridCol w="360040"/>
                <a:gridCol w="1556971"/>
                <a:gridCol w="228564"/>
                <a:gridCol w="374705"/>
                <a:gridCol w="82423"/>
                <a:gridCol w="349625"/>
              </a:tblGrid>
              <a:tr h="190948">
                <a:tc gridSpan="7">
                  <a:txBody>
                    <a:bodyPr/>
                    <a:lstStyle/>
                    <a:p>
                      <a:pPr algn="l">
                        <a:spcBef>
                          <a:spcPts val="600"/>
                        </a:spcBef>
                        <a:spcAft>
                          <a:spcPts val="600"/>
                        </a:spcAft>
                        <a:tabLst>
                          <a:tab pos="2571750" algn="l"/>
                          <a:tab pos="2171700" algn="l"/>
                        </a:tabLst>
                      </a:pPr>
                      <a:r>
                        <a:rPr lang="en-US" sz="1050" b="1" dirty="0" smtClean="0">
                          <a:solidFill>
                            <a:srgbClr val="000000"/>
                          </a:solidFill>
                          <a:effectLst/>
                          <a:latin typeface="+mn-lt"/>
                          <a:ea typeface="Times New Roman"/>
                        </a:rPr>
                        <a:t>PARKING AREAS - Briefly describe the </a:t>
                      </a:r>
                      <a:r>
                        <a:rPr lang="en-US" sz="1050" b="1" dirty="0" smtClean="0">
                          <a:solidFill>
                            <a:schemeClr val="tx1"/>
                          </a:solidFill>
                          <a:effectLst/>
                          <a:latin typeface="+mn-lt"/>
                          <a:ea typeface="Times New Roman"/>
                        </a:rPr>
                        <a:t>parking</a:t>
                      </a:r>
                      <a:r>
                        <a:rPr lang="en-US" sz="1050" b="1" dirty="0" smtClean="0">
                          <a:solidFill>
                            <a:srgbClr val="000000"/>
                          </a:solidFill>
                          <a:effectLst/>
                          <a:latin typeface="+mn-lt"/>
                          <a:ea typeface="Times New Roman"/>
                        </a:rPr>
                        <a:t> areas</a:t>
                      </a:r>
                      <a:endParaRPr lang="en-AU" sz="1050" b="1" dirty="0">
                        <a:solidFill>
                          <a:srgbClr val="000000"/>
                        </a:solidFill>
                        <a:effectLst/>
                        <a:latin typeface="+mj-lt"/>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spcAft>
                          <a:spcPts val="0"/>
                        </a:spcAft>
                      </a:pPr>
                      <a:r>
                        <a:rPr lang="en-US" sz="800" dirty="0">
                          <a:solidFill>
                            <a:srgbClr val="000000"/>
                          </a:solidFill>
                          <a:effectLst/>
                          <a:latin typeface="+mj-lt"/>
                          <a:ea typeface="Times New Roman"/>
                        </a:rPr>
                        <a:t> </a:t>
                      </a:r>
                      <a:endParaRPr lang="en-AU" sz="800" dirty="0">
                        <a:solidFill>
                          <a:srgbClr val="000000"/>
                        </a:solidFill>
                        <a:effectLst/>
                        <a:latin typeface="+mj-lt"/>
                        <a:ea typeface="Times New Roman"/>
                      </a:endParaRPr>
                    </a:p>
                  </a:txBody>
                  <a:tcPr marL="47435" marR="47435"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r>
              <a:tr h="222357">
                <a:tc>
                  <a:txBody>
                    <a:bodyPr/>
                    <a:lstStyle/>
                    <a:p>
                      <a:pPr>
                        <a:spcBef>
                          <a:spcPts val="1200"/>
                        </a:spcBef>
                        <a:spcAft>
                          <a:spcPts val="0"/>
                        </a:spcAft>
                        <a:tabLst>
                          <a:tab pos="2571750" algn="l"/>
                          <a:tab pos="2457450" algn="l"/>
                        </a:tabLst>
                      </a:pPr>
                      <a:r>
                        <a:rPr lang="en-US" sz="600" b="0">
                          <a:solidFill>
                            <a:srgbClr val="000000"/>
                          </a:solidFill>
                          <a:effectLst/>
                          <a:latin typeface="+mj-lt"/>
                        </a:rPr>
                        <a:t> </a:t>
                      </a:r>
                      <a:endParaRPr lang="en-AU" sz="700" b="1">
                        <a:solidFill>
                          <a:srgbClr val="000000"/>
                        </a:solidFill>
                        <a:effectLst/>
                        <a:latin typeface="+mj-lt"/>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gridSpan="9">
                  <a:txBody>
                    <a:bodyPr/>
                    <a:lstStyle/>
                    <a:p>
                      <a:pPr marL="0" indent="0">
                        <a:spcAft>
                          <a:spcPts val="0"/>
                        </a:spcAft>
                      </a:pPr>
                      <a:r>
                        <a:rPr lang="en-US" sz="700" dirty="0" smtClean="0">
                          <a:solidFill>
                            <a:schemeClr val="tx1"/>
                          </a:solidFill>
                          <a:effectLst/>
                          <a:latin typeface="+mj-lt"/>
                          <a:ea typeface="Times New Roman"/>
                          <a:cs typeface="Calibri"/>
                        </a:rPr>
                        <a:t>Each</a:t>
                      </a:r>
                      <a:r>
                        <a:rPr lang="en-US" sz="700" baseline="0" dirty="0" smtClean="0">
                          <a:solidFill>
                            <a:schemeClr val="tx1"/>
                          </a:solidFill>
                          <a:effectLst/>
                          <a:latin typeface="+mj-lt"/>
                          <a:ea typeface="Times New Roman"/>
                          <a:cs typeface="Calibri"/>
                        </a:rPr>
                        <a:t> Light</a:t>
                      </a:r>
                      <a:r>
                        <a:rPr lang="en-US" sz="700" dirty="0" smtClean="0">
                          <a:solidFill>
                            <a:schemeClr val="tx1"/>
                          </a:solidFill>
                          <a:effectLst/>
                          <a:latin typeface="+mj-lt"/>
                          <a:ea typeface="Times New Roman"/>
                          <a:cs typeface="Calibri"/>
                        </a:rPr>
                        <a:t> Vehicle</a:t>
                      </a:r>
                      <a:r>
                        <a:rPr lang="en-US" sz="700" baseline="0" dirty="0" smtClean="0">
                          <a:solidFill>
                            <a:schemeClr val="tx1"/>
                          </a:solidFill>
                          <a:effectLst/>
                          <a:latin typeface="+mj-lt"/>
                          <a:ea typeface="Times New Roman"/>
                          <a:cs typeface="Calibri"/>
                        </a:rPr>
                        <a:t> </a:t>
                      </a:r>
                      <a:r>
                        <a:rPr lang="en-US" sz="700" dirty="0" smtClean="0">
                          <a:solidFill>
                            <a:schemeClr val="tx1"/>
                          </a:solidFill>
                          <a:effectLst/>
                          <a:latin typeface="+mj-lt"/>
                          <a:ea typeface="Times New Roman"/>
                          <a:cs typeface="Calibri"/>
                        </a:rPr>
                        <a:t>parking area accommodates up to 15</a:t>
                      </a:r>
                      <a:r>
                        <a:rPr lang="en-US" sz="700" baseline="0" dirty="0" smtClean="0">
                          <a:solidFill>
                            <a:schemeClr val="tx1"/>
                          </a:solidFill>
                          <a:effectLst/>
                          <a:latin typeface="+mj-lt"/>
                          <a:ea typeface="Times New Roman"/>
                          <a:cs typeface="Calibri"/>
                        </a:rPr>
                        <a:t> cars </a:t>
                      </a:r>
                      <a:r>
                        <a:rPr lang="en-US" sz="700" dirty="0" smtClean="0">
                          <a:solidFill>
                            <a:schemeClr val="tx1"/>
                          </a:solidFill>
                          <a:effectLst/>
                          <a:latin typeface="+mj-lt"/>
                          <a:ea typeface="Times New Roman"/>
                          <a:cs typeface="Calibri"/>
                        </a:rPr>
                        <a:t>and is located at office/weighbridge and main plant</a:t>
                      </a:r>
                      <a:r>
                        <a:rPr lang="en-US" sz="700" baseline="0" dirty="0" smtClean="0">
                          <a:solidFill>
                            <a:schemeClr val="tx1"/>
                          </a:solidFill>
                          <a:effectLst/>
                          <a:latin typeface="+mj-lt"/>
                          <a:ea typeface="Times New Roman"/>
                          <a:cs typeface="Calibri"/>
                        </a:rPr>
                        <a:t>, Go line located near workshop accommodates up to 10 large pieces of mobile plant (FEL and dump trucks)</a:t>
                      </a:r>
                      <a:endParaRPr lang="en-AU" sz="8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spcAft>
                          <a:spcPts val="0"/>
                        </a:spcAft>
                      </a:pPr>
                      <a:r>
                        <a:rPr lang="en-US" sz="600" dirty="0">
                          <a:solidFill>
                            <a:srgbClr val="000000"/>
                          </a:solidFill>
                          <a:effectLst/>
                          <a:latin typeface="+mj-lt"/>
                          <a:ea typeface="Times New Roman"/>
                        </a:rPr>
                        <a:t> </a:t>
                      </a:r>
                      <a:endParaRPr lang="en-AU" sz="8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116607">
                <a:tc gridSpan="8">
                  <a:txBody>
                    <a:bodyPr/>
                    <a:lstStyle/>
                    <a:p>
                      <a:pPr algn="ctr">
                        <a:spcAft>
                          <a:spcPts val="0"/>
                        </a:spcAft>
                      </a:pPr>
                      <a:r>
                        <a:rPr lang="en-US" sz="600" dirty="0">
                          <a:solidFill>
                            <a:schemeClr val="tx1"/>
                          </a:solidFill>
                          <a:effectLst/>
                          <a:latin typeface="Arial"/>
                          <a:ea typeface="Times New Roman"/>
                        </a:rPr>
                        <a:t> </a:t>
                      </a:r>
                      <a:endParaRPr lang="en-AU" sz="800" dirty="0">
                        <a:solidFill>
                          <a:schemeClr val="tx1"/>
                        </a:solidFill>
                        <a:effectLst/>
                        <a:latin typeface="Arial"/>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3">
                  <a:txBody>
                    <a:bodyPr/>
                    <a:lstStyle/>
                    <a:p>
                      <a:pPr>
                        <a:spcAft>
                          <a:spcPts val="0"/>
                        </a:spcAft>
                      </a:pPr>
                      <a:r>
                        <a:rPr lang="en-US" sz="600">
                          <a:solidFill>
                            <a:srgbClr val="000000"/>
                          </a:solidFill>
                          <a:effectLst/>
                          <a:latin typeface="Arial"/>
                          <a:ea typeface="Times New Roman"/>
                        </a:rPr>
                        <a:t> </a:t>
                      </a:r>
                      <a:endParaRPr lang="en-AU" sz="800">
                        <a:solidFill>
                          <a:srgbClr val="000000"/>
                        </a:solidFill>
                        <a:effectLst/>
                        <a:latin typeface="Arial"/>
                        <a:ea typeface="Times New Roman"/>
                      </a:endParaRPr>
                    </a:p>
                  </a:txBody>
                  <a:tcPr marL="47435" marR="47435" marT="0" marB="0" anchor="ctr">
                    <a:lnL w="12700" cap="flat" cmpd="sng" algn="ctr">
                      <a:solidFill>
                        <a:srgbClr val="F79646"/>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r>
              <a:tr h="334184">
                <a:tc gridSpan="2">
                  <a:txBody>
                    <a:bodyPr/>
                    <a:lstStyle/>
                    <a:p>
                      <a:pPr>
                        <a:spcBef>
                          <a:spcPts val="600"/>
                        </a:spcBef>
                        <a:spcAft>
                          <a:spcPts val="600"/>
                        </a:spcAft>
                      </a:pPr>
                      <a:endParaRPr lang="en-AU" sz="800" dirty="0">
                        <a:solidFill>
                          <a:schemeClr val="tx1"/>
                        </a:solidFill>
                        <a:effectLst/>
                        <a:latin typeface="Arial"/>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800">
                        <a:solidFill>
                          <a:schemeClr val="tx1"/>
                        </a:solidFill>
                        <a:effectLst/>
                        <a:latin typeface="Arial"/>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a:solidFill>
                          <a:schemeClr val="tx1"/>
                        </a:solidFill>
                        <a:effectLst/>
                        <a:latin typeface="Arial"/>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AU" sz="800" dirty="0">
                        <a:solidFill>
                          <a:schemeClr val="tx1"/>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endParaRPr lang="en-AU"/>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1912">
                <a:tc gridSpan="2">
                  <a:txBody>
                    <a:bodyPr/>
                    <a:lstStyle/>
                    <a:p>
                      <a:pPr>
                        <a:spcBef>
                          <a:spcPts val="600"/>
                        </a:spcBef>
                        <a:spcAft>
                          <a:spcPts val="600"/>
                        </a:spcAft>
                      </a:pPr>
                      <a:r>
                        <a:rPr lang="en-US" sz="700" dirty="0" smtClean="0">
                          <a:solidFill>
                            <a:schemeClr val="tx1"/>
                          </a:solidFill>
                          <a:effectLst/>
                          <a:latin typeface="+mj-lt"/>
                          <a:ea typeface="Times New Roman"/>
                        </a:rPr>
                        <a:t>Unattended vehicles and mobile plant rolling away from parking areas?</a:t>
                      </a:r>
                      <a:br>
                        <a:rPr lang="en-US" sz="700" dirty="0" smtClean="0">
                          <a:solidFill>
                            <a:schemeClr val="tx1"/>
                          </a:solidFill>
                          <a:effectLst/>
                          <a:latin typeface="+mj-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a:t>
                      </a:r>
                      <a:r>
                        <a:rPr lang="en-US" sz="700" dirty="0" smtClean="0">
                          <a:solidFill>
                            <a:schemeClr val="tx1"/>
                          </a:solidFill>
                          <a:effectLst/>
                          <a:latin typeface="+mj-lt"/>
                          <a:ea typeface="Times New Roman"/>
                        </a:rPr>
                        <a:t> are V-drains or earthen mounds present at go-lines?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smtClean="0">
                          <a:solidFill>
                            <a:schemeClr val="tx1"/>
                          </a:solidFill>
                          <a:effectLst/>
                          <a:latin typeface="+mj-lt"/>
                          <a:ea typeface="Times New Roman"/>
                          <a:cs typeface="Calibri"/>
                        </a:rPr>
                        <a:t>Light vehicle parking areas</a:t>
                      </a:r>
                      <a:r>
                        <a:rPr lang="en-US" sz="700" baseline="0" dirty="0" smtClean="0">
                          <a:solidFill>
                            <a:schemeClr val="tx1"/>
                          </a:solidFill>
                          <a:effectLst/>
                          <a:latin typeface="+mj-lt"/>
                          <a:ea typeface="Times New Roman"/>
                          <a:cs typeface="Calibri"/>
                        </a:rPr>
                        <a:t> at office weighbridge located on uneven ground </a:t>
                      </a: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 vehicle rollaway</a:t>
                      </a:r>
                      <a:endParaRPr lang="en-US" sz="700" baseline="0" dirty="0" smtClean="0">
                        <a:solidFill>
                          <a:schemeClr val="tx1"/>
                        </a:solidFill>
                        <a:effectLst/>
                        <a:latin typeface="+mj-lt"/>
                        <a:ea typeface="Times New Roman"/>
                        <a:cs typeface="Calibri"/>
                      </a:endParaRPr>
                    </a:p>
                    <a:p>
                      <a:pPr marL="171450" indent="-171450">
                        <a:spcAft>
                          <a:spcPts val="0"/>
                        </a:spcAft>
                        <a:buFont typeface="Arial" panose="020B0604020202020204" pitchFamily="34" charset="0"/>
                        <a:buChar char="•"/>
                      </a:pPr>
                      <a:r>
                        <a:rPr lang="en-US" sz="700" baseline="0" dirty="0" smtClean="0">
                          <a:solidFill>
                            <a:schemeClr val="tx1"/>
                          </a:solidFill>
                          <a:effectLst/>
                          <a:latin typeface="+mj-lt"/>
                          <a:ea typeface="Times New Roman"/>
                        </a:rPr>
                        <a:t>Go line areas have no earthen mound – vehicle rollaway</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smtClean="0">
                        <a:solidFill>
                          <a:srgbClr val="000000"/>
                        </a:solidFill>
                        <a:effectLst/>
                        <a:latin typeface="+mj-lt"/>
                        <a:ea typeface="Times New Roman"/>
                        <a:cs typeface="Calibri"/>
                      </a:endParaRPr>
                    </a:p>
                    <a:p>
                      <a:pPr algn="ctr">
                        <a:spcAft>
                          <a:spcPts val="0"/>
                        </a:spcAft>
                      </a:pPr>
                      <a:r>
                        <a:rPr lang="en-US" sz="700" dirty="0" smtClean="0">
                          <a:solidFill>
                            <a:srgbClr val="000000"/>
                          </a:solidFill>
                          <a:effectLst/>
                          <a:latin typeface="+mj-lt"/>
                          <a:ea typeface="Times New Roman"/>
                          <a:cs typeface="Calibri"/>
                        </a:rPr>
                        <a:t>H</a:t>
                      </a:r>
                      <a:endParaRPr lang="en-US" sz="700" dirty="0" smtClean="0">
                        <a:solidFill>
                          <a:srgbClr val="000000"/>
                        </a:solidFill>
                        <a:effectLst/>
                        <a:latin typeface="+mj-lt"/>
                        <a:ea typeface="Times New Roman"/>
                      </a:endParaRPr>
                    </a:p>
                    <a:p>
                      <a:pPr algn="l">
                        <a:spcAft>
                          <a:spcPts val="0"/>
                        </a:spcAft>
                      </a:pP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gridSpan="3">
                  <a:txBody>
                    <a:bodyPr/>
                    <a:lstStyle/>
                    <a:p>
                      <a:pPr marL="171450" indent="-171450">
                        <a:spcAft>
                          <a:spcPts val="0"/>
                        </a:spcAft>
                        <a:buFont typeface="Arial" panose="020B0604020202020204" pitchFamily="34" charset="0"/>
                        <a:buChar char="•"/>
                      </a:pPr>
                      <a:r>
                        <a:rPr lang="en-US" sz="700" dirty="0" smtClean="0">
                          <a:solidFill>
                            <a:srgbClr val="000000"/>
                          </a:solidFill>
                          <a:effectLst/>
                          <a:latin typeface="+mj-lt"/>
                          <a:ea typeface="Times New Roman"/>
                        </a:rPr>
                        <a:t>Level</a:t>
                      </a:r>
                      <a:r>
                        <a:rPr lang="en-US" sz="700" baseline="0" dirty="0" smtClean="0">
                          <a:solidFill>
                            <a:srgbClr val="000000"/>
                          </a:solidFill>
                          <a:effectLst/>
                          <a:latin typeface="+mj-lt"/>
                          <a:ea typeface="Times New Roman"/>
                        </a:rPr>
                        <a:t> all parking areas</a:t>
                      </a:r>
                    </a:p>
                    <a:p>
                      <a:pPr marL="171450" indent="-171450">
                        <a:spcAft>
                          <a:spcPts val="0"/>
                        </a:spcAft>
                        <a:buFont typeface="Arial" panose="020B0604020202020204" pitchFamily="34" charset="0"/>
                        <a:buChar char="•"/>
                      </a:pPr>
                      <a:r>
                        <a:rPr lang="en-US" sz="700" baseline="0" dirty="0" smtClean="0">
                          <a:solidFill>
                            <a:srgbClr val="000000"/>
                          </a:solidFill>
                          <a:effectLst/>
                          <a:latin typeface="+mj-lt"/>
                          <a:ea typeface="Times New Roman"/>
                        </a:rPr>
                        <a:t>Provide earthen mounds around car parking areas and go line areas for 3</a:t>
                      </a:r>
                      <a:r>
                        <a:rPr lang="en-US" sz="700" baseline="30000" dirty="0" smtClean="0">
                          <a:solidFill>
                            <a:srgbClr val="000000"/>
                          </a:solidFill>
                          <a:effectLst/>
                          <a:latin typeface="+mj-lt"/>
                          <a:ea typeface="Times New Roman"/>
                        </a:rPr>
                        <a:t>rd</a:t>
                      </a:r>
                      <a:r>
                        <a:rPr lang="en-US" sz="700" baseline="0" dirty="0" smtClean="0">
                          <a:solidFill>
                            <a:srgbClr val="000000"/>
                          </a:solidFill>
                          <a:effectLst/>
                          <a:latin typeface="+mj-lt"/>
                          <a:ea typeface="Times New Roman"/>
                        </a:rPr>
                        <a:t> party protection</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US" sz="700" dirty="0" smtClean="0">
                        <a:solidFill>
                          <a:srgbClr val="000000"/>
                        </a:solidFill>
                        <a:effectLst/>
                        <a:latin typeface="+mj-lt"/>
                        <a:ea typeface="Times New Roman"/>
                      </a:endParaRPr>
                    </a:p>
                    <a:p>
                      <a:pPr algn="ctr">
                        <a:spcAft>
                          <a:spcPts val="0"/>
                        </a:spcAft>
                      </a:pPr>
                      <a:r>
                        <a:rPr lang="en-US" sz="700" dirty="0" smtClean="0">
                          <a:solidFill>
                            <a:srgbClr val="000000"/>
                          </a:solidFill>
                          <a:effectLst/>
                          <a:latin typeface="+mj-lt"/>
                          <a:ea typeface="Times New Roman"/>
                        </a:rPr>
                        <a:t>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0151">
                <a:tc gridSpan="2">
                  <a:txBody>
                    <a:bodyPr/>
                    <a:lstStyle/>
                    <a:p>
                      <a:pPr>
                        <a:spcBef>
                          <a:spcPts val="600"/>
                        </a:spcBef>
                        <a:spcAft>
                          <a:spcPts val="600"/>
                        </a:spcAft>
                      </a:pPr>
                      <a:r>
                        <a:rPr lang="en-US" sz="700" dirty="0" smtClean="0">
                          <a:solidFill>
                            <a:schemeClr val="tx1"/>
                          </a:solidFill>
                          <a:effectLst/>
                          <a:latin typeface="+mj-lt"/>
                          <a:ea typeface="Times New Roman"/>
                        </a:rPr>
                        <a:t>Uncontrolled movement while accessing or egressing from mobile plant and vehicles.</a:t>
                      </a:r>
                      <a:br>
                        <a:rPr lang="en-US" sz="700" dirty="0" smtClean="0">
                          <a:solidFill>
                            <a:schemeClr val="tx1"/>
                          </a:solidFill>
                          <a:effectLst/>
                          <a:latin typeface="+mj-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t>
                      </a:r>
                      <a:r>
                        <a:rPr lang="en-US" sz="700" dirty="0" smtClean="0">
                          <a:solidFill>
                            <a:schemeClr val="tx1"/>
                          </a:solidFill>
                          <a:effectLst/>
                          <a:latin typeface="+mj-lt"/>
                          <a:ea typeface="Times New Roman"/>
                        </a:rPr>
                        <a:t>are mobile plant and vehicles fundamentally stable (on flat level ground) in V drains and vehicle shut down procedures implemented.</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Go line area has no V drains – vehicle not fundamentally stable when parked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No procedure for operation and shut down of mobile plant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Workers not trained in mobile plant operations</a:t>
                      </a:r>
                      <a:endParaRPr kumimoji="0" lang="en-AU" sz="700" b="0" i="0" u="none" strike="noStrike" kern="1200" cap="none" spc="0" normalizeH="0" baseline="0" noProof="0" dirty="0" smtClean="0">
                        <a:ln>
                          <a:noFill/>
                        </a:ln>
                        <a:solidFill>
                          <a:schemeClr val="tx1"/>
                        </a:solidFill>
                        <a:effectLst/>
                        <a:uLnTx/>
                        <a:uFillTx/>
                        <a:latin typeface="+mj-lt"/>
                        <a:ea typeface="Times New Roman"/>
                        <a:cs typeface="+mn-cs"/>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smtClean="0">
                          <a:ln>
                            <a:noFill/>
                          </a:ln>
                          <a:solidFill>
                            <a:srgbClr val="000000"/>
                          </a:solidFill>
                          <a:effectLst/>
                          <a:uLnTx/>
                          <a:uFillTx/>
                          <a:latin typeface="+mj-lt"/>
                          <a:ea typeface="Times New Roman"/>
                          <a:cs typeface="Calibri"/>
                        </a:rPr>
                        <a:t>H</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Provide V drains at go line to ensure all mobile plant are fundamentally stable when parked and personnel accessing and egressing cabins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Conduct a risk assessment on the mobile plant and its operations and generate procedures for operations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Train workers in mobile plant operation procedures</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AU" sz="700" dirty="0" smtClean="0">
                          <a:solidFill>
                            <a:srgbClr val="000000"/>
                          </a:solidFill>
                          <a:effectLst/>
                          <a:latin typeface="+mj-lt"/>
                          <a:ea typeface="Times New Roman"/>
                        </a:rPr>
                        <a:t>M</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6024">
                <a:tc gridSpan="2">
                  <a:txBody>
                    <a:bodyPr/>
                    <a:lstStyle/>
                    <a:p>
                      <a:pPr>
                        <a:spcBef>
                          <a:spcPts val="600"/>
                        </a:spcBef>
                        <a:spcAft>
                          <a:spcPts val="600"/>
                        </a:spcAft>
                      </a:pPr>
                      <a:r>
                        <a:rPr lang="en-US" sz="700" dirty="0" smtClean="0">
                          <a:solidFill>
                            <a:schemeClr val="tx1"/>
                          </a:solidFill>
                          <a:effectLst/>
                          <a:latin typeface="+mj-lt"/>
                          <a:ea typeface="Times New Roman"/>
                        </a:rPr>
                        <a:t>Uneven and downward sloped surfaces at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Calibri"/>
                        </a:rPr>
                        <a:t>Light vehicle and go line parking area have pot hole which could cause trip slip hazard</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smtClean="0">
                        <a:ln>
                          <a:noFill/>
                        </a:ln>
                        <a:solidFill>
                          <a:srgbClr val="000000"/>
                        </a:solidFill>
                        <a:effectLst/>
                        <a:uLnTx/>
                        <a:uFillTx/>
                        <a:latin typeface="+mj-lt"/>
                        <a:ea typeface="Times New Roman"/>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smtClean="0">
                          <a:ln>
                            <a:noFill/>
                          </a:ln>
                          <a:solidFill>
                            <a:srgbClr val="000000"/>
                          </a:solidFill>
                          <a:effectLst/>
                          <a:uLnTx/>
                          <a:uFillTx/>
                          <a:latin typeface="+mj-lt"/>
                          <a:ea typeface="Times New Roman"/>
                          <a:cs typeface="Calibri"/>
                        </a:rPr>
                        <a:t>H</a:t>
                      </a:r>
                      <a:endParaRPr kumimoji="0" lang="en-US" sz="700" b="0" i="0" u="none" strike="noStrike" kern="1200" cap="none" spc="0" normalizeH="0" baseline="0" noProof="0" dirty="0" smtClean="0">
                        <a:ln>
                          <a:noFill/>
                        </a:ln>
                        <a:solidFill>
                          <a:srgbClr val="000000"/>
                        </a:solidFill>
                        <a:effectLst/>
                        <a:uLnTx/>
                        <a:uFillTx/>
                        <a:latin typeface="+mj-lt"/>
                        <a:ea typeface="Times New Roman"/>
                        <a:cs typeface="+mn-cs"/>
                      </a:endParaRPr>
                    </a:p>
                    <a:p>
                      <a:pPr algn="ctr">
                        <a:spcAft>
                          <a:spcPts val="0"/>
                        </a:spcAft>
                      </a:pPr>
                      <a:r>
                        <a:rPr lang="en-US" sz="700" dirty="0">
                          <a:solidFill>
                            <a:srgbClr val="000000"/>
                          </a:solidFill>
                          <a:effectLst/>
                          <a:latin typeface="+mj-lt"/>
                          <a:ea typeface="Times New Roman"/>
                          <a:cs typeface="Calibri"/>
                        </a:rPr>
                        <a:t>     </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Fill in all pot holes and conduct regular inspections to ensure surfaces are maintained </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700" dirty="0" smtClean="0">
                          <a:solidFill>
                            <a:srgbClr val="000000"/>
                          </a:solidFill>
                          <a:effectLst/>
                          <a:latin typeface="+mj-lt"/>
                          <a:ea typeface="Times New Roman"/>
                          <a:cs typeface="Calibri"/>
                        </a:rPr>
                        <a:t>L</a:t>
                      </a: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208">
                <a:tc gridSpan="2">
                  <a:txBody>
                    <a:bodyPr/>
                    <a:lstStyle/>
                    <a:p>
                      <a:pPr>
                        <a:spcBef>
                          <a:spcPts val="600"/>
                        </a:spcBef>
                        <a:spcAft>
                          <a:spcPts val="600"/>
                        </a:spcAft>
                      </a:pPr>
                      <a:r>
                        <a:rPr lang="en-US" sz="700" dirty="0" smtClean="0">
                          <a:solidFill>
                            <a:schemeClr val="tx1"/>
                          </a:solidFill>
                          <a:effectLst/>
                          <a:latin typeface="+mj-lt"/>
                          <a:ea typeface="Times New Roman"/>
                        </a:rPr>
                        <a:t>The type of material used to sheet the surface of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spcAft>
                          <a:spcPts val="0"/>
                        </a:spcAft>
                        <a:buFont typeface="Arial" panose="020B0604020202020204" pitchFamily="34" charset="0"/>
                        <a:buChar char="•"/>
                      </a:pPr>
                      <a:r>
                        <a:rPr lang="en-US" sz="700" dirty="0" smtClean="0">
                          <a:solidFill>
                            <a:schemeClr val="tx1"/>
                          </a:solidFill>
                          <a:effectLst/>
                          <a:latin typeface="+mj-lt"/>
                          <a:ea typeface="Times New Roman"/>
                          <a:cs typeface="Calibri"/>
                        </a:rPr>
                        <a:t>Surface</a:t>
                      </a:r>
                      <a:r>
                        <a:rPr lang="en-US" sz="700" baseline="0" dirty="0" smtClean="0">
                          <a:solidFill>
                            <a:schemeClr val="tx1"/>
                          </a:solidFill>
                          <a:effectLst/>
                          <a:latin typeface="+mj-lt"/>
                          <a:ea typeface="Times New Roman"/>
                          <a:cs typeface="Calibri"/>
                        </a:rPr>
                        <a:t> of parking area is sheeted with a clay material which could cause vehicle loss of control when braking  or pedestrian slipping in wet weather conditions</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dirty="0" smtClean="0">
                          <a:solidFill>
                            <a:srgbClr val="000000"/>
                          </a:solidFill>
                          <a:effectLst/>
                          <a:latin typeface="+mj-lt"/>
                          <a:ea typeface="Times New Roman"/>
                          <a:cs typeface="Calibri"/>
                        </a:rPr>
                        <a:t>H</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gridSpan="3">
                  <a:txBody>
                    <a:bodyPr/>
                    <a:lstStyle/>
                    <a:p>
                      <a:pPr marL="171450" indent="-171450">
                        <a:spcAft>
                          <a:spcPts val="0"/>
                        </a:spcAft>
                        <a:buFont typeface="Arial" panose="020B0604020202020204" pitchFamily="34" charset="0"/>
                        <a:buChar char="•"/>
                      </a:pPr>
                      <a:r>
                        <a:rPr lang="en-US" sz="700" dirty="0" smtClean="0">
                          <a:solidFill>
                            <a:schemeClr val="tx1"/>
                          </a:solidFill>
                          <a:effectLst/>
                          <a:latin typeface="+mj-lt"/>
                          <a:ea typeface="Times New Roman"/>
                          <a:cs typeface="Calibri"/>
                        </a:rPr>
                        <a:t>Sheet surface with 5mm</a:t>
                      </a:r>
                      <a:r>
                        <a:rPr lang="en-US" sz="700" baseline="0" dirty="0" smtClean="0">
                          <a:solidFill>
                            <a:schemeClr val="tx1"/>
                          </a:solidFill>
                          <a:effectLst/>
                          <a:latin typeface="+mj-lt"/>
                          <a:ea typeface="Times New Roman"/>
                          <a:cs typeface="Calibri"/>
                        </a:rPr>
                        <a:t> aggregate or fine rubble</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700" dirty="0">
                          <a:solidFill>
                            <a:srgbClr val="000000"/>
                          </a:solidFill>
                          <a:effectLst/>
                          <a:latin typeface="+mj-lt"/>
                          <a:ea typeface="Times New Roman"/>
                          <a:cs typeface="Calibri"/>
                        </a:rPr>
                        <a:t>  </a:t>
                      </a:r>
                      <a:r>
                        <a:rPr lang="en-US" sz="700" dirty="0" smtClean="0">
                          <a:solidFill>
                            <a:srgbClr val="000000"/>
                          </a:solidFill>
                          <a:effectLst/>
                          <a:latin typeface="+mj-lt"/>
                          <a:ea typeface="Times New Roman"/>
                          <a:cs typeface="Calibri"/>
                        </a:rPr>
                        <a:t>L</a:t>
                      </a:r>
                      <a:r>
                        <a:rPr lang="en-US" sz="700" dirty="0">
                          <a:solidFill>
                            <a:srgbClr val="000000"/>
                          </a:solidFill>
                          <a:effectLst/>
                          <a:latin typeface="+mj-lt"/>
                          <a:ea typeface="Times New Roman"/>
                          <a:cs typeface="Calibri"/>
                        </a:rPr>
                        <a:t>   </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773">
                <a:tc gridSpan="2">
                  <a:txBody>
                    <a:bodyPr/>
                    <a:lstStyle/>
                    <a:p>
                      <a:pPr>
                        <a:spcBef>
                          <a:spcPts val="600"/>
                        </a:spcBef>
                        <a:spcAft>
                          <a:spcPts val="600"/>
                        </a:spcAft>
                      </a:pPr>
                      <a:r>
                        <a:rPr lang="en-US" sz="700" dirty="0" smtClean="0">
                          <a:solidFill>
                            <a:schemeClr val="tx1"/>
                          </a:solidFill>
                          <a:effectLst/>
                          <a:latin typeface="+mj-lt"/>
                          <a:ea typeface="Times New Roman"/>
                        </a:rPr>
                        <a:t>Muddy and slippery surface conditions of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1200" cap="none" spc="0" normalizeH="0" baseline="0" noProof="0" dirty="0" smtClean="0">
                          <a:ln>
                            <a:noFill/>
                          </a:ln>
                          <a:solidFill>
                            <a:schemeClr val="tx1"/>
                          </a:solidFill>
                          <a:effectLst/>
                          <a:uLnTx/>
                          <a:uFillTx/>
                          <a:latin typeface="+mj-lt"/>
                          <a:ea typeface="Times New Roman"/>
                          <a:cs typeface="Calibri"/>
                        </a:rPr>
                        <a:t>Go line area has pooled water around vehicle parking zones creating muddy / slippery conditions for operators – potential slip hazard</a:t>
                      </a:r>
                      <a:endParaRPr kumimoji="0" lang="en-AU" sz="700" b="0" i="0" u="none" strike="noStrike" kern="1200" cap="none" spc="0" normalizeH="0" baseline="0" noProof="0" dirty="0">
                        <a:ln>
                          <a:noFill/>
                        </a:ln>
                        <a:solidFill>
                          <a:schemeClr val="tx1"/>
                        </a:solidFill>
                        <a:effectLst/>
                        <a:uLnTx/>
                        <a:uFillTx/>
                        <a:latin typeface="+mj-lt"/>
                        <a:ea typeface="Times New Roman"/>
                        <a:cs typeface="+mn-cs"/>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dirty="0" smtClean="0">
                          <a:solidFill>
                            <a:srgbClr val="000000"/>
                          </a:solidFill>
                          <a:effectLst/>
                          <a:latin typeface="+mj-lt"/>
                          <a:ea typeface="Times New Roman"/>
                          <a:cs typeface="Calibri"/>
                        </a:rPr>
                        <a:t>M</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smtClean="0">
                          <a:solidFill>
                            <a:schemeClr val="tx1"/>
                          </a:solidFill>
                          <a:effectLst/>
                          <a:latin typeface="+mj-lt"/>
                          <a:ea typeface="Times New Roman"/>
                          <a:cs typeface="Calibri"/>
                        </a:rPr>
                        <a:t>Fill sunken areas with suitable material to prevent water pooling </a:t>
                      </a:r>
                      <a:r>
                        <a:rPr kumimoji="0" lang="en-US" sz="700" b="0" i="0" u="none" strike="noStrike" kern="1200" cap="none" spc="0" normalizeH="0" baseline="0" noProof="0" dirty="0" smtClean="0">
                          <a:ln>
                            <a:noFill/>
                          </a:ln>
                          <a:solidFill>
                            <a:schemeClr val="tx1"/>
                          </a:solidFill>
                          <a:effectLst/>
                          <a:uLnTx/>
                          <a:uFillTx/>
                          <a:latin typeface="+mj-lt"/>
                          <a:ea typeface="Times New Roman"/>
                          <a:cs typeface="+mn-cs"/>
                        </a:rPr>
                        <a:t>and conduct regular inspections to ensure surfaces are maintained </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700" dirty="0">
                          <a:solidFill>
                            <a:srgbClr val="000000"/>
                          </a:solidFill>
                          <a:effectLst/>
                          <a:latin typeface="+mj-lt"/>
                          <a:ea typeface="Times New Roman"/>
                          <a:cs typeface="Calibri"/>
                        </a:rPr>
                        <a:t>  </a:t>
                      </a:r>
                      <a:r>
                        <a:rPr lang="en-US" sz="700" dirty="0" smtClean="0">
                          <a:solidFill>
                            <a:srgbClr val="000000"/>
                          </a:solidFill>
                          <a:effectLst/>
                          <a:latin typeface="+mj-lt"/>
                          <a:ea typeface="Times New Roman"/>
                          <a:cs typeface="Calibri"/>
                        </a:rPr>
                        <a:t>L</a:t>
                      </a:r>
                      <a:r>
                        <a:rPr lang="en-US" sz="700" dirty="0">
                          <a:solidFill>
                            <a:srgbClr val="000000"/>
                          </a:solidFill>
                          <a:effectLst/>
                          <a:latin typeface="+mj-lt"/>
                          <a:ea typeface="Times New Roman"/>
                          <a:cs typeface="Calibri"/>
                        </a:rPr>
                        <a:t>   </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ctr">
                        <a:spcAft>
                          <a:spcPts val="0"/>
                        </a:spcAft>
                      </a:pPr>
                      <a:endParaRPr lang="en-AU" sz="80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0">
                <a:tc gridSpan="2">
                  <a:txBody>
                    <a:bodyPr/>
                    <a:lstStyle/>
                    <a:p>
                      <a:pPr>
                        <a:spcBef>
                          <a:spcPts val="600"/>
                        </a:spcBef>
                        <a:spcAft>
                          <a:spcPts val="600"/>
                        </a:spcAft>
                      </a:pPr>
                      <a:r>
                        <a:rPr lang="en-US" sz="700" dirty="0" smtClean="0">
                          <a:solidFill>
                            <a:schemeClr val="tx1"/>
                          </a:solidFill>
                          <a:effectLst/>
                          <a:latin typeface="+mj-lt"/>
                          <a:ea typeface="Times New Roman"/>
                        </a:rPr>
                        <a:t>Layout of parking areas? </a:t>
                      </a:r>
                      <a:br>
                        <a:rPr lang="en-US" sz="700" dirty="0" smtClean="0">
                          <a:solidFill>
                            <a:schemeClr val="tx1"/>
                          </a:solidFill>
                          <a:effectLst/>
                          <a:latin typeface="+mj-lt"/>
                          <a:ea typeface="Times New Roman"/>
                        </a:rPr>
                      </a:br>
                      <a:r>
                        <a:rPr lang="en-US" sz="700" dirty="0" err="1" smtClean="0">
                          <a:solidFill>
                            <a:schemeClr val="tx1"/>
                          </a:solidFill>
                          <a:effectLst/>
                          <a:latin typeface="+mn-lt"/>
                          <a:ea typeface="Times New Roman"/>
                        </a:rPr>
                        <a:t>eg</a:t>
                      </a:r>
                      <a:r>
                        <a:rPr lang="en-US" sz="700" dirty="0" smtClean="0">
                          <a:solidFill>
                            <a:schemeClr val="tx1"/>
                          </a:solidFill>
                          <a:effectLst/>
                          <a:latin typeface="+mn-lt"/>
                          <a:ea typeface="Times New Roman"/>
                        </a:rPr>
                        <a:t>, </a:t>
                      </a:r>
                      <a:r>
                        <a:rPr lang="en-US" sz="700" dirty="0" smtClean="0">
                          <a:solidFill>
                            <a:schemeClr val="tx1"/>
                          </a:solidFill>
                          <a:effectLst/>
                          <a:latin typeface="+mj-lt"/>
                          <a:ea typeface="Times New Roman"/>
                        </a:rPr>
                        <a:t>no standardised design, room to manouver </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dirty="0"/>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spcAft>
                          <a:spcPts val="0"/>
                        </a:spcAft>
                        <a:buFont typeface="Arial" panose="020B0604020202020204" pitchFamily="34" charset="0"/>
                        <a:buChar char="•"/>
                      </a:pPr>
                      <a:r>
                        <a:rPr lang="en-US" sz="700" dirty="0" smtClean="0">
                          <a:solidFill>
                            <a:schemeClr val="tx1"/>
                          </a:solidFill>
                          <a:effectLst/>
                          <a:latin typeface="+mj-lt"/>
                          <a:ea typeface="Times New Roman"/>
                          <a:cs typeface="Calibri"/>
                        </a:rPr>
                        <a:t>N</a:t>
                      </a:r>
                      <a:r>
                        <a:rPr lang="en-US" sz="700" baseline="0" dirty="0" smtClean="0">
                          <a:solidFill>
                            <a:schemeClr val="tx1"/>
                          </a:solidFill>
                          <a:effectLst/>
                          <a:latin typeface="+mj-lt"/>
                          <a:ea typeface="Times New Roman"/>
                          <a:cs typeface="Calibri"/>
                        </a:rPr>
                        <a:t>o delineated / marked areas to inform light vehicle drivers how to appropriately park </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dirty="0">
                          <a:solidFill>
                            <a:srgbClr val="000000"/>
                          </a:solidFill>
                          <a:effectLst/>
                          <a:latin typeface="+mj-lt"/>
                          <a:ea typeface="Times New Roman"/>
                          <a:cs typeface="Calibri"/>
                        </a:rPr>
                        <a:t> </a:t>
                      </a:r>
                      <a:r>
                        <a:rPr lang="en-US" sz="700" dirty="0" smtClean="0">
                          <a:solidFill>
                            <a:srgbClr val="000000"/>
                          </a:solidFill>
                          <a:effectLst/>
                          <a:latin typeface="+mj-lt"/>
                          <a:ea typeface="Times New Roman"/>
                          <a:cs typeface="Calibri"/>
                        </a:rPr>
                        <a:t>M</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marL="171450" indent="-171450">
                        <a:spcAft>
                          <a:spcPts val="0"/>
                        </a:spcAft>
                        <a:buFont typeface="Arial" panose="020B0604020202020204" pitchFamily="34" charset="0"/>
                        <a:buChar char="•"/>
                      </a:pPr>
                      <a:r>
                        <a:rPr lang="en-US" sz="700" dirty="0" smtClean="0">
                          <a:solidFill>
                            <a:schemeClr val="tx1"/>
                          </a:solidFill>
                          <a:effectLst/>
                          <a:latin typeface="+mj-lt"/>
                          <a:ea typeface="Times New Roman"/>
                          <a:cs typeface="Calibri"/>
                        </a:rPr>
                        <a:t>Delineate / mark surfaces</a:t>
                      </a:r>
                      <a:r>
                        <a:rPr lang="en-US" sz="700" baseline="0" dirty="0" smtClean="0">
                          <a:solidFill>
                            <a:schemeClr val="tx1"/>
                          </a:solidFill>
                          <a:effectLst/>
                          <a:latin typeface="+mj-lt"/>
                          <a:ea typeface="Times New Roman"/>
                          <a:cs typeface="Calibri"/>
                        </a:rPr>
                        <a:t> or sign where and how light vehicles are required to park</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US" sz="700" dirty="0" smtClean="0">
                          <a:solidFill>
                            <a:srgbClr val="000000"/>
                          </a:solidFill>
                          <a:effectLst/>
                          <a:latin typeface="+mj-lt"/>
                          <a:ea typeface="Times New Roman"/>
                          <a:cs typeface="Calibri"/>
                        </a:rPr>
                        <a:t>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algn="ctr">
                        <a:spcAft>
                          <a:spcPts val="0"/>
                        </a:spcAft>
                      </a:pPr>
                      <a:endParaRPr lang="en-AU" sz="800" dirty="0">
                        <a:solidFill>
                          <a:srgbClr val="000000"/>
                        </a:solidFill>
                        <a:effectLst/>
                        <a:latin typeface="Arial"/>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360">
                <a:tc gridSpan="2">
                  <a:txBody>
                    <a:bodyPr/>
                    <a:lstStyle/>
                    <a:p>
                      <a:pPr>
                        <a:spcBef>
                          <a:spcPts val="600"/>
                        </a:spcBef>
                        <a:spcAft>
                          <a:spcPts val="600"/>
                        </a:spcAft>
                      </a:pPr>
                      <a:r>
                        <a:rPr lang="en-US" sz="700" dirty="0" smtClean="0">
                          <a:solidFill>
                            <a:schemeClr val="tx1"/>
                          </a:solidFill>
                          <a:effectLst/>
                          <a:latin typeface="+mj-lt"/>
                          <a:ea typeface="Times New Roman"/>
                        </a:rPr>
                        <a:t>Personnel being struck by vehicle traffic in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700" dirty="0" smtClean="0">
                          <a:solidFill>
                            <a:schemeClr val="tx1"/>
                          </a:solidFill>
                          <a:effectLst/>
                          <a:latin typeface="+mj-lt"/>
                          <a:ea typeface="Times New Roman"/>
                        </a:rPr>
                        <a:t>Segregated and delineated</a:t>
                      </a:r>
                      <a:r>
                        <a:rPr lang="en-AU" sz="700" baseline="0" dirty="0" smtClean="0">
                          <a:solidFill>
                            <a:schemeClr val="tx1"/>
                          </a:solidFill>
                          <a:effectLst/>
                          <a:latin typeface="+mj-lt"/>
                          <a:ea typeface="Times New Roman"/>
                        </a:rPr>
                        <a:t> walkways are in place to direct pedestrians in and out of parking areas</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r>
              <a:tr h="360040">
                <a:tc gridSpan="2">
                  <a:txBody>
                    <a:bodyPr/>
                    <a:lstStyle/>
                    <a:p>
                      <a:pPr>
                        <a:spcBef>
                          <a:spcPts val="600"/>
                        </a:spcBef>
                        <a:spcAft>
                          <a:spcPts val="600"/>
                        </a:spcAft>
                      </a:pPr>
                      <a:r>
                        <a:rPr lang="en-US" sz="700" dirty="0" smtClean="0">
                          <a:solidFill>
                            <a:schemeClr val="tx1"/>
                          </a:solidFill>
                          <a:effectLst/>
                          <a:latin typeface="+mj-lt"/>
                          <a:ea typeface="Times New Roman"/>
                        </a:rPr>
                        <a:t>Personnel being struck by vehicle traffic when accessing weighbridges, offices, workshop or crushing plant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dirty="0"/>
                    </a:p>
                  </a:txBody>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700" dirty="0" smtClean="0">
                          <a:solidFill>
                            <a:schemeClr val="tx1"/>
                          </a:solidFill>
                          <a:effectLst/>
                          <a:latin typeface="+mj-lt"/>
                          <a:ea typeface="Times New Roman"/>
                        </a:rPr>
                        <a:t>Segregated and delineated</a:t>
                      </a:r>
                      <a:r>
                        <a:rPr lang="en-AU" sz="700" baseline="0" dirty="0" smtClean="0">
                          <a:solidFill>
                            <a:schemeClr val="tx1"/>
                          </a:solidFill>
                          <a:effectLst/>
                          <a:latin typeface="+mj-lt"/>
                          <a:ea typeface="Times New Roman"/>
                        </a:rPr>
                        <a:t> walkways are in place to direct pedestrians to and from office / weighbridge and workshop</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Aft>
                          <a:spcPts val="0"/>
                        </a:spcAft>
                      </a:pP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r>
              <a:tr h="360040">
                <a:tc gridSpan="2">
                  <a:txBody>
                    <a:bodyPr/>
                    <a:lstStyle/>
                    <a:p>
                      <a:pPr>
                        <a:spcBef>
                          <a:spcPts val="600"/>
                        </a:spcBef>
                        <a:spcAft>
                          <a:spcPts val="600"/>
                        </a:spcAft>
                      </a:pPr>
                      <a:r>
                        <a:rPr lang="en-US" sz="700" dirty="0" smtClean="0">
                          <a:solidFill>
                            <a:schemeClr val="tx1"/>
                          </a:solidFill>
                          <a:effectLst/>
                          <a:latin typeface="+mj-lt"/>
                          <a:ea typeface="Times New Roman"/>
                        </a:rPr>
                        <a:t>Vehicle collision in or around parking areas?</a:t>
                      </a:r>
                      <a:endParaRPr lang="en-AU" sz="700" dirty="0">
                        <a:solidFill>
                          <a:schemeClr val="tx1"/>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spcAft>
                          <a:spcPts val="0"/>
                        </a:spcAft>
                      </a:pPr>
                      <a:r>
                        <a:rPr lang="en-US" sz="700" dirty="0" smtClean="0">
                          <a:solidFill>
                            <a:schemeClr val="tx1"/>
                          </a:solidFill>
                          <a:effectLst/>
                          <a:latin typeface="+mj-lt"/>
                          <a:ea typeface="Times New Roman"/>
                          <a:cs typeface="Calibri"/>
                        </a:rPr>
                        <a:t>X</a:t>
                      </a: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700" dirty="0">
                        <a:solidFill>
                          <a:schemeClr val="tx1"/>
                        </a:solidFill>
                        <a:effectLst/>
                        <a:latin typeface="+mj-lt"/>
                        <a:ea typeface="Times New Roman"/>
                        <a:cs typeface="Calibri"/>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spcAft>
                          <a:spcPts val="0"/>
                        </a:spcAft>
                        <a:buFont typeface="Arial" panose="020B0604020202020204" pitchFamily="34" charset="0"/>
                        <a:buChar char="•"/>
                      </a:pPr>
                      <a:r>
                        <a:rPr lang="en-AU" sz="700" dirty="0" smtClean="0">
                          <a:solidFill>
                            <a:schemeClr val="tx1"/>
                          </a:solidFill>
                          <a:effectLst/>
                          <a:latin typeface="+mj-lt"/>
                          <a:ea typeface="Times New Roman"/>
                        </a:rPr>
                        <a:t>No speed limit designated for parking areas</a:t>
                      </a:r>
                    </a:p>
                    <a:p>
                      <a:pPr marL="0" indent="0">
                        <a:spcAft>
                          <a:spcPts val="0"/>
                        </a:spcAft>
                        <a:buFont typeface="Arial" panose="020B0604020202020204" pitchFamily="34" charset="0"/>
                        <a:buNone/>
                      </a:pPr>
                      <a:endParaRPr lang="en-AU" sz="700" dirty="0" smtClean="0">
                        <a:solidFill>
                          <a:schemeClr val="tx1"/>
                        </a:solidFill>
                        <a:effectLst/>
                        <a:latin typeface="+mj-lt"/>
                        <a:ea typeface="Times New Roman"/>
                      </a:endParaRPr>
                    </a:p>
                    <a:p>
                      <a:pPr marL="171450" indent="-171450">
                        <a:spcAft>
                          <a:spcPts val="0"/>
                        </a:spcAft>
                        <a:buFont typeface="Arial" panose="020B0604020202020204" pitchFamily="34" charset="0"/>
                        <a:buChar char="•"/>
                      </a:pPr>
                      <a:r>
                        <a:rPr lang="en-AU" sz="700" dirty="0" smtClean="0">
                          <a:solidFill>
                            <a:schemeClr val="tx1"/>
                          </a:solidFill>
                          <a:effectLst/>
                          <a:latin typeface="+mj-lt"/>
                          <a:ea typeface="Times New Roman"/>
                        </a:rPr>
                        <a:t>No one-way entry and exit points</a:t>
                      </a:r>
                      <a:r>
                        <a:rPr lang="en-AU" sz="700" baseline="0" dirty="0" smtClean="0">
                          <a:solidFill>
                            <a:schemeClr val="tx1"/>
                          </a:solidFill>
                          <a:effectLst/>
                          <a:latin typeface="+mj-lt"/>
                          <a:ea typeface="Times New Roman"/>
                        </a:rPr>
                        <a:t> installed</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700" dirty="0" smtClean="0">
                          <a:solidFill>
                            <a:srgbClr val="000000"/>
                          </a:solidFill>
                          <a:effectLst/>
                          <a:latin typeface="+mj-lt"/>
                          <a:ea typeface="Times New Roman"/>
                        </a:rPr>
                        <a:t>H</a:t>
                      </a: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gridSpan="3">
                  <a:txBody>
                    <a:bodyPr/>
                    <a:lstStyle/>
                    <a:p>
                      <a:pPr marL="171450" indent="-171450">
                        <a:spcAft>
                          <a:spcPts val="0"/>
                        </a:spcAft>
                        <a:buFont typeface="Arial" panose="020B0604020202020204" pitchFamily="34" charset="0"/>
                        <a:buChar char="•"/>
                      </a:pPr>
                      <a:r>
                        <a:rPr lang="en-AU" sz="700" dirty="0" smtClean="0">
                          <a:solidFill>
                            <a:schemeClr val="tx1"/>
                          </a:solidFill>
                          <a:effectLst/>
                          <a:latin typeface="+mj-lt"/>
                          <a:ea typeface="Times New Roman"/>
                        </a:rPr>
                        <a:t>Identify</a:t>
                      </a:r>
                      <a:r>
                        <a:rPr lang="en-AU" sz="700" baseline="0" dirty="0" smtClean="0">
                          <a:solidFill>
                            <a:schemeClr val="tx1"/>
                          </a:solidFill>
                          <a:effectLst/>
                          <a:latin typeface="+mj-lt"/>
                          <a:ea typeface="Times New Roman"/>
                        </a:rPr>
                        <a:t> and install suitable speed limit for parking areas in relation to size of vehicles operating within them</a:t>
                      </a:r>
                    </a:p>
                    <a:p>
                      <a:pPr marL="171450" indent="-171450">
                        <a:spcAft>
                          <a:spcPts val="0"/>
                        </a:spcAft>
                        <a:buFont typeface="Arial" panose="020B0604020202020204" pitchFamily="34" charset="0"/>
                        <a:buChar char="•"/>
                      </a:pPr>
                      <a:r>
                        <a:rPr lang="en-AU" sz="700" baseline="0" dirty="0" smtClean="0">
                          <a:solidFill>
                            <a:schemeClr val="tx1"/>
                          </a:solidFill>
                          <a:effectLst/>
                          <a:latin typeface="+mj-lt"/>
                          <a:ea typeface="Times New Roman"/>
                        </a:rPr>
                        <a:t>Establish one-way entry and exit points to parking areas</a:t>
                      </a:r>
                      <a:endParaRPr lang="en-AU" sz="700" dirty="0">
                        <a:solidFill>
                          <a:schemeClr val="tx1"/>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gridSpan="2">
                  <a:txBody>
                    <a:bodyPr/>
                    <a:lstStyle/>
                    <a:p>
                      <a:pPr algn="ctr">
                        <a:spcAft>
                          <a:spcPts val="0"/>
                        </a:spcAft>
                      </a:pPr>
                      <a:r>
                        <a:rPr lang="en-AU" sz="700" dirty="0" smtClean="0">
                          <a:solidFill>
                            <a:srgbClr val="000000"/>
                          </a:solidFill>
                          <a:effectLst/>
                          <a:latin typeface="+mj-lt"/>
                          <a:ea typeface="Times New Roman"/>
                        </a:rPr>
                        <a:t>M</a:t>
                      </a: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AU"/>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63486634"/>
              </p:ext>
            </p:extLst>
          </p:nvPr>
        </p:nvGraphicFramePr>
        <p:xfrm>
          <a:off x="1403648" y="2060848"/>
          <a:ext cx="7632848" cy="337312"/>
        </p:xfrm>
        <a:graphic>
          <a:graphicData uri="http://schemas.openxmlformats.org/drawingml/2006/table">
            <a:tbl>
              <a:tblPr/>
              <a:tblGrid>
                <a:gridCol w="2016224"/>
                <a:gridCol w="216024"/>
                <a:gridCol w="216024"/>
                <a:gridCol w="2232248"/>
                <a:gridCol w="360040"/>
                <a:gridCol w="2160240"/>
                <a:gridCol w="432048"/>
              </a:tblGrid>
              <a:tr h="337312">
                <a:tc>
                  <a:txBody>
                    <a:bodyPr/>
                    <a:lstStyle/>
                    <a:p>
                      <a:pPr algn="ctr">
                        <a:spcBef>
                          <a:spcPts val="200"/>
                        </a:spcBef>
                        <a:spcAft>
                          <a:spcPts val="0"/>
                        </a:spcAft>
                      </a:pPr>
                      <a:r>
                        <a:rPr lang="en-US" sz="700" b="1" dirty="0">
                          <a:solidFill>
                            <a:srgbClr val="000000"/>
                          </a:solidFill>
                          <a:effectLst/>
                          <a:latin typeface="+mj-lt"/>
                          <a:ea typeface="Times New Roman"/>
                        </a:rPr>
                        <a:t>Is there a possibility </a:t>
                      </a:r>
                      <a:r>
                        <a:rPr lang="en-US" sz="700" b="1" dirty="0" smtClean="0">
                          <a:solidFill>
                            <a:srgbClr val="000000"/>
                          </a:solidFill>
                          <a:effectLst/>
                          <a:latin typeface="+mj-lt"/>
                          <a:ea typeface="Times New Roman"/>
                        </a:rPr>
                        <a:t/>
                      </a:r>
                      <a:br>
                        <a:rPr lang="en-US" sz="700" b="1" dirty="0" smtClean="0">
                          <a:solidFill>
                            <a:srgbClr val="000000"/>
                          </a:solidFill>
                          <a:effectLst/>
                          <a:latin typeface="+mj-lt"/>
                          <a:ea typeface="Times New Roman"/>
                        </a:rPr>
                      </a:br>
                      <a:r>
                        <a:rPr lang="en-US" sz="700" b="1" dirty="0" smtClean="0">
                          <a:solidFill>
                            <a:srgbClr val="000000"/>
                          </a:solidFill>
                          <a:effectLst/>
                          <a:latin typeface="+mj-lt"/>
                          <a:ea typeface="Times New Roman"/>
                        </a:rPr>
                        <a:t>of </a:t>
                      </a:r>
                      <a:r>
                        <a:rPr lang="en-US" sz="700" b="1" dirty="0">
                          <a:solidFill>
                            <a:srgbClr val="000000"/>
                          </a:solidFill>
                          <a:effectLst/>
                          <a:latin typeface="+mj-lt"/>
                          <a:ea typeface="Times New Roman"/>
                        </a:rPr>
                        <a:t>injury or damage due to</a:t>
                      </a:r>
                      <a:r>
                        <a:rPr lang="en-US" sz="700" b="1" dirty="0" smtClean="0">
                          <a:solidFill>
                            <a:srgbClr val="000000"/>
                          </a:solidFill>
                          <a:effectLst/>
                          <a:latin typeface="+mj-lt"/>
                          <a:ea typeface="Times New Roman"/>
                        </a:rPr>
                        <a:t>:</a:t>
                      </a:r>
                      <a:endParaRPr lang="en-AU" sz="700" dirty="0">
                        <a:solidFill>
                          <a:srgbClr val="000000"/>
                        </a:solidFill>
                        <a:effectLst/>
                        <a:latin typeface="+mj-lt"/>
                        <a:ea typeface="Times New Roman"/>
                      </a:endParaRPr>
                    </a:p>
                  </a:txBody>
                  <a:tcPr marL="47435" marR="474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dirty="0">
                          <a:solidFill>
                            <a:srgbClr val="000000"/>
                          </a:solidFill>
                          <a:effectLst/>
                          <a:latin typeface="+mj-lt"/>
                          <a:ea typeface="Times New Roman"/>
                        </a:rPr>
                        <a:t>Y</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tabLst>
                          <a:tab pos="2743200" algn="ctr"/>
                          <a:tab pos="5486400" algn="r"/>
                          <a:tab pos="457200" algn="l"/>
                        </a:tabLst>
                      </a:pPr>
                      <a:r>
                        <a:rPr lang="en-US" sz="700" b="1">
                          <a:solidFill>
                            <a:srgbClr val="000000"/>
                          </a:solidFill>
                          <a:effectLst/>
                          <a:latin typeface="+mj-lt"/>
                          <a:ea typeface="Times New Roman"/>
                        </a:rPr>
                        <a:t>N</a:t>
                      </a:r>
                      <a:endParaRPr lang="en-AU" sz="70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200"/>
                        </a:spcBef>
                        <a:spcAft>
                          <a:spcPts val="0"/>
                        </a:spcAft>
                      </a:pPr>
                      <a:r>
                        <a:rPr lang="en-US" sz="700" b="1" dirty="0">
                          <a:solidFill>
                            <a:srgbClr val="000000"/>
                          </a:solidFill>
                          <a:effectLst/>
                          <a:latin typeface="+mj-lt"/>
                        </a:rPr>
                        <a:t>Describe </a:t>
                      </a:r>
                      <a:r>
                        <a:rPr lang="en-US" sz="700" b="1" dirty="0" smtClean="0">
                          <a:solidFill>
                            <a:srgbClr val="000000"/>
                          </a:solidFill>
                          <a:effectLst/>
                          <a:latin typeface="+mj-lt"/>
                        </a:rPr>
                        <a:t>how </a:t>
                      </a:r>
                      <a:r>
                        <a:rPr lang="en-US" sz="700" b="1" dirty="0" smtClean="0">
                          <a:solidFill>
                            <a:schemeClr val="tx1"/>
                          </a:solidFill>
                          <a:effectLst/>
                          <a:latin typeface="+mj-lt"/>
                        </a:rPr>
                        <a:t>and </a:t>
                      </a:r>
                      <a:r>
                        <a:rPr lang="en-US" sz="700" b="1" dirty="0" smtClean="0">
                          <a:solidFill>
                            <a:srgbClr val="000000"/>
                          </a:solidFill>
                          <a:effectLst/>
                          <a:latin typeface="+mj-lt"/>
                        </a:rPr>
                        <a:t>when </a:t>
                      </a:r>
                      <a:br>
                        <a:rPr lang="en-US" sz="700" b="1" dirty="0" smtClean="0">
                          <a:solidFill>
                            <a:srgbClr val="000000"/>
                          </a:solidFill>
                          <a:effectLst/>
                          <a:latin typeface="+mj-lt"/>
                        </a:rPr>
                      </a:br>
                      <a:r>
                        <a:rPr lang="en-US" sz="700" b="1" dirty="0" smtClean="0">
                          <a:solidFill>
                            <a:srgbClr val="000000"/>
                          </a:solidFill>
                          <a:effectLst/>
                          <a:latin typeface="+mj-lt"/>
                        </a:rPr>
                        <a:t>Injury </a:t>
                      </a:r>
                      <a:r>
                        <a:rPr lang="en-US" sz="700" b="1" dirty="0">
                          <a:solidFill>
                            <a:srgbClr val="000000"/>
                          </a:solidFill>
                          <a:effectLst/>
                          <a:latin typeface="+mj-lt"/>
                        </a:rPr>
                        <a:t>or damage could occur</a:t>
                      </a:r>
                      <a:endParaRPr lang="en-AU" sz="700" b="1" dirty="0">
                        <a:solidFill>
                          <a:srgbClr val="000000"/>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400"/>
                        </a:spcBef>
                        <a:spcAft>
                          <a:spcPts val="0"/>
                        </a:spcAft>
                      </a:pPr>
                      <a:r>
                        <a:rPr lang="en-US" sz="700" b="1" dirty="0">
                          <a:solidFill>
                            <a:srgbClr val="000000"/>
                          </a:solidFill>
                          <a:effectLst/>
                          <a:latin typeface="+mj-lt"/>
                        </a:rPr>
                        <a:t>Risk </a:t>
                      </a:r>
                      <a:r>
                        <a:rPr lang="en-US" sz="700" b="1" dirty="0" smtClean="0">
                          <a:solidFill>
                            <a:schemeClr val="tx1"/>
                          </a:solidFill>
                          <a:effectLst/>
                          <a:latin typeface="+mj-lt"/>
                        </a:rPr>
                        <a:t>Level </a:t>
                      </a:r>
                      <a:endParaRPr lang="en-AU" sz="700" b="1" dirty="0">
                        <a:solidFill>
                          <a:schemeClr val="tx1"/>
                        </a:solidFill>
                        <a:effectLst/>
                        <a:latin typeface="+mj-lt"/>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Aft>
                          <a:spcPts val="0"/>
                        </a:spcAft>
                      </a:pPr>
                      <a:r>
                        <a:rPr lang="en-US" sz="700" b="1" dirty="0">
                          <a:solidFill>
                            <a:srgbClr val="000000"/>
                          </a:solidFill>
                          <a:effectLst/>
                          <a:latin typeface="+mj-lt"/>
                          <a:ea typeface="Times New Roman"/>
                        </a:rPr>
                        <a:t>Describe any controls or actions to eliminate or minimise the risk of injury or damage</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0" indent="0" algn="ctr">
                        <a:spcAft>
                          <a:spcPts val="0"/>
                        </a:spcAft>
                      </a:pPr>
                      <a:r>
                        <a:rPr lang="en-US" sz="650" b="1" dirty="0">
                          <a:solidFill>
                            <a:srgbClr val="000000"/>
                          </a:solidFill>
                          <a:effectLst/>
                          <a:latin typeface="+mj-lt"/>
                          <a:ea typeface="Times New Roman"/>
                        </a:rPr>
                        <a:t>Revised</a:t>
                      </a:r>
                      <a:endParaRPr lang="en-AU" sz="650" dirty="0">
                        <a:solidFill>
                          <a:srgbClr val="000000"/>
                        </a:solidFill>
                        <a:effectLst/>
                        <a:latin typeface="+mj-lt"/>
                        <a:ea typeface="Times New Roman"/>
                      </a:endParaRPr>
                    </a:p>
                    <a:p>
                      <a:pPr marL="0" indent="0" algn="ctr">
                        <a:spcAft>
                          <a:spcPts val="0"/>
                        </a:spcAft>
                      </a:pPr>
                      <a:r>
                        <a:rPr lang="en-US" sz="700" b="1" dirty="0">
                          <a:solidFill>
                            <a:srgbClr val="000000"/>
                          </a:solidFill>
                          <a:effectLst/>
                          <a:latin typeface="+mj-lt"/>
                          <a:ea typeface="Times New Roman"/>
                        </a:rPr>
                        <a:t>Risk Level</a:t>
                      </a:r>
                      <a:endParaRPr lang="en-AU" sz="700" dirty="0">
                        <a:solidFill>
                          <a:srgbClr val="000000"/>
                        </a:solidFill>
                        <a:effectLst/>
                        <a:latin typeface="+mj-lt"/>
                        <a:ea typeface="Times New Roman"/>
                      </a:endParaRPr>
                    </a:p>
                  </a:txBody>
                  <a:tcPr marL="47435" marR="474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bl>
          </a:graphicData>
        </a:graphic>
      </p:graphicFrame>
    </p:spTree>
    <p:extLst>
      <p:ext uri="{BB962C8B-B14F-4D97-AF65-F5344CB8AC3E}">
        <p14:creationId xmlns:p14="http://schemas.microsoft.com/office/powerpoint/2010/main" val="1073037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smtClean="0">
                <a:solidFill>
                  <a:srgbClr val="FF8200"/>
                </a:solidFill>
                <a:latin typeface="Arial" panose="020B0604020202020204" pitchFamily="34" charset="0"/>
                <a:cs typeface="Arial" panose="020B0604020202020204" pitchFamily="34" charset="0"/>
              </a:rPr>
              <a:t>MAQOHSC Risk Assessment Tool</a:t>
            </a:r>
            <a:br>
              <a:rPr lang="en-US" kern="1200" dirty="0" smtClean="0">
                <a:solidFill>
                  <a:srgbClr val="FF8200"/>
                </a:solidFill>
                <a:latin typeface="Arial" panose="020B0604020202020204" pitchFamily="34" charset="0"/>
                <a:cs typeface="Arial" panose="020B0604020202020204" pitchFamily="34" charset="0"/>
              </a:rPr>
            </a:br>
            <a:r>
              <a:rPr lang="en-US" sz="1800" kern="1200" dirty="0" smtClean="0">
                <a:solidFill>
                  <a:srgbClr val="FF8200"/>
                </a:solidFill>
                <a:latin typeface="Arial" panose="020B0604020202020204" pitchFamily="34" charset="0"/>
                <a:cs typeface="Arial" panose="020B0604020202020204" pitchFamily="34" charset="0"/>
              </a:rPr>
              <a:t>Corrective action plan</a:t>
            </a:r>
            <a:endParaRPr lang="en-AU" sz="1800" kern="1200" dirty="0">
              <a:solidFill>
                <a:srgbClr val="FF82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33</a:t>
            </a:fld>
            <a:endParaRPr lang="en-AU" sz="1400">
              <a:solidFill>
                <a:srgbClr val="1D1D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92363497"/>
              </p:ext>
            </p:extLst>
          </p:nvPr>
        </p:nvGraphicFramePr>
        <p:xfrm>
          <a:off x="1475656" y="1556791"/>
          <a:ext cx="7560841" cy="5038222"/>
        </p:xfrm>
        <a:graphic>
          <a:graphicData uri="http://schemas.openxmlformats.org/drawingml/2006/table">
            <a:tbl>
              <a:tblPr firstRow="1" firstCol="1" lastRow="1" lastCol="1" bandRow="1" bandCol="1"/>
              <a:tblGrid>
                <a:gridCol w="560606"/>
                <a:gridCol w="4074467"/>
                <a:gridCol w="345463"/>
                <a:gridCol w="815083"/>
                <a:gridCol w="940662"/>
                <a:gridCol w="824560"/>
              </a:tblGrid>
              <a:tr h="120178">
                <a:tc gridSpan="6">
                  <a:txBody>
                    <a:bodyPr/>
                    <a:lstStyle/>
                    <a:p>
                      <a:pPr>
                        <a:spcAft>
                          <a:spcPts val="0"/>
                        </a:spcAft>
                      </a:pPr>
                      <a:r>
                        <a:rPr lang="en-AU" sz="800" b="1" cap="all" dirty="0">
                          <a:solidFill>
                            <a:srgbClr val="000000"/>
                          </a:solidFill>
                          <a:effectLst/>
                          <a:latin typeface="Arial"/>
                          <a:ea typeface="Times New Roman"/>
                        </a:rPr>
                        <a:t>Corrective action plan</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120178">
                <a:tc gridSpan="6">
                  <a:txBody>
                    <a:bodyPr/>
                    <a:lstStyle/>
                    <a:p>
                      <a:pPr marL="342900" lvl="0" indent="-342900">
                        <a:spcAft>
                          <a:spcPts val="0"/>
                        </a:spcAft>
                        <a:buSzPts val="1100"/>
                        <a:buFont typeface="Symbol"/>
                        <a:buChar char=""/>
                        <a:tabLst>
                          <a:tab pos="228600" algn="l"/>
                        </a:tabLst>
                      </a:pPr>
                      <a:r>
                        <a:rPr lang="en-AU" sz="800" b="1" dirty="0">
                          <a:solidFill>
                            <a:srgbClr val="000000"/>
                          </a:solidFill>
                          <a:effectLst/>
                          <a:latin typeface="Arial"/>
                          <a:ea typeface="Times New Roman"/>
                        </a:rPr>
                        <a:t>Safe Operating Procedures</a:t>
                      </a:r>
                      <a:r>
                        <a:rPr lang="en-AU" sz="800" b="1" cap="all" dirty="0">
                          <a:solidFill>
                            <a:srgbClr val="000000"/>
                          </a:solidFill>
                          <a:effectLst/>
                          <a:latin typeface="Arial"/>
                          <a:ea typeface="Times New Roman"/>
                        </a:rPr>
                        <a:t> (SOP)</a:t>
                      </a:r>
                      <a:r>
                        <a:rPr lang="en-US" sz="800" b="1" dirty="0">
                          <a:solidFill>
                            <a:srgbClr val="000000"/>
                          </a:solidFill>
                          <a:effectLst/>
                          <a:latin typeface="Arial"/>
                          <a:ea typeface="Times New Roman"/>
                          <a:cs typeface="Calibri"/>
                        </a:rPr>
                        <a:t>:</a:t>
                      </a:r>
                      <a:r>
                        <a:rPr lang="en-US" sz="800" dirty="0">
                          <a:solidFill>
                            <a:srgbClr val="000000"/>
                          </a:solidFill>
                          <a:effectLst/>
                          <a:latin typeface="Arial"/>
                          <a:ea typeface="Times New Roman"/>
                          <a:cs typeface="Calibri"/>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120178">
                <a:tc gridSpan="6">
                  <a:txBody>
                    <a:bodyPr/>
                    <a:lstStyle/>
                    <a:p>
                      <a:pPr>
                        <a:spcBef>
                          <a:spcPts val="600"/>
                        </a:spcBef>
                        <a:spcAft>
                          <a:spcPts val="600"/>
                        </a:spcAft>
                      </a:pPr>
                      <a:r>
                        <a:rPr lang="en-AU" sz="800" b="1">
                          <a:solidFill>
                            <a:srgbClr val="000000"/>
                          </a:solidFill>
                          <a:effectLst/>
                          <a:latin typeface="Arial"/>
                          <a:ea typeface="Times New Roman"/>
                        </a:rPr>
                        <a:t>Recommendations on Methods for Ensuring Safe Work</a:t>
                      </a:r>
                      <a:endParaRPr lang="en-AU" sz="800">
                        <a:solidFill>
                          <a:srgbClr val="000000"/>
                        </a:solidFill>
                        <a:effectLst/>
                        <a:latin typeface="Arial"/>
                        <a:ea typeface="Times New Roman"/>
                      </a:endParaRPr>
                    </a:p>
                  </a:txBody>
                  <a:tcPr marL="27809" marR="27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120178">
                <a:tc gridSpan="6">
                  <a:txBody>
                    <a:bodyPr/>
                    <a:lstStyle/>
                    <a:p>
                      <a:pPr>
                        <a:spcAft>
                          <a:spcPts val="0"/>
                        </a:spcAft>
                      </a:pPr>
                      <a:r>
                        <a:rPr lang="en-AU" sz="800" dirty="0">
                          <a:solidFill>
                            <a:srgbClr val="000000"/>
                          </a:solidFill>
                          <a:effectLst/>
                          <a:latin typeface="Arial"/>
                          <a:ea typeface="Times New Roman"/>
                        </a:rPr>
                        <a:t>Where a </a:t>
                      </a:r>
                      <a:r>
                        <a:rPr lang="en-AU" sz="800" b="1" dirty="0">
                          <a:solidFill>
                            <a:srgbClr val="000000"/>
                          </a:solidFill>
                          <a:effectLst/>
                          <a:latin typeface="Arial"/>
                          <a:ea typeface="Times New Roman"/>
                        </a:rPr>
                        <a:t>Safe Operating </a:t>
                      </a:r>
                      <a:r>
                        <a:rPr lang="en-AU" sz="800" b="1" dirty="0" smtClean="0">
                          <a:solidFill>
                            <a:srgbClr val="000000"/>
                          </a:solidFill>
                          <a:effectLst/>
                          <a:latin typeface="Arial"/>
                          <a:ea typeface="Times New Roman"/>
                        </a:rPr>
                        <a:t>Procedure </a:t>
                      </a:r>
                      <a:r>
                        <a:rPr lang="en-AU" sz="800" dirty="0" smtClean="0">
                          <a:solidFill>
                            <a:srgbClr val="000000"/>
                          </a:solidFill>
                          <a:effectLst/>
                          <a:latin typeface="Arial"/>
                          <a:ea typeface="Times New Roman"/>
                        </a:rPr>
                        <a:t>is </a:t>
                      </a:r>
                      <a:r>
                        <a:rPr lang="en-AU" sz="800" dirty="0">
                          <a:solidFill>
                            <a:srgbClr val="000000"/>
                          </a:solidFill>
                          <a:effectLst/>
                          <a:latin typeface="Arial"/>
                          <a:ea typeface="Times New Roman"/>
                        </a:rPr>
                        <a:t>developed, this Risk Assessment needs to be referenced within the document.</a:t>
                      </a: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120178">
                <a:tc gridSpan="6">
                  <a:txBody>
                    <a:bodyPr/>
                    <a:lstStyle/>
                    <a:p>
                      <a:pPr>
                        <a:spcAft>
                          <a:spcPts val="0"/>
                        </a:spcAft>
                      </a:pPr>
                      <a:r>
                        <a:rPr lang="en-AU" sz="800" b="1">
                          <a:solidFill>
                            <a:srgbClr val="000000"/>
                          </a:solidFill>
                          <a:effectLst/>
                          <a:latin typeface="Arial"/>
                          <a:ea typeface="Times New Roman"/>
                        </a:rPr>
                        <a:t>Action Plan</a:t>
                      </a:r>
                      <a:r>
                        <a:rPr lang="en-AU" sz="800">
                          <a:solidFill>
                            <a:srgbClr val="000000"/>
                          </a:solidFill>
                          <a:effectLst/>
                          <a:latin typeface="Arial"/>
                          <a:ea typeface="Times New Roman"/>
                        </a:rPr>
                        <a:t> </a:t>
                      </a: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40357">
                <a:tc>
                  <a:txBody>
                    <a:bodyPr/>
                    <a:lstStyle/>
                    <a:p>
                      <a:pPr algn="ctr">
                        <a:spcBef>
                          <a:spcPts val="600"/>
                        </a:spcBef>
                        <a:spcAft>
                          <a:spcPts val="600"/>
                        </a:spcAft>
                      </a:pPr>
                      <a:r>
                        <a:rPr lang="en-AU" sz="800" b="1">
                          <a:solidFill>
                            <a:srgbClr val="000000"/>
                          </a:solidFill>
                          <a:effectLst/>
                          <a:latin typeface="Arial"/>
                          <a:ea typeface="Times New Roman"/>
                        </a:rPr>
                        <a:t>Action No</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600"/>
                        </a:spcBef>
                        <a:spcAft>
                          <a:spcPts val="600"/>
                        </a:spcAft>
                      </a:pPr>
                      <a:r>
                        <a:rPr lang="en-AU" sz="800" b="1" dirty="0">
                          <a:solidFill>
                            <a:srgbClr val="000000"/>
                          </a:solidFill>
                          <a:effectLst/>
                          <a:latin typeface="Arial"/>
                          <a:ea typeface="Times New Roman"/>
                        </a:rPr>
                        <a:t>Action required</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600"/>
                        </a:spcBef>
                        <a:spcAft>
                          <a:spcPts val="600"/>
                        </a:spcAft>
                      </a:pPr>
                      <a:r>
                        <a:rPr lang="en-AU" sz="800" b="1">
                          <a:solidFill>
                            <a:srgbClr val="000000"/>
                          </a:solidFill>
                          <a:effectLst/>
                          <a:latin typeface="Arial"/>
                          <a:ea typeface="Times New Roman"/>
                        </a:rPr>
                        <a:t>Risk Level</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600"/>
                        </a:spcBef>
                        <a:spcAft>
                          <a:spcPts val="600"/>
                        </a:spcAft>
                      </a:pPr>
                      <a:r>
                        <a:rPr lang="en-AU" sz="800" b="1">
                          <a:solidFill>
                            <a:srgbClr val="000000"/>
                          </a:solidFill>
                          <a:effectLst/>
                          <a:latin typeface="Arial"/>
                          <a:ea typeface="Times New Roman"/>
                        </a:rPr>
                        <a:t>Responsibility</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600"/>
                        </a:spcBef>
                        <a:spcAft>
                          <a:spcPts val="600"/>
                        </a:spcAft>
                      </a:pPr>
                      <a:r>
                        <a:rPr lang="en-AU" sz="800" b="1">
                          <a:solidFill>
                            <a:srgbClr val="000000"/>
                          </a:solidFill>
                          <a:effectLst/>
                          <a:latin typeface="Arial"/>
                          <a:ea typeface="Times New Roman"/>
                        </a:rPr>
                        <a:t>Completion Date</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a:spcBef>
                          <a:spcPts val="600"/>
                        </a:spcBef>
                        <a:spcAft>
                          <a:spcPts val="600"/>
                        </a:spcAft>
                      </a:pPr>
                      <a:r>
                        <a:rPr lang="en-AU" sz="800" b="1">
                          <a:solidFill>
                            <a:srgbClr val="000000"/>
                          </a:solidFill>
                          <a:effectLst/>
                          <a:latin typeface="Arial"/>
                          <a:ea typeface="Times New Roman"/>
                        </a:rPr>
                        <a:t>Review Date</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120178">
                <a:tc>
                  <a:txBody>
                    <a:bodyPr/>
                    <a:lstStyle/>
                    <a:p>
                      <a:pPr algn="ctr">
                        <a:spcBef>
                          <a:spcPts val="300"/>
                        </a:spcBef>
                        <a:spcAft>
                          <a:spcPts val="300"/>
                        </a:spcAft>
                      </a:pPr>
                      <a:r>
                        <a:rPr lang="en-AU" sz="800" b="1">
                          <a:solidFill>
                            <a:srgbClr val="000000"/>
                          </a:solidFill>
                          <a:effectLst/>
                          <a:latin typeface="Arial"/>
                          <a:ea typeface="Times New Roman"/>
                        </a:rPr>
                        <a:t>1</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3</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4</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5</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6</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7</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8</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9</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10</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11</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12</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13</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14</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15</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16</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17</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18</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19</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20</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21</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22</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23</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24</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25</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26</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27</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28</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29</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30</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31</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dirty="0">
                          <a:solidFill>
                            <a:srgbClr val="000000"/>
                          </a:solidFill>
                          <a:effectLst/>
                          <a:latin typeface="Arial"/>
                          <a:ea typeface="Times New Roman"/>
                        </a:rPr>
                        <a:t>32</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178">
                <a:tc>
                  <a:txBody>
                    <a:bodyPr/>
                    <a:lstStyle/>
                    <a:p>
                      <a:pPr algn="ctr">
                        <a:spcBef>
                          <a:spcPts val="300"/>
                        </a:spcBef>
                        <a:spcAft>
                          <a:spcPts val="300"/>
                        </a:spcAft>
                      </a:pPr>
                      <a:r>
                        <a:rPr lang="en-AU" sz="800" b="1">
                          <a:solidFill>
                            <a:srgbClr val="000000"/>
                          </a:solidFill>
                          <a:effectLst/>
                          <a:latin typeface="Arial"/>
                          <a:ea typeface="Times New Roman"/>
                        </a:rPr>
                        <a:t>33</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422">
                <a:tc>
                  <a:txBody>
                    <a:bodyPr/>
                    <a:lstStyle/>
                    <a:p>
                      <a:pPr algn="ctr">
                        <a:spcBef>
                          <a:spcPts val="300"/>
                        </a:spcBef>
                        <a:spcAft>
                          <a:spcPts val="300"/>
                        </a:spcAft>
                      </a:pPr>
                      <a:r>
                        <a:rPr lang="en-AU" sz="800" b="1" dirty="0">
                          <a:solidFill>
                            <a:srgbClr val="000000"/>
                          </a:solidFill>
                          <a:effectLst/>
                          <a:latin typeface="Arial"/>
                          <a:ea typeface="Times New Roman"/>
                        </a:rPr>
                        <a:t>34</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a:solidFill>
                            <a:srgbClr val="000000"/>
                          </a:solidFill>
                          <a:effectLst/>
                          <a:latin typeface="Arial"/>
                          <a:ea typeface="Times New Roman"/>
                        </a:rPr>
                        <a:t>     </a:t>
                      </a:r>
                      <a:endParaRPr lang="en-AU" sz="80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800" dirty="0">
                          <a:solidFill>
                            <a:srgbClr val="000000"/>
                          </a:solidFill>
                          <a:effectLst/>
                          <a:latin typeface="Arial"/>
                          <a:ea typeface="Times New Roman"/>
                        </a:rPr>
                        <a:t>     </a:t>
                      </a:r>
                      <a:endParaRPr lang="en-AU" sz="800" dirty="0">
                        <a:solidFill>
                          <a:srgbClr val="000000"/>
                        </a:solidFill>
                        <a:effectLst/>
                        <a:latin typeface="Arial"/>
                        <a:ea typeface="Times New Roman"/>
                      </a:endParaRPr>
                    </a:p>
                  </a:txBody>
                  <a:tcPr marL="27809" marR="27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3935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Preparation of Principal Mining Hazard Management </a:t>
            </a:r>
            <a:r>
              <a:rPr lang="en-US" kern="1200" dirty="0" smtClean="0">
                <a:solidFill>
                  <a:schemeClr val="accent1"/>
                </a:solidFill>
                <a:latin typeface="Arial" panose="020B0604020202020204" pitchFamily="34" charset="0"/>
                <a:cs typeface="Arial" panose="020B0604020202020204" pitchFamily="34" charset="0"/>
              </a:rPr>
              <a:t>Plans</a:t>
            </a:r>
            <a:endParaRPr lang="en-AU" kern="1200"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1800" dirty="0">
                <a:solidFill>
                  <a:schemeClr val="tx1"/>
                </a:solidFill>
              </a:rPr>
              <a:t>A </a:t>
            </a:r>
            <a:r>
              <a:rPr lang="en-US" sz="1800" dirty="0" smtClean="0">
                <a:solidFill>
                  <a:schemeClr val="tx1"/>
                </a:solidFill>
              </a:rPr>
              <a:t>Principal </a:t>
            </a:r>
            <a:r>
              <a:rPr lang="en-US" sz="1800" dirty="0">
                <a:solidFill>
                  <a:schemeClr val="tx1"/>
                </a:solidFill>
              </a:rPr>
              <a:t>M</a:t>
            </a:r>
            <a:r>
              <a:rPr lang="en-US" sz="1800" dirty="0" smtClean="0">
                <a:solidFill>
                  <a:schemeClr val="tx1"/>
                </a:solidFill>
              </a:rPr>
              <a:t>ining </a:t>
            </a:r>
            <a:r>
              <a:rPr lang="en-US" sz="1800" dirty="0">
                <a:solidFill>
                  <a:schemeClr val="tx1"/>
                </a:solidFill>
              </a:rPr>
              <a:t>H</a:t>
            </a:r>
            <a:r>
              <a:rPr lang="en-US" sz="1800" dirty="0" smtClean="0">
                <a:solidFill>
                  <a:schemeClr val="tx1"/>
                </a:solidFill>
              </a:rPr>
              <a:t>azard </a:t>
            </a:r>
            <a:r>
              <a:rPr lang="en-US" sz="1800" dirty="0">
                <a:solidFill>
                  <a:schemeClr val="tx1"/>
                </a:solidFill>
              </a:rPr>
              <a:t>M</a:t>
            </a:r>
            <a:r>
              <a:rPr lang="en-US" sz="1800" dirty="0" smtClean="0">
                <a:solidFill>
                  <a:schemeClr val="tx1"/>
                </a:solidFill>
              </a:rPr>
              <a:t>anagement </a:t>
            </a:r>
            <a:r>
              <a:rPr lang="en-US" sz="1800" dirty="0">
                <a:solidFill>
                  <a:schemeClr val="tx1"/>
                </a:solidFill>
              </a:rPr>
              <a:t>P</a:t>
            </a:r>
            <a:r>
              <a:rPr lang="en-US" sz="1800" dirty="0" smtClean="0">
                <a:solidFill>
                  <a:schemeClr val="tx1"/>
                </a:solidFill>
              </a:rPr>
              <a:t>lan </a:t>
            </a:r>
            <a:r>
              <a:rPr lang="en-US" sz="1800" dirty="0">
                <a:solidFill>
                  <a:schemeClr val="tx1"/>
                </a:solidFill>
              </a:rPr>
              <a:t>(PMHMP) must:</a:t>
            </a:r>
          </a:p>
          <a:p>
            <a:r>
              <a:rPr lang="en-US" sz="1800" dirty="0">
                <a:solidFill>
                  <a:schemeClr val="tx1"/>
                </a:solidFill>
              </a:rPr>
              <a:t>P</a:t>
            </a:r>
            <a:r>
              <a:rPr lang="en-US" sz="1800" dirty="0" smtClean="0">
                <a:solidFill>
                  <a:schemeClr val="tx1"/>
                </a:solidFill>
              </a:rPr>
              <a:t>rovide </a:t>
            </a:r>
            <a:r>
              <a:rPr lang="en-US" sz="1800" dirty="0">
                <a:solidFill>
                  <a:schemeClr val="tx1"/>
                </a:solidFill>
              </a:rPr>
              <a:t>for the management of all aspects of risk control in relation to the relevant principal mining </a:t>
            </a:r>
            <a:r>
              <a:rPr lang="en-US" sz="1800" dirty="0" smtClean="0">
                <a:solidFill>
                  <a:schemeClr val="tx1"/>
                </a:solidFill>
              </a:rPr>
              <a:t>hazard</a:t>
            </a:r>
          </a:p>
          <a:p>
            <a:r>
              <a:rPr lang="en-US" sz="1800" dirty="0">
                <a:solidFill>
                  <a:schemeClr val="tx1"/>
                </a:solidFill>
              </a:rPr>
              <a:t>B</a:t>
            </a:r>
            <a:r>
              <a:rPr lang="en-US" sz="1800" dirty="0" smtClean="0">
                <a:solidFill>
                  <a:schemeClr val="tx1"/>
                </a:solidFill>
              </a:rPr>
              <a:t>e </a:t>
            </a:r>
            <a:r>
              <a:rPr lang="en-US" sz="1800" dirty="0">
                <a:solidFill>
                  <a:schemeClr val="tx1"/>
                </a:solidFill>
              </a:rPr>
              <a:t>set out and expressed in a way that is readily accessible and </a:t>
            </a:r>
            <a:r>
              <a:rPr lang="en-US" sz="1800" dirty="0" smtClean="0">
                <a:solidFill>
                  <a:schemeClr val="tx1"/>
                </a:solidFill>
              </a:rPr>
              <a:t>understandable </a:t>
            </a:r>
            <a:r>
              <a:rPr lang="en-US" sz="1800" dirty="0">
                <a:solidFill>
                  <a:schemeClr val="tx1"/>
                </a:solidFill>
              </a:rPr>
              <a:t>to </a:t>
            </a:r>
            <a:r>
              <a:rPr lang="en-US" sz="1800" dirty="0" smtClean="0">
                <a:solidFill>
                  <a:schemeClr val="tx1"/>
                </a:solidFill>
              </a:rPr>
              <a:t>all persons </a:t>
            </a:r>
            <a:r>
              <a:rPr lang="en-US" sz="1800" dirty="0">
                <a:solidFill>
                  <a:schemeClr val="tx1"/>
                </a:solidFill>
              </a:rPr>
              <a:t>who use it.</a:t>
            </a:r>
          </a:p>
          <a:p>
            <a:pPr marL="0" indent="0">
              <a:buNone/>
            </a:pPr>
            <a:endParaRPr lang="en-US" sz="16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34</a:t>
            </a:fld>
            <a:endParaRPr lang="en-AU" sz="1400">
              <a:solidFill>
                <a:srgbClr val="1D1D60"/>
              </a:solidFill>
            </a:endParaRPr>
          </a:p>
        </p:txBody>
      </p:sp>
    </p:spTree>
    <p:extLst>
      <p:ext uri="{BB962C8B-B14F-4D97-AF65-F5344CB8AC3E}">
        <p14:creationId xmlns:p14="http://schemas.microsoft.com/office/powerpoint/2010/main" val="1455519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Principal </a:t>
            </a:r>
            <a:r>
              <a:rPr lang="en-US" kern="1200" dirty="0">
                <a:solidFill>
                  <a:srgbClr val="FF8200"/>
                </a:solidFill>
                <a:latin typeface="Arial" panose="020B0604020202020204" pitchFamily="34" charset="0"/>
                <a:cs typeface="Arial" panose="020B0604020202020204" pitchFamily="34" charset="0"/>
              </a:rPr>
              <a:t>Mining Hazard Management </a:t>
            </a:r>
            <a:r>
              <a:rPr lang="en-US" kern="1200" dirty="0" smtClean="0">
                <a:solidFill>
                  <a:srgbClr val="FF8200"/>
                </a:solidFill>
                <a:latin typeface="Arial" panose="020B0604020202020204" pitchFamily="34" charset="0"/>
                <a:cs typeface="Arial" panose="020B0604020202020204" pitchFamily="34" charset="0"/>
              </a:rPr>
              <a:t>Plan</a:t>
            </a: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35</a:t>
            </a:fld>
            <a:endParaRPr lang="en-AU" sz="1400">
              <a:solidFill>
                <a:srgbClr val="1D1D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90247103"/>
              </p:ext>
            </p:extLst>
          </p:nvPr>
        </p:nvGraphicFramePr>
        <p:xfrm>
          <a:off x="1547664" y="1673845"/>
          <a:ext cx="7056784" cy="4829523"/>
        </p:xfrm>
        <a:graphic>
          <a:graphicData uri="http://schemas.openxmlformats.org/drawingml/2006/table">
            <a:tbl>
              <a:tblPr firstRow="1" firstCol="1" bandRow="1"/>
              <a:tblGrid>
                <a:gridCol w="1295355"/>
                <a:gridCol w="5761429"/>
              </a:tblGrid>
              <a:tr h="154044">
                <a:tc>
                  <a:txBody>
                    <a:bodyPr/>
                    <a:lstStyle/>
                    <a:p>
                      <a:pPr marL="64770" fontAlgn="auto" hangingPunct="1">
                        <a:lnSpc>
                          <a:spcPts val="1320"/>
                        </a:lnSpc>
                        <a:spcAft>
                          <a:spcPts val="0"/>
                        </a:spcAft>
                      </a:pPr>
                      <a:r>
                        <a:rPr lang="en-AU" sz="1000" b="1" spc="5" dirty="0">
                          <a:effectLst/>
                          <a:latin typeface="Calibri"/>
                          <a:ea typeface="Calibri"/>
                          <a:cs typeface="Calibri"/>
                        </a:rPr>
                        <a:t>ID</a:t>
                      </a:r>
                      <a:endParaRPr lang="en-US" sz="1000" dirty="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4770" fontAlgn="auto" hangingPunct="1">
                        <a:lnSpc>
                          <a:spcPts val="1320"/>
                        </a:lnSpc>
                        <a:spcAft>
                          <a:spcPts val="0"/>
                        </a:spcAft>
                      </a:pPr>
                      <a:r>
                        <a:rPr lang="en-AU" sz="1000" b="1" dirty="0">
                          <a:effectLst/>
                          <a:latin typeface="Calibri"/>
                          <a:ea typeface="Calibri"/>
                          <a:cs typeface="Calibri"/>
                        </a:rPr>
                        <a:t>PMHMP - 02</a:t>
                      </a:r>
                      <a:endParaRPr lang="en-US" sz="1000" dirty="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044">
                <a:tc>
                  <a:txBody>
                    <a:bodyPr/>
                    <a:lstStyle/>
                    <a:p>
                      <a:pPr marL="64770" fontAlgn="auto" hangingPunct="1">
                        <a:lnSpc>
                          <a:spcPts val="1320"/>
                        </a:lnSpc>
                        <a:spcAft>
                          <a:spcPts val="0"/>
                        </a:spcAft>
                      </a:pPr>
                      <a:r>
                        <a:rPr lang="en-AU" sz="1000" b="1">
                          <a:effectLst/>
                          <a:latin typeface="Calibri"/>
                          <a:ea typeface="Calibri"/>
                          <a:cs typeface="Calibri"/>
                        </a:rPr>
                        <a:t>Ti</a:t>
                      </a:r>
                      <a:r>
                        <a:rPr lang="en-AU" sz="1000" b="1" spc="-15">
                          <a:effectLst/>
                          <a:latin typeface="Calibri"/>
                          <a:ea typeface="Calibri"/>
                          <a:cs typeface="Calibri"/>
                        </a:rPr>
                        <a:t>t</a:t>
                      </a:r>
                      <a:r>
                        <a:rPr lang="en-AU" sz="1000" b="1">
                          <a:effectLst/>
                          <a:latin typeface="Calibri"/>
                          <a:ea typeface="Calibri"/>
                          <a:cs typeface="Calibri"/>
                        </a:rPr>
                        <a:t>le</a:t>
                      </a:r>
                      <a:endParaRPr lang="en-US" sz="100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4770" fontAlgn="auto" hangingPunct="1">
                        <a:lnSpc>
                          <a:spcPts val="1320"/>
                        </a:lnSpc>
                        <a:spcAft>
                          <a:spcPts val="0"/>
                        </a:spcAft>
                      </a:pPr>
                      <a:r>
                        <a:rPr lang="en-AU" sz="1000" b="1" spc="-10">
                          <a:effectLst/>
                          <a:latin typeface="Calibri"/>
                          <a:ea typeface="Calibri"/>
                          <a:cs typeface="Calibri"/>
                        </a:rPr>
                        <a:t>S</a:t>
                      </a:r>
                      <a:r>
                        <a:rPr lang="en-AU" sz="1000" b="1" spc="-5">
                          <a:effectLst/>
                          <a:latin typeface="Calibri"/>
                          <a:ea typeface="Calibri"/>
                          <a:cs typeface="Calibri"/>
                        </a:rPr>
                        <a:t>u</a:t>
                      </a:r>
                      <a:r>
                        <a:rPr lang="en-AU" sz="1000" b="1">
                          <a:effectLst/>
                          <a:latin typeface="Calibri"/>
                          <a:ea typeface="Calibri"/>
                          <a:cs typeface="Calibri"/>
                        </a:rPr>
                        <a:t>rf</a:t>
                      </a:r>
                      <a:r>
                        <a:rPr lang="en-AU" sz="1000" b="1" spc="-10">
                          <a:effectLst/>
                          <a:latin typeface="Calibri"/>
                          <a:ea typeface="Calibri"/>
                          <a:cs typeface="Calibri"/>
                        </a:rPr>
                        <a:t>a</a:t>
                      </a:r>
                      <a:r>
                        <a:rPr lang="en-AU" sz="1000" b="1" spc="5">
                          <a:effectLst/>
                          <a:latin typeface="Calibri"/>
                          <a:ea typeface="Calibri"/>
                          <a:cs typeface="Calibri"/>
                        </a:rPr>
                        <a:t>c</a:t>
                      </a:r>
                      <a:r>
                        <a:rPr lang="en-AU" sz="1000" b="1">
                          <a:effectLst/>
                          <a:latin typeface="Calibri"/>
                          <a:ea typeface="Calibri"/>
                          <a:cs typeface="Calibri"/>
                        </a:rPr>
                        <a:t>e</a:t>
                      </a:r>
                      <a:r>
                        <a:rPr lang="en-AU" sz="1000" b="1" spc="-5">
                          <a:effectLst/>
                          <a:latin typeface="Calibri"/>
                          <a:ea typeface="Calibri"/>
                          <a:cs typeface="Calibri"/>
                        </a:rPr>
                        <a:t> </a:t>
                      </a:r>
                      <a:r>
                        <a:rPr lang="en-AU" sz="1000" b="1">
                          <a:effectLst/>
                          <a:latin typeface="Calibri"/>
                          <a:ea typeface="Calibri"/>
                          <a:cs typeface="Calibri"/>
                        </a:rPr>
                        <a:t>M</a:t>
                      </a:r>
                      <a:r>
                        <a:rPr lang="en-AU" sz="1000" b="1" spc="-10">
                          <a:effectLst/>
                          <a:latin typeface="Calibri"/>
                          <a:ea typeface="Calibri"/>
                          <a:cs typeface="Calibri"/>
                        </a:rPr>
                        <a:t>o</a:t>
                      </a:r>
                      <a:r>
                        <a:rPr lang="en-AU" sz="1000" b="1" spc="-5">
                          <a:effectLst/>
                          <a:latin typeface="Calibri"/>
                          <a:ea typeface="Calibri"/>
                          <a:cs typeface="Calibri"/>
                        </a:rPr>
                        <a:t>b</a:t>
                      </a:r>
                      <a:r>
                        <a:rPr lang="en-AU" sz="1000" b="1">
                          <a:effectLst/>
                          <a:latin typeface="Calibri"/>
                          <a:ea typeface="Calibri"/>
                          <a:cs typeface="Calibri"/>
                        </a:rPr>
                        <a:t>ile</a:t>
                      </a:r>
                      <a:r>
                        <a:rPr lang="en-AU" sz="1000" b="1" spc="-5">
                          <a:effectLst/>
                          <a:latin typeface="Calibri"/>
                          <a:ea typeface="Calibri"/>
                          <a:cs typeface="Calibri"/>
                        </a:rPr>
                        <a:t> </a:t>
                      </a:r>
                      <a:r>
                        <a:rPr lang="en-AU" sz="1000" b="1">
                          <a:effectLst/>
                          <a:latin typeface="Calibri"/>
                          <a:ea typeface="Calibri"/>
                          <a:cs typeface="Calibri"/>
                        </a:rPr>
                        <a:t>E</a:t>
                      </a:r>
                      <a:r>
                        <a:rPr lang="en-AU" sz="1000" b="1" spc="-5">
                          <a:effectLst/>
                          <a:latin typeface="Calibri"/>
                          <a:ea typeface="Calibri"/>
                          <a:cs typeface="Calibri"/>
                        </a:rPr>
                        <a:t>qu</a:t>
                      </a:r>
                      <a:r>
                        <a:rPr lang="en-AU" sz="1000" b="1">
                          <a:effectLst/>
                          <a:latin typeface="Calibri"/>
                          <a:ea typeface="Calibri"/>
                          <a:cs typeface="Calibri"/>
                        </a:rPr>
                        <a:t>i</a:t>
                      </a:r>
                      <a:r>
                        <a:rPr lang="en-AU" sz="1000" b="1" spc="-5">
                          <a:effectLst/>
                          <a:latin typeface="Calibri"/>
                          <a:ea typeface="Calibri"/>
                          <a:cs typeface="Calibri"/>
                        </a:rPr>
                        <a:t>p</a:t>
                      </a:r>
                      <a:r>
                        <a:rPr lang="en-AU" sz="1000" b="1">
                          <a:effectLst/>
                          <a:latin typeface="Calibri"/>
                          <a:ea typeface="Calibri"/>
                          <a:cs typeface="Calibri"/>
                        </a:rPr>
                        <a:t>me</a:t>
                      </a:r>
                      <a:r>
                        <a:rPr lang="en-AU" sz="1000" b="1" spc="-10">
                          <a:effectLst/>
                          <a:latin typeface="Calibri"/>
                          <a:ea typeface="Calibri"/>
                          <a:cs typeface="Calibri"/>
                        </a:rPr>
                        <a:t>n</a:t>
                      </a:r>
                      <a:r>
                        <a:rPr lang="en-AU" sz="1000" b="1">
                          <a:effectLst/>
                          <a:latin typeface="Calibri"/>
                          <a:ea typeface="Calibri"/>
                          <a:cs typeface="Calibri"/>
                        </a:rPr>
                        <a:t>t</a:t>
                      </a:r>
                      <a:endParaRPr lang="en-US" sz="100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32">
                <a:tc>
                  <a:txBody>
                    <a:bodyPr/>
                    <a:lstStyle/>
                    <a:p>
                      <a:pPr marL="64770" fontAlgn="auto" hangingPunct="1">
                        <a:lnSpc>
                          <a:spcPts val="1320"/>
                        </a:lnSpc>
                        <a:spcAft>
                          <a:spcPts val="0"/>
                        </a:spcAft>
                      </a:pPr>
                      <a:r>
                        <a:rPr lang="en-AU" sz="1000" b="1" spc="-5">
                          <a:effectLst/>
                          <a:latin typeface="Calibri"/>
                          <a:ea typeface="Calibri"/>
                          <a:cs typeface="Calibri"/>
                        </a:rPr>
                        <a:t>M</a:t>
                      </a:r>
                      <a:r>
                        <a:rPr lang="en-AU" sz="1000" b="1" spc="-10">
                          <a:effectLst/>
                          <a:latin typeface="Calibri"/>
                          <a:ea typeface="Calibri"/>
                          <a:cs typeface="Calibri"/>
                        </a:rPr>
                        <a:t>a</a:t>
                      </a:r>
                      <a:r>
                        <a:rPr lang="en-AU" sz="1000" b="1" spc="-5">
                          <a:effectLst/>
                          <a:latin typeface="Calibri"/>
                          <a:ea typeface="Calibri"/>
                          <a:cs typeface="Calibri"/>
                        </a:rPr>
                        <a:t>n</a:t>
                      </a:r>
                      <a:r>
                        <a:rPr lang="en-AU" sz="1000" b="1" spc="-10">
                          <a:effectLst/>
                          <a:latin typeface="Calibri"/>
                          <a:ea typeface="Calibri"/>
                          <a:cs typeface="Calibri"/>
                        </a:rPr>
                        <a:t>a</a:t>
                      </a:r>
                      <a:r>
                        <a:rPr lang="en-AU" sz="1000" b="1">
                          <a:effectLst/>
                          <a:latin typeface="Calibri"/>
                          <a:ea typeface="Calibri"/>
                          <a:cs typeface="Calibri"/>
                        </a:rPr>
                        <a:t>g</a:t>
                      </a:r>
                      <a:r>
                        <a:rPr lang="en-AU" sz="1000" b="1" spc="-5">
                          <a:effectLst/>
                          <a:latin typeface="Calibri"/>
                          <a:ea typeface="Calibri"/>
                          <a:cs typeface="Calibri"/>
                        </a:rPr>
                        <a:t>e</a:t>
                      </a:r>
                      <a:r>
                        <a:rPr lang="en-AU" sz="1000" b="1">
                          <a:effectLst/>
                          <a:latin typeface="Calibri"/>
                          <a:ea typeface="Calibri"/>
                          <a:cs typeface="Calibri"/>
                        </a:rPr>
                        <a:t>me</a:t>
                      </a:r>
                      <a:r>
                        <a:rPr lang="en-AU" sz="1000" b="1" spc="-10">
                          <a:effectLst/>
                          <a:latin typeface="Calibri"/>
                          <a:ea typeface="Calibri"/>
                          <a:cs typeface="Calibri"/>
                        </a:rPr>
                        <a:t>n</a:t>
                      </a:r>
                      <a:r>
                        <a:rPr lang="en-AU" sz="1000" b="1">
                          <a:effectLst/>
                          <a:latin typeface="Calibri"/>
                          <a:ea typeface="Calibri"/>
                          <a:cs typeface="Calibri"/>
                        </a:rPr>
                        <a:t>t</a:t>
                      </a:r>
                      <a:endParaRPr lang="en-US" sz="1000">
                        <a:effectLst/>
                        <a:latin typeface="Arial"/>
                        <a:ea typeface="Times New Roman"/>
                        <a:cs typeface="Times New Roman"/>
                      </a:endParaRPr>
                    </a:p>
                    <a:p>
                      <a:pPr marL="64770" fontAlgn="auto" hangingPunct="1">
                        <a:lnSpc>
                          <a:spcPct val="120000"/>
                        </a:lnSpc>
                        <a:spcAft>
                          <a:spcPts val="0"/>
                        </a:spcAft>
                      </a:pPr>
                      <a:r>
                        <a:rPr lang="en-AU" sz="1000" b="1" spc="-10">
                          <a:effectLst/>
                          <a:latin typeface="Calibri"/>
                          <a:ea typeface="Calibri"/>
                          <a:cs typeface="Calibri"/>
                        </a:rPr>
                        <a:t>S</a:t>
                      </a:r>
                      <a:r>
                        <a:rPr lang="en-AU" sz="1000" b="1">
                          <a:effectLst/>
                          <a:latin typeface="Calibri"/>
                          <a:ea typeface="Calibri"/>
                          <a:cs typeface="Calibri"/>
                        </a:rPr>
                        <a:t>tr</a:t>
                      </a:r>
                      <a:r>
                        <a:rPr lang="en-AU" sz="1000" b="1" spc="-10">
                          <a:effectLst/>
                          <a:latin typeface="Calibri"/>
                          <a:ea typeface="Calibri"/>
                          <a:cs typeface="Calibri"/>
                        </a:rPr>
                        <a:t>a</a:t>
                      </a:r>
                      <a:r>
                        <a:rPr lang="en-AU" sz="1000" b="1">
                          <a:effectLst/>
                          <a:latin typeface="Calibri"/>
                          <a:ea typeface="Calibri"/>
                          <a:cs typeface="Calibri"/>
                        </a:rPr>
                        <a:t>tegy</a:t>
                      </a:r>
                      <a:endParaRPr lang="en-US" sz="100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4770" fontAlgn="auto" hangingPunct="1">
                        <a:lnSpc>
                          <a:spcPts val="1320"/>
                        </a:lnSpc>
                        <a:spcAft>
                          <a:spcPts val="0"/>
                        </a:spcAft>
                      </a:pPr>
                      <a:r>
                        <a:rPr lang="en-AU" sz="1000" dirty="0">
                          <a:solidFill>
                            <a:schemeClr val="tx1"/>
                          </a:solidFill>
                          <a:effectLst/>
                          <a:latin typeface="Calibri"/>
                          <a:ea typeface="Calibri"/>
                          <a:cs typeface="Calibri"/>
                        </a:rPr>
                        <a:t>D</a:t>
                      </a:r>
                      <a:r>
                        <a:rPr lang="en-AU" sz="1000" spc="-5" dirty="0">
                          <a:solidFill>
                            <a:schemeClr val="tx1"/>
                          </a:solidFill>
                          <a:effectLst/>
                          <a:latin typeface="Calibri"/>
                          <a:ea typeface="Calibri"/>
                          <a:cs typeface="Calibri"/>
                        </a:rPr>
                        <a:t>u</a:t>
                      </a:r>
                      <a:r>
                        <a:rPr lang="en-AU" sz="1000" dirty="0">
                          <a:solidFill>
                            <a:schemeClr val="tx1"/>
                          </a:solidFill>
                          <a:effectLst/>
                          <a:latin typeface="Calibri"/>
                          <a:ea typeface="Calibri"/>
                          <a:cs typeface="Calibri"/>
                        </a:rPr>
                        <a:t>e </a:t>
                      </a:r>
                      <a:r>
                        <a:rPr lang="en-AU" sz="1000" spc="-10" dirty="0">
                          <a:solidFill>
                            <a:schemeClr val="tx1"/>
                          </a:solidFill>
                          <a:effectLst/>
                          <a:latin typeface="Calibri"/>
                          <a:ea typeface="Calibri"/>
                          <a:cs typeface="Calibri"/>
                        </a:rPr>
                        <a:t>t</a:t>
                      </a:r>
                      <a:r>
                        <a:rPr lang="en-AU" sz="1000"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the natu</a:t>
                      </a:r>
                      <a:r>
                        <a:rPr lang="en-AU" sz="1000" spc="-20" dirty="0">
                          <a:solidFill>
                            <a:schemeClr val="tx1"/>
                          </a:solidFill>
                          <a:effectLst/>
                          <a:latin typeface="Calibri"/>
                          <a:ea typeface="Calibri"/>
                          <a:cs typeface="Calibri"/>
                        </a:rPr>
                        <a:t>r</a:t>
                      </a:r>
                      <a:r>
                        <a:rPr lang="en-AU" sz="1000" dirty="0">
                          <a:solidFill>
                            <a:schemeClr val="tx1"/>
                          </a:solidFill>
                          <a:effectLst/>
                          <a:latin typeface="Calibri"/>
                          <a:ea typeface="Calibri"/>
                          <a:cs typeface="Calibri"/>
                        </a:rPr>
                        <a:t>e</a:t>
                      </a:r>
                      <a:r>
                        <a:rPr lang="en-AU" sz="1000" spc="-10" dirty="0">
                          <a:solidFill>
                            <a:schemeClr val="tx1"/>
                          </a:solidFill>
                          <a:effectLst/>
                          <a:latin typeface="Calibri"/>
                          <a:ea typeface="Calibri"/>
                          <a:cs typeface="Calibri"/>
                        </a:rPr>
                        <a:t> </a:t>
                      </a:r>
                      <a:r>
                        <a:rPr lang="en-AU" sz="1000" spc="5" dirty="0">
                          <a:solidFill>
                            <a:schemeClr val="tx1"/>
                          </a:solidFill>
                          <a:effectLst/>
                          <a:latin typeface="Calibri"/>
                          <a:ea typeface="Calibri"/>
                          <a:cs typeface="Calibri"/>
                        </a:rPr>
                        <a:t>o</a:t>
                      </a:r>
                      <a:r>
                        <a:rPr lang="en-AU" sz="1000" dirty="0">
                          <a:solidFill>
                            <a:schemeClr val="tx1"/>
                          </a:solidFill>
                          <a:effectLst/>
                          <a:latin typeface="Calibri"/>
                          <a:ea typeface="Calibri"/>
                          <a:cs typeface="Calibri"/>
                        </a:rPr>
                        <a:t>f </a:t>
                      </a:r>
                      <a:r>
                        <a:rPr lang="en-AU" sz="1000" spc="5" dirty="0">
                          <a:solidFill>
                            <a:schemeClr val="tx1"/>
                          </a:solidFill>
                          <a:effectLst/>
                          <a:latin typeface="Calibri"/>
                          <a:ea typeface="Calibri"/>
                          <a:cs typeface="Calibri"/>
                        </a:rPr>
                        <a:t>o</a:t>
                      </a:r>
                      <a:r>
                        <a:rPr lang="en-AU" sz="1000" spc="-20" dirty="0">
                          <a:solidFill>
                            <a:schemeClr val="tx1"/>
                          </a:solidFill>
                          <a:effectLst/>
                          <a:latin typeface="Calibri"/>
                          <a:ea typeface="Calibri"/>
                          <a:cs typeface="Calibri"/>
                        </a:rPr>
                        <a:t>p</a:t>
                      </a:r>
                      <a:r>
                        <a:rPr lang="en-AU" sz="1000" dirty="0">
                          <a:solidFill>
                            <a:schemeClr val="tx1"/>
                          </a:solidFill>
                          <a:effectLst/>
                          <a:latin typeface="Calibri"/>
                          <a:ea typeface="Calibri"/>
                          <a:cs typeface="Calibri"/>
                        </a:rPr>
                        <a:t>er</a:t>
                      </a:r>
                      <a:r>
                        <a:rPr lang="en-AU" sz="1000" spc="-1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ti</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s </a:t>
                      </a:r>
                      <a:r>
                        <a:rPr lang="en-AU" sz="1000" spc="-10"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t </a:t>
                      </a:r>
                      <a:r>
                        <a:rPr lang="en-AU" sz="1000" i="1" spc="-10" dirty="0">
                          <a:solidFill>
                            <a:schemeClr val="tx1"/>
                          </a:solidFill>
                          <a:effectLst/>
                          <a:latin typeface="Calibri"/>
                          <a:ea typeface="Calibri"/>
                          <a:cs typeface="Calibri"/>
                        </a:rPr>
                        <a:t>XYZ</a:t>
                      </a:r>
                      <a:r>
                        <a:rPr lang="en-AU" sz="1000" dirty="0">
                          <a:solidFill>
                            <a:schemeClr val="tx1"/>
                          </a:solidFill>
                          <a:effectLst/>
                          <a:latin typeface="Calibri"/>
                          <a:ea typeface="Calibri"/>
                          <a:cs typeface="Calibri"/>
                        </a:rPr>
                        <a:t>,</a:t>
                      </a:r>
                      <a:r>
                        <a:rPr lang="en-AU" sz="1000" spc="5" dirty="0">
                          <a:solidFill>
                            <a:schemeClr val="tx1"/>
                          </a:solidFill>
                          <a:effectLst/>
                          <a:latin typeface="Calibri"/>
                          <a:ea typeface="Calibri"/>
                          <a:cs typeface="Calibri"/>
                        </a:rPr>
                        <a:t> </a:t>
                      </a:r>
                      <a:r>
                        <a:rPr lang="en-AU" sz="1000" spc="0" dirty="0">
                          <a:solidFill>
                            <a:schemeClr val="tx1"/>
                          </a:solidFill>
                          <a:effectLst/>
                          <a:latin typeface="Calibri"/>
                          <a:ea typeface="Calibri"/>
                          <a:cs typeface="Calibri"/>
                        </a:rPr>
                        <a:t>s</a:t>
                      </a:r>
                      <a:r>
                        <a:rPr lang="en-AU" sz="1000" spc="-10" dirty="0" smtClean="0">
                          <a:solidFill>
                            <a:schemeClr val="tx1"/>
                          </a:solidFill>
                          <a:effectLst/>
                          <a:latin typeface="Calibri"/>
                          <a:ea typeface="Calibri"/>
                          <a:cs typeface="Calibri"/>
                        </a:rPr>
                        <a:t>u</a:t>
                      </a:r>
                      <a:r>
                        <a:rPr lang="en-AU" sz="1000" dirty="0" smtClean="0">
                          <a:solidFill>
                            <a:schemeClr val="tx1"/>
                          </a:solidFill>
                          <a:effectLst/>
                          <a:latin typeface="Calibri"/>
                          <a:ea typeface="Calibri"/>
                          <a:cs typeface="Calibri"/>
                        </a:rPr>
                        <a:t>rfa</a:t>
                      </a:r>
                      <a:r>
                        <a:rPr lang="en-AU" sz="1000" spc="-15" dirty="0" smtClean="0">
                          <a:solidFill>
                            <a:schemeClr val="tx1"/>
                          </a:solidFill>
                          <a:effectLst/>
                          <a:latin typeface="Calibri"/>
                          <a:ea typeface="Calibri"/>
                          <a:cs typeface="Calibri"/>
                        </a:rPr>
                        <a:t>c</a:t>
                      </a:r>
                      <a:r>
                        <a:rPr lang="en-AU" sz="1000" dirty="0" smtClean="0">
                          <a:solidFill>
                            <a:schemeClr val="tx1"/>
                          </a:solidFill>
                          <a:effectLst/>
                          <a:latin typeface="Calibri"/>
                          <a:ea typeface="Calibri"/>
                          <a:cs typeface="Calibri"/>
                        </a:rPr>
                        <a:t>e</a:t>
                      </a:r>
                      <a:r>
                        <a:rPr lang="en-AU" sz="1000" spc="-10" dirty="0" smtClean="0">
                          <a:solidFill>
                            <a:schemeClr val="tx1"/>
                          </a:solidFill>
                          <a:effectLst/>
                          <a:latin typeface="Calibri"/>
                          <a:ea typeface="Calibri"/>
                          <a:cs typeface="Calibri"/>
                        </a:rPr>
                        <a:t> </a:t>
                      </a:r>
                      <a:r>
                        <a:rPr lang="en-AU" sz="1000" spc="0" dirty="0">
                          <a:solidFill>
                            <a:schemeClr val="tx1"/>
                          </a:solidFill>
                          <a:effectLst/>
                          <a:latin typeface="Calibri"/>
                          <a:ea typeface="Calibri"/>
                          <a:cs typeface="Calibri"/>
                        </a:rPr>
                        <a:t>m</a:t>
                      </a:r>
                      <a:r>
                        <a:rPr lang="en-AU" sz="1000" spc="5" dirty="0" smtClean="0">
                          <a:solidFill>
                            <a:schemeClr val="tx1"/>
                          </a:solidFill>
                          <a:effectLst/>
                          <a:latin typeface="Calibri"/>
                          <a:ea typeface="Calibri"/>
                          <a:cs typeface="Calibri"/>
                        </a:rPr>
                        <a:t>o</a:t>
                      </a:r>
                      <a:r>
                        <a:rPr lang="en-AU" sz="1000" spc="-5" dirty="0" smtClean="0">
                          <a:solidFill>
                            <a:schemeClr val="tx1"/>
                          </a:solidFill>
                          <a:effectLst/>
                          <a:latin typeface="Calibri"/>
                          <a:ea typeface="Calibri"/>
                          <a:cs typeface="Calibri"/>
                        </a:rPr>
                        <a:t>b</a:t>
                      </a:r>
                      <a:r>
                        <a:rPr lang="en-AU" sz="1000" dirty="0" smtClean="0">
                          <a:solidFill>
                            <a:schemeClr val="tx1"/>
                          </a:solidFill>
                          <a:effectLst/>
                          <a:latin typeface="Calibri"/>
                          <a:ea typeface="Calibri"/>
                          <a:cs typeface="Calibri"/>
                        </a:rPr>
                        <a:t>i</a:t>
                      </a:r>
                      <a:r>
                        <a:rPr lang="en-AU" sz="1000" spc="-5" dirty="0" smtClean="0">
                          <a:solidFill>
                            <a:schemeClr val="tx1"/>
                          </a:solidFill>
                          <a:effectLst/>
                          <a:latin typeface="Calibri"/>
                          <a:ea typeface="Calibri"/>
                          <a:cs typeface="Calibri"/>
                        </a:rPr>
                        <a:t>l</a:t>
                      </a:r>
                      <a:r>
                        <a:rPr lang="en-AU" sz="1000" dirty="0" smtClean="0">
                          <a:solidFill>
                            <a:schemeClr val="tx1"/>
                          </a:solidFill>
                          <a:effectLst/>
                          <a:latin typeface="Calibri"/>
                          <a:ea typeface="Calibri"/>
                          <a:cs typeface="Calibri"/>
                        </a:rPr>
                        <a:t>e</a:t>
                      </a:r>
                      <a:r>
                        <a:rPr lang="en-AU" sz="1000" spc="-20" dirty="0" smtClean="0">
                          <a:solidFill>
                            <a:schemeClr val="tx1"/>
                          </a:solidFill>
                          <a:effectLst/>
                          <a:latin typeface="Calibri"/>
                          <a:ea typeface="Calibri"/>
                          <a:cs typeface="Calibri"/>
                        </a:rPr>
                        <a:t> </a:t>
                      </a:r>
                      <a:r>
                        <a:rPr lang="en-AU" sz="1000" spc="0" dirty="0">
                          <a:solidFill>
                            <a:schemeClr val="tx1"/>
                          </a:solidFill>
                          <a:effectLst/>
                          <a:latin typeface="Calibri"/>
                          <a:ea typeface="Calibri"/>
                          <a:cs typeface="Calibri"/>
                        </a:rPr>
                        <a:t>e</a:t>
                      </a:r>
                      <a:r>
                        <a:rPr lang="en-AU" sz="1000" dirty="0" smtClean="0">
                          <a:solidFill>
                            <a:schemeClr val="tx1"/>
                          </a:solidFill>
                          <a:effectLst/>
                          <a:latin typeface="Calibri"/>
                          <a:ea typeface="Calibri"/>
                          <a:cs typeface="Calibri"/>
                        </a:rPr>
                        <a:t>q</a:t>
                      </a:r>
                      <a:r>
                        <a:rPr lang="en-AU" sz="1000" spc="-10" dirty="0" smtClean="0">
                          <a:solidFill>
                            <a:schemeClr val="tx1"/>
                          </a:solidFill>
                          <a:effectLst/>
                          <a:latin typeface="Calibri"/>
                          <a:ea typeface="Calibri"/>
                          <a:cs typeface="Calibri"/>
                        </a:rPr>
                        <a:t>u</a:t>
                      </a:r>
                      <a:r>
                        <a:rPr lang="en-AU" sz="1000" dirty="0" smtClean="0">
                          <a:solidFill>
                            <a:schemeClr val="tx1"/>
                          </a:solidFill>
                          <a:effectLst/>
                          <a:latin typeface="Calibri"/>
                          <a:ea typeface="Calibri"/>
                          <a:cs typeface="Calibri"/>
                        </a:rPr>
                        <a:t>i</a:t>
                      </a:r>
                      <a:r>
                        <a:rPr lang="en-AU" sz="1000" spc="-10" dirty="0" smtClean="0">
                          <a:solidFill>
                            <a:schemeClr val="tx1"/>
                          </a:solidFill>
                          <a:effectLst/>
                          <a:latin typeface="Calibri"/>
                          <a:ea typeface="Calibri"/>
                          <a:cs typeface="Calibri"/>
                        </a:rPr>
                        <a:t>p</a:t>
                      </a:r>
                      <a:r>
                        <a:rPr lang="en-AU" sz="1000" dirty="0" smtClean="0">
                          <a:solidFill>
                            <a:schemeClr val="tx1"/>
                          </a:solidFill>
                          <a:effectLst/>
                          <a:latin typeface="Calibri"/>
                          <a:ea typeface="Calibri"/>
                          <a:cs typeface="Calibri"/>
                        </a:rPr>
                        <a:t>ment (SME) is</a:t>
                      </a:r>
                      <a:r>
                        <a:rPr lang="en-AU" sz="1000" spc="-10" dirty="0" smtClean="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util</a:t>
                      </a:r>
                      <a:r>
                        <a:rPr lang="en-AU" sz="1000" spc="-5" dirty="0">
                          <a:solidFill>
                            <a:schemeClr val="tx1"/>
                          </a:solidFill>
                          <a:effectLst/>
                          <a:latin typeface="Calibri"/>
                          <a:ea typeface="Calibri"/>
                          <a:cs typeface="Calibri"/>
                        </a:rPr>
                        <a:t>i</a:t>
                      </a:r>
                      <a:r>
                        <a:rPr lang="en-AU" sz="1000" dirty="0">
                          <a:solidFill>
                            <a:schemeClr val="tx1"/>
                          </a:solidFill>
                          <a:effectLst/>
                          <a:latin typeface="Calibri"/>
                          <a:ea typeface="Calibri"/>
                          <a:cs typeface="Calibri"/>
                        </a:rPr>
                        <a:t>sed</a:t>
                      </a:r>
                      <a:r>
                        <a:rPr lang="en-AU" sz="1000" spc="-1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thro</a:t>
                      </a:r>
                      <a:r>
                        <a:rPr lang="en-AU" sz="1000" spc="-20" dirty="0">
                          <a:solidFill>
                            <a:schemeClr val="tx1"/>
                          </a:solidFill>
                          <a:effectLst/>
                          <a:latin typeface="Calibri"/>
                          <a:ea typeface="Calibri"/>
                          <a:cs typeface="Calibri"/>
                        </a:rPr>
                        <a:t>u</a:t>
                      </a:r>
                      <a:r>
                        <a:rPr lang="en-AU" sz="1000" spc="-5" dirty="0">
                          <a:solidFill>
                            <a:schemeClr val="tx1"/>
                          </a:solidFill>
                          <a:effectLst/>
                          <a:latin typeface="Calibri"/>
                          <a:ea typeface="Calibri"/>
                          <a:cs typeface="Calibri"/>
                        </a:rPr>
                        <a:t>gh</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u</a:t>
                      </a:r>
                      <a:r>
                        <a:rPr lang="en-AU" sz="1000" dirty="0">
                          <a:solidFill>
                            <a:schemeClr val="tx1"/>
                          </a:solidFill>
                          <a:effectLst/>
                          <a:latin typeface="Calibri"/>
                          <a:ea typeface="Calibri"/>
                          <a:cs typeface="Calibri"/>
                        </a:rPr>
                        <a:t>t the site.</a:t>
                      </a:r>
                      <a:r>
                        <a:rPr lang="en-AU" sz="1000" spc="5" dirty="0">
                          <a:solidFill>
                            <a:schemeClr val="tx1"/>
                          </a:solidFill>
                          <a:effectLst/>
                          <a:latin typeface="Calibri"/>
                          <a:ea typeface="Calibri"/>
                          <a:cs typeface="Calibri"/>
                        </a:rPr>
                        <a:t> </a:t>
                      </a:r>
                      <a:r>
                        <a:rPr lang="en-AU" sz="1000" spc="-15" dirty="0">
                          <a:solidFill>
                            <a:schemeClr val="tx1"/>
                          </a:solidFill>
                          <a:effectLst/>
                          <a:latin typeface="Calibri"/>
                          <a:ea typeface="Calibri"/>
                          <a:cs typeface="Calibri"/>
                        </a:rPr>
                        <a:t>S</a:t>
                      </a:r>
                      <a:r>
                        <a:rPr lang="en-AU" sz="1000" dirty="0">
                          <a:solidFill>
                            <a:schemeClr val="tx1"/>
                          </a:solidFill>
                          <a:effectLst/>
                          <a:latin typeface="Calibri"/>
                          <a:ea typeface="Calibri"/>
                          <a:cs typeface="Calibri"/>
                        </a:rPr>
                        <a:t>ME</a:t>
                      </a:r>
                      <a:r>
                        <a:rPr lang="en-AU" sz="1000" spc="-10" dirty="0">
                          <a:solidFill>
                            <a:schemeClr val="tx1"/>
                          </a:solidFill>
                          <a:effectLst/>
                          <a:latin typeface="Calibri"/>
                          <a:ea typeface="Calibri"/>
                          <a:cs typeface="Calibri"/>
                        </a:rPr>
                        <a:t> </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p</a:t>
                      </a:r>
                      <a:r>
                        <a:rPr lang="en-AU" sz="1000" dirty="0">
                          <a:solidFill>
                            <a:schemeClr val="tx1"/>
                          </a:solidFill>
                          <a:effectLst/>
                          <a:latin typeface="Calibri"/>
                          <a:ea typeface="Calibri"/>
                          <a:cs typeface="Calibri"/>
                        </a:rPr>
                        <a:t>er</a:t>
                      </a:r>
                      <a:r>
                        <a:rPr lang="en-AU" sz="1000" spc="-1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t</a:t>
                      </a:r>
                      <a:r>
                        <a:rPr lang="en-AU" sz="1000" spc="-15" dirty="0">
                          <a:solidFill>
                            <a:schemeClr val="tx1"/>
                          </a:solidFill>
                          <a:effectLst/>
                          <a:latin typeface="Calibri"/>
                          <a:ea typeface="Calibri"/>
                          <a:cs typeface="Calibri"/>
                        </a:rPr>
                        <a:t>i</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s are</a:t>
                      </a:r>
                      <a:r>
                        <a:rPr lang="en-AU" sz="1000" spc="-5" dirty="0">
                          <a:solidFill>
                            <a:schemeClr val="tx1"/>
                          </a:solidFill>
                          <a:effectLst/>
                          <a:latin typeface="Calibri"/>
                          <a:ea typeface="Calibri"/>
                          <a:cs typeface="Calibri"/>
                        </a:rPr>
                        <a:t> </a:t>
                      </a:r>
                      <a:r>
                        <a:rPr lang="en-AU" sz="1000" spc="-10" dirty="0">
                          <a:solidFill>
                            <a:schemeClr val="tx1"/>
                          </a:solidFill>
                          <a:effectLst/>
                          <a:latin typeface="Calibri"/>
                          <a:ea typeface="Calibri"/>
                          <a:cs typeface="Calibri"/>
                        </a:rPr>
                        <a:t>m</a:t>
                      </a:r>
                      <a:r>
                        <a:rPr lang="en-AU" sz="1000" dirty="0">
                          <a:solidFill>
                            <a:schemeClr val="tx1"/>
                          </a:solidFill>
                          <a:effectLst/>
                          <a:latin typeface="Calibri"/>
                          <a:ea typeface="Calibri"/>
                          <a:cs typeface="Calibri"/>
                        </a:rPr>
                        <a:t>a</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a</a:t>
                      </a:r>
                      <a:r>
                        <a:rPr lang="en-AU" sz="1000" spc="-5" dirty="0">
                          <a:solidFill>
                            <a:schemeClr val="tx1"/>
                          </a:solidFill>
                          <a:effectLst/>
                          <a:latin typeface="Calibri"/>
                          <a:ea typeface="Calibri"/>
                          <a:cs typeface="Calibri"/>
                        </a:rPr>
                        <a:t>g</a:t>
                      </a:r>
                      <a:r>
                        <a:rPr lang="en-AU" sz="1000" dirty="0">
                          <a:solidFill>
                            <a:schemeClr val="tx1"/>
                          </a:solidFill>
                          <a:effectLst/>
                          <a:latin typeface="Calibri"/>
                          <a:ea typeface="Calibri"/>
                          <a:cs typeface="Calibri"/>
                        </a:rPr>
                        <a:t>ed as </a:t>
                      </a:r>
                      <a:r>
                        <a:rPr lang="en-AU" sz="1000" spc="-15" dirty="0">
                          <a:solidFill>
                            <a:schemeClr val="tx1"/>
                          </a:solidFill>
                          <a:effectLst/>
                          <a:latin typeface="Calibri"/>
                          <a:ea typeface="Calibri"/>
                          <a:cs typeface="Calibri"/>
                        </a:rPr>
                        <a:t>p</a:t>
                      </a:r>
                      <a:r>
                        <a:rPr lang="en-AU" sz="1000" dirty="0">
                          <a:solidFill>
                            <a:schemeClr val="tx1"/>
                          </a:solidFill>
                          <a:effectLst/>
                          <a:latin typeface="Calibri"/>
                          <a:ea typeface="Calibri"/>
                          <a:cs typeface="Calibri"/>
                        </a:rPr>
                        <a:t>er relevant SME </a:t>
                      </a:r>
                      <a:r>
                        <a:rPr lang="en-AU" sz="1000" dirty="0" smtClean="0">
                          <a:solidFill>
                            <a:schemeClr val="tx1"/>
                          </a:solidFill>
                          <a:effectLst/>
                          <a:latin typeface="Calibri"/>
                          <a:ea typeface="Calibri"/>
                          <a:cs typeface="Calibri"/>
                        </a:rPr>
                        <a:t>operational procedures</a:t>
                      </a:r>
                      <a:r>
                        <a:rPr lang="en-AU" sz="1000" dirty="0">
                          <a:solidFill>
                            <a:schemeClr val="tx1"/>
                          </a:solidFill>
                          <a:effectLst/>
                          <a:latin typeface="Calibri"/>
                          <a:ea typeface="Calibri"/>
                          <a:cs typeface="Calibri"/>
                        </a:rPr>
                        <a:t>.</a:t>
                      </a:r>
                      <a:endParaRPr lang="en-US" sz="1000" dirty="0">
                        <a:solidFill>
                          <a:schemeClr val="tx1"/>
                        </a:solidFill>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116">
                <a:tc>
                  <a:txBody>
                    <a:bodyPr/>
                    <a:lstStyle/>
                    <a:p>
                      <a:pPr marL="64770" fontAlgn="auto" hangingPunct="1">
                        <a:lnSpc>
                          <a:spcPts val="1320"/>
                        </a:lnSpc>
                        <a:spcAft>
                          <a:spcPts val="0"/>
                        </a:spcAft>
                      </a:pPr>
                      <a:r>
                        <a:rPr lang="en-AU" sz="1000" b="1" dirty="0">
                          <a:effectLst/>
                          <a:latin typeface="Calibri"/>
                          <a:ea typeface="Calibri"/>
                          <a:cs typeface="Calibri"/>
                        </a:rPr>
                        <a:t>Rel</a:t>
                      </a:r>
                      <a:r>
                        <a:rPr lang="en-AU" sz="1000" b="1" spc="-10" dirty="0">
                          <a:effectLst/>
                          <a:latin typeface="Calibri"/>
                          <a:ea typeface="Calibri"/>
                          <a:cs typeface="Calibri"/>
                        </a:rPr>
                        <a:t>a</a:t>
                      </a:r>
                      <a:r>
                        <a:rPr lang="en-AU" sz="1000" b="1" dirty="0">
                          <a:effectLst/>
                          <a:latin typeface="Calibri"/>
                          <a:ea typeface="Calibri"/>
                          <a:cs typeface="Calibri"/>
                        </a:rPr>
                        <a:t>t</a:t>
                      </a:r>
                      <a:r>
                        <a:rPr lang="en-AU" sz="1000" b="1" spc="5" dirty="0">
                          <a:effectLst/>
                          <a:latin typeface="Calibri"/>
                          <a:ea typeface="Calibri"/>
                          <a:cs typeface="Calibri"/>
                        </a:rPr>
                        <a:t>i</a:t>
                      </a:r>
                      <a:r>
                        <a:rPr lang="en-AU" sz="1000" b="1" spc="-5" dirty="0">
                          <a:effectLst/>
                          <a:latin typeface="Calibri"/>
                          <a:ea typeface="Calibri"/>
                          <a:cs typeface="Calibri"/>
                        </a:rPr>
                        <a:t>on</a:t>
                      </a:r>
                      <a:r>
                        <a:rPr lang="en-AU" sz="1000" b="1" dirty="0">
                          <a:effectLst/>
                          <a:latin typeface="Calibri"/>
                          <a:ea typeface="Calibri"/>
                          <a:cs typeface="Calibri"/>
                        </a:rPr>
                        <a:t>s</a:t>
                      </a:r>
                      <a:r>
                        <a:rPr lang="en-AU" sz="1000" b="1" spc="-5" dirty="0">
                          <a:effectLst/>
                          <a:latin typeface="Calibri"/>
                          <a:ea typeface="Calibri"/>
                          <a:cs typeface="Calibri"/>
                        </a:rPr>
                        <a:t>h</a:t>
                      </a:r>
                      <a:r>
                        <a:rPr lang="en-AU" sz="1000" b="1" dirty="0">
                          <a:effectLst/>
                          <a:latin typeface="Calibri"/>
                          <a:ea typeface="Calibri"/>
                          <a:cs typeface="Calibri"/>
                        </a:rPr>
                        <a:t>ip</a:t>
                      </a:r>
                      <a:r>
                        <a:rPr lang="en-AU" sz="1000" b="1" spc="-15" dirty="0">
                          <a:effectLst/>
                          <a:latin typeface="Calibri"/>
                          <a:ea typeface="Calibri"/>
                          <a:cs typeface="Calibri"/>
                        </a:rPr>
                        <a:t> </a:t>
                      </a:r>
                      <a:r>
                        <a:rPr lang="en-AU" sz="1000" b="1" dirty="0">
                          <a:effectLst/>
                          <a:latin typeface="Calibri"/>
                          <a:ea typeface="Calibri"/>
                          <a:cs typeface="Calibri"/>
                        </a:rPr>
                        <a:t>to</a:t>
                      </a:r>
                      <a:endParaRPr lang="en-US" sz="1000" dirty="0">
                        <a:effectLst/>
                        <a:latin typeface="Arial"/>
                        <a:ea typeface="Times New Roman"/>
                        <a:cs typeface="Times New Roman"/>
                      </a:endParaRPr>
                    </a:p>
                    <a:p>
                      <a:pPr marL="64770" fontAlgn="auto" hangingPunct="1">
                        <a:lnSpc>
                          <a:spcPts val="1320"/>
                        </a:lnSpc>
                        <a:spcAft>
                          <a:spcPts val="0"/>
                        </a:spcAft>
                      </a:pPr>
                      <a:r>
                        <a:rPr lang="en-AU" sz="1000" b="1" spc="-5" dirty="0">
                          <a:effectLst/>
                          <a:latin typeface="Calibri"/>
                          <a:ea typeface="Calibri"/>
                          <a:cs typeface="Calibri"/>
                        </a:rPr>
                        <a:t>o</a:t>
                      </a:r>
                      <a:r>
                        <a:rPr lang="en-AU" sz="1000" b="1" dirty="0">
                          <a:effectLst/>
                          <a:latin typeface="Calibri"/>
                          <a:ea typeface="Calibri"/>
                          <a:cs typeface="Calibri"/>
                        </a:rPr>
                        <a:t>t</a:t>
                      </a:r>
                      <a:r>
                        <a:rPr lang="en-AU" sz="1000" b="1" spc="-5" dirty="0">
                          <a:effectLst/>
                          <a:latin typeface="Calibri"/>
                          <a:ea typeface="Calibri"/>
                          <a:cs typeface="Calibri"/>
                        </a:rPr>
                        <a:t>he</a:t>
                      </a:r>
                      <a:r>
                        <a:rPr lang="en-AU" sz="1000" b="1" dirty="0">
                          <a:effectLst/>
                          <a:latin typeface="Calibri"/>
                          <a:ea typeface="Calibri"/>
                          <a:cs typeface="Calibri"/>
                        </a:rPr>
                        <a:t>r h</a:t>
                      </a:r>
                      <a:r>
                        <a:rPr lang="en-AU" sz="1000" b="1" spc="-10" dirty="0">
                          <a:effectLst/>
                          <a:latin typeface="Calibri"/>
                          <a:ea typeface="Calibri"/>
                          <a:cs typeface="Calibri"/>
                        </a:rPr>
                        <a:t>a</a:t>
                      </a:r>
                      <a:r>
                        <a:rPr lang="en-AU" sz="1000" b="1" dirty="0">
                          <a:effectLst/>
                          <a:latin typeface="Calibri"/>
                          <a:ea typeface="Calibri"/>
                          <a:cs typeface="Calibri"/>
                        </a:rPr>
                        <a:t>z</a:t>
                      </a:r>
                      <a:r>
                        <a:rPr lang="en-AU" sz="1000" b="1" spc="-10" dirty="0">
                          <a:effectLst/>
                          <a:latin typeface="Calibri"/>
                          <a:ea typeface="Calibri"/>
                          <a:cs typeface="Calibri"/>
                        </a:rPr>
                        <a:t>a</a:t>
                      </a:r>
                      <a:r>
                        <a:rPr lang="en-AU" sz="1000" b="1" dirty="0">
                          <a:effectLst/>
                          <a:latin typeface="Calibri"/>
                          <a:ea typeface="Calibri"/>
                          <a:cs typeface="Calibri"/>
                        </a:rPr>
                        <a:t>r</a:t>
                      </a:r>
                      <a:r>
                        <a:rPr lang="en-AU" sz="1000" b="1" spc="-5" dirty="0">
                          <a:effectLst/>
                          <a:latin typeface="Calibri"/>
                          <a:ea typeface="Calibri"/>
                          <a:cs typeface="Calibri"/>
                        </a:rPr>
                        <a:t>d</a:t>
                      </a:r>
                      <a:r>
                        <a:rPr lang="en-AU" sz="1000" b="1" dirty="0">
                          <a:effectLst/>
                          <a:latin typeface="Calibri"/>
                          <a:ea typeface="Calibri"/>
                          <a:cs typeface="Calibri"/>
                        </a:rPr>
                        <a:t>s</a:t>
                      </a:r>
                      <a:endParaRPr lang="en-US" sz="1000" dirty="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4770" fontAlgn="auto" hangingPunct="1">
                        <a:lnSpc>
                          <a:spcPts val="1320"/>
                        </a:lnSpc>
                        <a:spcAft>
                          <a:spcPts val="0"/>
                        </a:spcAft>
                      </a:pPr>
                      <a:r>
                        <a:rPr lang="en-AU" sz="1000" dirty="0">
                          <a:solidFill>
                            <a:schemeClr val="tx1"/>
                          </a:solidFill>
                          <a:effectLst/>
                          <a:latin typeface="Calibri"/>
                          <a:ea typeface="Calibri"/>
                          <a:cs typeface="Calibri"/>
                        </a:rPr>
                        <a:t>Relat</a:t>
                      </a:r>
                      <a:r>
                        <a:rPr lang="en-AU" sz="1000" spc="-15" dirty="0">
                          <a:solidFill>
                            <a:schemeClr val="tx1"/>
                          </a:solidFill>
                          <a:effectLst/>
                          <a:latin typeface="Calibri"/>
                          <a:ea typeface="Calibri"/>
                          <a:cs typeface="Calibri"/>
                        </a:rPr>
                        <a:t>i</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sh</a:t>
                      </a:r>
                      <a:r>
                        <a:rPr lang="en-AU" sz="1000" spc="-10" dirty="0">
                          <a:solidFill>
                            <a:schemeClr val="tx1"/>
                          </a:solidFill>
                          <a:effectLst/>
                          <a:latin typeface="Calibri"/>
                          <a:ea typeface="Calibri"/>
                          <a:cs typeface="Calibri"/>
                        </a:rPr>
                        <a:t>i</a:t>
                      </a:r>
                      <a:r>
                        <a:rPr lang="en-AU" sz="1000" dirty="0">
                          <a:solidFill>
                            <a:schemeClr val="tx1"/>
                          </a:solidFill>
                          <a:effectLst/>
                          <a:latin typeface="Calibri"/>
                          <a:ea typeface="Calibri"/>
                          <a:cs typeface="Calibri"/>
                        </a:rPr>
                        <a:t>p</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to</a:t>
                      </a:r>
                      <a:r>
                        <a:rPr lang="en-AU" sz="1000" spc="-5" dirty="0">
                          <a:solidFill>
                            <a:schemeClr val="tx1"/>
                          </a:solidFill>
                          <a:effectLst/>
                          <a:latin typeface="Calibri"/>
                          <a:ea typeface="Calibri"/>
                          <a:cs typeface="Calibri"/>
                        </a:rPr>
                        <a:t> o</a:t>
                      </a:r>
                      <a:r>
                        <a:rPr lang="en-AU" sz="1000" dirty="0">
                          <a:solidFill>
                            <a:schemeClr val="tx1"/>
                          </a:solidFill>
                          <a:effectLst/>
                          <a:latin typeface="Calibri"/>
                          <a:ea typeface="Calibri"/>
                          <a:cs typeface="Calibri"/>
                        </a:rPr>
                        <a:t>ther</a:t>
                      </a:r>
                      <a:r>
                        <a:rPr lang="en-AU" sz="1000" spc="-10"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PM</a:t>
                      </a:r>
                      <a:r>
                        <a:rPr lang="en-AU" sz="1000" spc="-20" dirty="0">
                          <a:solidFill>
                            <a:schemeClr val="tx1"/>
                          </a:solidFill>
                          <a:effectLst/>
                          <a:latin typeface="Calibri"/>
                          <a:ea typeface="Calibri"/>
                          <a:cs typeface="Calibri"/>
                        </a:rPr>
                        <a:t>H</a:t>
                      </a:r>
                      <a:r>
                        <a:rPr lang="en-AU" sz="1000" dirty="0">
                          <a:solidFill>
                            <a:schemeClr val="tx1"/>
                          </a:solidFill>
                          <a:effectLst/>
                          <a:latin typeface="Calibri"/>
                          <a:ea typeface="Calibri"/>
                          <a:cs typeface="Calibri"/>
                        </a:rPr>
                        <a:t>s inc</a:t>
                      </a:r>
                      <a:r>
                        <a:rPr lang="en-AU" sz="1000" spc="-5" dirty="0">
                          <a:solidFill>
                            <a:schemeClr val="tx1"/>
                          </a:solidFill>
                          <a:effectLst/>
                          <a:latin typeface="Calibri"/>
                          <a:ea typeface="Calibri"/>
                          <a:cs typeface="Calibri"/>
                        </a:rPr>
                        <a:t>lud</a:t>
                      </a:r>
                      <a:r>
                        <a:rPr lang="en-AU" sz="1000" dirty="0">
                          <a:solidFill>
                            <a:schemeClr val="tx1"/>
                          </a:solidFill>
                          <a:effectLst/>
                          <a:latin typeface="Calibri"/>
                          <a:ea typeface="Calibri"/>
                          <a:cs typeface="Calibri"/>
                        </a:rPr>
                        <a:t>e:</a:t>
                      </a:r>
                      <a:endParaRPr lang="en-US" sz="1000" dirty="0">
                        <a:solidFill>
                          <a:schemeClr val="tx1"/>
                        </a:solidFill>
                        <a:effectLst/>
                        <a:latin typeface="Arial"/>
                        <a:ea typeface="Times New Roman"/>
                        <a:cs typeface="Times New Roman"/>
                      </a:endParaRPr>
                    </a:p>
                    <a:p>
                      <a:pPr marL="342900" lvl="0" indent="-342900" fontAlgn="auto" hangingPunct="1">
                        <a:lnSpc>
                          <a:spcPct val="120000"/>
                        </a:lnSpc>
                        <a:spcAft>
                          <a:spcPts val="0"/>
                        </a:spcAft>
                        <a:buSzPts val="1100"/>
                        <a:buFont typeface="Symbol"/>
                        <a:buChar char=""/>
                        <a:tabLst>
                          <a:tab pos="521970" algn="l"/>
                        </a:tabLst>
                      </a:pPr>
                      <a:r>
                        <a:rPr lang="en-AU" sz="1000" dirty="0">
                          <a:solidFill>
                            <a:schemeClr val="tx1"/>
                          </a:solidFill>
                          <a:effectLst/>
                          <a:latin typeface="Calibri"/>
                          <a:ea typeface="Calibri"/>
                          <a:cs typeface="Calibri"/>
                        </a:rPr>
                        <a:t>F</a:t>
                      </a:r>
                      <a:r>
                        <a:rPr lang="en-AU" sz="1000" spc="-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ti</a:t>
                      </a:r>
                      <a:r>
                        <a:rPr lang="en-AU" sz="1000" spc="-5" dirty="0">
                          <a:solidFill>
                            <a:schemeClr val="tx1"/>
                          </a:solidFill>
                          <a:effectLst/>
                          <a:latin typeface="Calibri"/>
                          <a:ea typeface="Calibri"/>
                          <a:cs typeface="Calibri"/>
                        </a:rPr>
                        <a:t>gu</a:t>
                      </a:r>
                      <a:r>
                        <a:rPr lang="en-AU" sz="1000" dirty="0">
                          <a:solidFill>
                            <a:schemeClr val="tx1"/>
                          </a:solidFill>
                          <a:effectLst/>
                          <a:latin typeface="Calibri"/>
                          <a:ea typeface="Calibri"/>
                          <a:cs typeface="Calibri"/>
                        </a:rPr>
                        <a:t>e</a:t>
                      </a:r>
                      <a:endParaRPr lang="en-US" sz="1000" dirty="0">
                        <a:solidFill>
                          <a:schemeClr val="tx1"/>
                        </a:solidFill>
                        <a:effectLst/>
                        <a:latin typeface="Arial"/>
                        <a:ea typeface="Symbol"/>
                        <a:cs typeface="Times New Roman"/>
                      </a:endParaRPr>
                    </a:p>
                    <a:p>
                      <a:pPr marL="342900" lvl="0" indent="-342900" fontAlgn="auto" hangingPunct="1">
                        <a:lnSpc>
                          <a:spcPct val="120000"/>
                        </a:lnSpc>
                        <a:spcAft>
                          <a:spcPts val="0"/>
                        </a:spcAft>
                        <a:buSzPts val="1100"/>
                        <a:buFont typeface="Symbol"/>
                        <a:buChar char=""/>
                        <a:tabLst>
                          <a:tab pos="521970" algn="l"/>
                        </a:tabLst>
                      </a:pPr>
                      <a:r>
                        <a:rPr lang="en-AU" sz="1000" dirty="0">
                          <a:solidFill>
                            <a:schemeClr val="tx1"/>
                          </a:solidFill>
                          <a:effectLst/>
                          <a:latin typeface="Calibri"/>
                          <a:ea typeface="Calibri"/>
                          <a:cs typeface="Calibri"/>
                        </a:rPr>
                        <a:t>Li</a:t>
                      </a:r>
                      <a:r>
                        <a:rPr lang="en-AU" sz="1000" spc="-5" dirty="0">
                          <a:solidFill>
                            <a:schemeClr val="tx1"/>
                          </a:solidFill>
                          <a:effectLst/>
                          <a:latin typeface="Calibri"/>
                          <a:ea typeface="Calibri"/>
                          <a:cs typeface="Calibri"/>
                        </a:rPr>
                        <a:t>gh</a:t>
                      </a:r>
                      <a:r>
                        <a:rPr lang="en-AU" sz="1000" dirty="0">
                          <a:solidFill>
                            <a:schemeClr val="tx1"/>
                          </a:solidFill>
                          <a:effectLst/>
                          <a:latin typeface="Calibri"/>
                          <a:ea typeface="Calibri"/>
                          <a:cs typeface="Calibri"/>
                        </a:rPr>
                        <a:t>t Ve</a:t>
                      </a:r>
                      <a:r>
                        <a:rPr lang="en-AU" sz="1000" spc="-5" dirty="0">
                          <a:solidFill>
                            <a:schemeClr val="tx1"/>
                          </a:solidFill>
                          <a:effectLst/>
                          <a:latin typeface="Calibri"/>
                          <a:ea typeface="Calibri"/>
                          <a:cs typeface="Calibri"/>
                        </a:rPr>
                        <a:t>h</a:t>
                      </a:r>
                      <a:r>
                        <a:rPr lang="en-AU" sz="1000" dirty="0">
                          <a:solidFill>
                            <a:schemeClr val="tx1"/>
                          </a:solidFill>
                          <a:effectLst/>
                          <a:latin typeface="Calibri"/>
                          <a:ea typeface="Calibri"/>
                          <a:cs typeface="Calibri"/>
                        </a:rPr>
                        <a:t>icle</a:t>
                      </a:r>
                      <a:r>
                        <a:rPr lang="en-AU" sz="1000" spc="-10" dirty="0">
                          <a:solidFill>
                            <a:schemeClr val="tx1"/>
                          </a:solidFill>
                          <a:effectLst/>
                          <a:latin typeface="Calibri"/>
                          <a:ea typeface="Calibri"/>
                          <a:cs typeface="Calibri"/>
                        </a:rPr>
                        <a:t> </a:t>
                      </a:r>
                      <a:r>
                        <a:rPr lang="en-AU" sz="1000" spc="5" dirty="0">
                          <a:solidFill>
                            <a:schemeClr val="tx1"/>
                          </a:solidFill>
                          <a:effectLst/>
                          <a:latin typeface="Calibri"/>
                          <a:ea typeface="Calibri"/>
                          <a:cs typeface="Calibri"/>
                        </a:rPr>
                        <a:t>o</a:t>
                      </a:r>
                      <a:r>
                        <a:rPr lang="en-AU" sz="1000" spc="-20" dirty="0">
                          <a:solidFill>
                            <a:schemeClr val="tx1"/>
                          </a:solidFill>
                          <a:effectLst/>
                          <a:latin typeface="Calibri"/>
                          <a:ea typeface="Calibri"/>
                          <a:cs typeface="Calibri"/>
                        </a:rPr>
                        <a:t>p</a:t>
                      </a:r>
                      <a:r>
                        <a:rPr lang="en-AU" sz="1000" dirty="0">
                          <a:solidFill>
                            <a:schemeClr val="tx1"/>
                          </a:solidFill>
                          <a:effectLst/>
                          <a:latin typeface="Calibri"/>
                          <a:ea typeface="Calibri"/>
                          <a:cs typeface="Calibri"/>
                        </a:rPr>
                        <a:t>erat</a:t>
                      </a:r>
                      <a:r>
                        <a:rPr lang="en-AU" sz="1000" spc="-15" dirty="0">
                          <a:solidFill>
                            <a:schemeClr val="tx1"/>
                          </a:solidFill>
                          <a:effectLst/>
                          <a:latin typeface="Calibri"/>
                          <a:ea typeface="Calibri"/>
                          <a:cs typeface="Calibri"/>
                        </a:rPr>
                        <a:t>i</a:t>
                      </a:r>
                      <a:r>
                        <a:rPr lang="en-AU" sz="1000" spc="5" dirty="0">
                          <a:solidFill>
                            <a:schemeClr val="tx1"/>
                          </a:solidFill>
                          <a:effectLst/>
                          <a:latin typeface="Calibri"/>
                          <a:ea typeface="Calibri"/>
                          <a:cs typeface="Calibri"/>
                        </a:rPr>
                        <a:t>o</a:t>
                      </a:r>
                      <a:r>
                        <a:rPr lang="en-AU" sz="1000" dirty="0">
                          <a:solidFill>
                            <a:schemeClr val="tx1"/>
                          </a:solidFill>
                          <a:effectLst/>
                          <a:latin typeface="Calibri"/>
                          <a:ea typeface="Calibri"/>
                          <a:cs typeface="Calibri"/>
                        </a:rPr>
                        <a:t>n</a:t>
                      </a:r>
                      <a:endParaRPr lang="en-US" sz="1000" dirty="0">
                        <a:solidFill>
                          <a:schemeClr val="tx1"/>
                        </a:solidFill>
                        <a:effectLst/>
                        <a:latin typeface="Arial"/>
                        <a:ea typeface="Symbol"/>
                        <a:cs typeface="Times New Roman"/>
                      </a:endParaRPr>
                    </a:p>
                    <a:p>
                      <a:pPr marL="342900" lvl="0" indent="-342900" fontAlgn="auto" hangingPunct="1">
                        <a:lnSpc>
                          <a:spcPct val="120000"/>
                        </a:lnSpc>
                        <a:spcAft>
                          <a:spcPts val="0"/>
                        </a:spcAft>
                        <a:buSzPts val="1100"/>
                        <a:buFont typeface="Symbol"/>
                        <a:buChar char=""/>
                        <a:tabLst>
                          <a:tab pos="521970" algn="l"/>
                        </a:tabLst>
                      </a:pPr>
                      <a:r>
                        <a:rPr lang="en-AU" sz="1000" dirty="0">
                          <a:solidFill>
                            <a:schemeClr val="tx1"/>
                          </a:solidFill>
                          <a:effectLst/>
                          <a:latin typeface="Calibri"/>
                          <a:ea typeface="Calibri"/>
                          <a:cs typeface="Calibri"/>
                        </a:rPr>
                        <a:t>F</a:t>
                      </a:r>
                      <a:r>
                        <a:rPr lang="en-AU" sz="1000" spc="-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l</a:t>
                      </a:r>
                      <a:r>
                        <a:rPr lang="en-AU" sz="1000" spc="-5" dirty="0">
                          <a:solidFill>
                            <a:schemeClr val="tx1"/>
                          </a:solidFill>
                          <a:effectLst/>
                          <a:latin typeface="Calibri"/>
                          <a:ea typeface="Calibri"/>
                          <a:cs typeface="Calibri"/>
                        </a:rPr>
                        <a:t>l</a:t>
                      </a:r>
                      <a:r>
                        <a:rPr lang="en-AU" sz="1000" dirty="0">
                          <a:solidFill>
                            <a:schemeClr val="tx1"/>
                          </a:solidFill>
                          <a:effectLst/>
                          <a:latin typeface="Calibri"/>
                          <a:ea typeface="Calibri"/>
                          <a:cs typeface="Calibri"/>
                        </a:rPr>
                        <a:t>s fr</a:t>
                      </a:r>
                      <a:r>
                        <a:rPr lang="en-AU" sz="1000" spc="-10" dirty="0">
                          <a:solidFill>
                            <a:schemeClr val="tx1"/>
                          </a:solidFill>
                          <a:effectLst/>
                          <a:latin typeface="Calibri"/>
                          <a:ea typeface="Calibri"/>
                          <a:cs typeface="Calibri"/>
                        </a:rPr>
                        <a:t>o</a:t>
                      </a:r>
                      <a:r>
                        <a:rPr lang="en-AU" sz="1000" dirty="0">
                          <a:solidFill>
                            <a:schemeClr val="tx1"/>
                          </a:solidFill>
                          <a:effectLst/>
                          <a:latin typeface="Calibri"/>
                          <a:ea typeface="Calibri"/>
                          <a:cs typeface="Calibri"/>
                        </a:rPr>
                        <a:t>m</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hei</a:t>
                      </a:r>
                      <a:r>
                        <a:rPr lang="en-AU" sz="1000" spc="-5" dirty="0">
                          <a:solidFill>
                            <a:schemeClr val="tx1"/>
                          </a:solidFill>
                          <a:effectLst/>
                          <a:latin typeface="Calibri"/>
                          <a:ea typeface="Calibri"/>
                          <a:cs typeface="Calibri"/>
                        </a:rPr>
                        <a:t>gh</a:t>
                      </a:r>
                      <a:r>
                        <a:rPr lang="en-AU" sz="1000" dirty="0">
                          <a:solidFill>
                            <a:schemeClr val="tx1"/>
                          </a:solidFill>
                          <a:effectLst/>
                          <a:latin typeface="Calibri"/>
                          <a:ea typeface="Calibri"/>
                          <a:cs typeface="Calibri"/>
                        </a:rPr>
                        <a:t>t</a:t>
                      </a:r>
                      <a:endParaRPr lang="en-US" sz="1000" dirty="0">
                        <a:solidFill>
                          <a:schemeClr val="tx1"/>
                        </a:solidFill>
                        <a:effectLst/>
                        <a:latin typeface="Arial"/>
                        <a:ea typeface="Symbol"/>
                        <a:cs typeface="Times New Roman"/>
                      </a:endParaRPr>
                    </a:p>
                    <a:p>
                      <a:pPr marL="342900" lvl="0" indent="-342900" fontAlgn="auto" hangingPunct="1">
                        <a:lnSpc>
                          <a:spcPts val="1390"/>
                        </a:lnSpc>
                        <a:spcAft>
                          <a:spcPts val="0"/>
                        </a:spcAft>
                        <a:buSzPts val="1100"/>
                        <a:buFont typeface="Symbol"/>
                        <a:buChar char=""/>
                        <a:tabLst>
                          <a:tab pos="521970" algn="l"/>
                        </a:tabLst>
                      </a:pPr>
                      <a:r>
                        <a:rPr lang="en-AU" sz="1000" dirty="0">
                          <a:solidFill>
                            <a:schemeClr val="tx1"/>
                          </a:solidFill>
                          <a:effectLst/>
                          <a:latin typeface="Calibri"/>
                          <a:ea typeface="Calibri"/>
                          <a:cs typeface="Calibri"/>
                        </a:rPr>
                        <a:t>Stored</a:t>
                      </a:r>
                      <a:r>
                        <a:rPr lang="en-AU" sz="1000" spc="-1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Ener</a:t>
                      </a:r>
                      <a:r>
                        <a:rPr lang="en-AU" sz="1000" spc="-5" dirty="0">
                          <a:solidFill>
                            <a:schemeClr val="tx1"/>
                          </a:solidFill>
                          <a:effectLst/>
                          <a:latin typeface="Calibri"/>
                          <a:ea typeface="Calibri"/>
                          <a:cs typeface="Calibri"/>
                        </a:rPr>
                        <a:t>g</a:t>
                      </a:r>
                      <a:r>
                        <a:rPr lang="en-AU" sz="1000" dirty="0">
                          <a:solidFill>
                            <a:schemeClr val="tx1"/>
                          </a:solidFill>
                          <a:effectLst/>
                          <a:latin typeface="Calibri"/>
                          <a:ea typeface="Calibri"/>
                          <a:cs typeface="Calibri"/>
                        </a:rPr>
                        <a:t>y</a:t>
                      </a:r>
                      <a:endParaRPr lang="en-US" sz="1000" dirty="0">
                        <a:solidFill>
                          <a:schemeClr val="tx1"/>
                        </a:solidFill>
                        <a:effectLst/>
                        <a:latin typeface="Arial"/>
                        <a:ea typeface="Symbol"/>
                        <a:cs typeface="Times New Roman"/>
                      </a:endParaRPr>
                    </a:p>
                    <a:p>
                      <a:pPr marL="64770" fontAlgn="auto" hangingPunct="1">
                        <a:lnSpc>
                          <a:spcPts val="1320"/>
                        </a:lnSpc>
                        <a:spcAft>
                          <a:spcPts val="0"/>
                        </a:spcAft>
                      </a:pPr>
                      <a:r>
                        <a:rPr lang="en-AU" sz="1000" dirty="0">
                          <a:solidFill>
                            <a:schemeClr val="tx1"/>
                          </a:solidFill>
                          <a:effectLst/>
                          <a:latin typeface="Calibri"/>
                          <a:ea typeface="Calibri"/>
                          <a:cs typeface="Calibri"/>
                        </a:rPr>
                        <a:t>A</a:t>
                      </a:r>
                      <a:r>
                        <a:rPr lang="en-AU" sz="1000" spc="-10" dirty="0">
                          <a:solidFill>
                            <a:schemeClr val="tx1"/>
                          </a:solidFill>
                          <a:effectLst/>
                          <a:latin typeface="Calibri"/>
                          <a:ea typeface="Calibri"/>
                          <a:cs typeface="Calibri"/>
                        </a:rPr>
                        <a:t>d</a:t>
                      </a:r>
                      <a:r>
                        <a:rPr lang="en-AU" sz="1000" spc="-5" dirty="0">
                          <a:solidFill>
                            <a:schemeClr val="tx1"/>
                          </a:solidFill>
                          <a:effectLst/>
                          <a:latin typeface="Calibri"/>
                          <a:ea typeface="Calibri"/>
                          <a:cs typeface="Calibri"/>
                        </a:rPr>
                        <a:t>d</a:t>
                      </a:r>
                      <a:r>
                        <a:rPr lang="en-AU" sz="1000" dirty="0">
                          <a:solidFill>
                            <a:schemeClr val="tx1"/>
                          </a:solidFill>
                          <a:effectLst/>
                          <a:latin typeface="Calibri"/>
                          <a:ea typeface="Calibri"/>
                          <a:cs typeface="Calibri"/>
                        </a:rPr>
                        <a:t>itio</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al </a:t>
                      </a:r>
                      <a:r>
                        <a:rPr lang="en-AU" sz="1000" spc="-5" dirty="0">
                          <a:solidFill>
                            <a:schemeClr val="tx1"/>
                          </a:solidFill>
                          <a:effectLst/>
                          <a:latin typeface="Calibri"/>
                          <a:ea typeface="Calibri"/>
                          <a:cs typeface="Calibri"/>
                        </a:rPr>
                        <a:t>h</a:t>
                      </a:r>
                      <a:r>
                        <a:rPr lang="en-AU" sz="1000" dirty="0">
                          <a:solidFill>
                            <a:schemeClr val="tx1"/>
                          </a:solidFill>
                          <a:effectLst/>
                          <a:latin typeface="Calibri"/>
                          <a:ea typeface="Calibri"/>
                          <a:cs typeface="Calibri"/>
                        </a:rPr>
                        <a:t>a</a:t>
                      </a:r>
                      <a:r>
                        <a:rPr lang="en-AU" sz="1000" spc="-5" dirty="0">
                          <a:solidFill>
                            <a:schemeClr val="tx1"/>
                          </a:solidFill>
                          <a:effectLst/>
                          <a:latin typeface="Calibri"/>
                          <a:ea typeface="Calibri"/>
                          <a:cs typeface="Calibri"/>
                        </a:rPr>
                        <a:t>z</a:t>
                      </a:r>
                      <a:r>
                        <a:rPr lang="en-AU" sz="1000" dirty="0">
                          <a:solidFill>
                            <a:schemeClr val="tx1"/>
                          </a:solidFill>
                          <a:effectLst/>
                          <a:latin typeface="Calibri"/>
                          <a:ea typeface="Calibri"/>
                          <a:cs typeface="Calibri"/>
                        </a:rPr>
                        <a:t>ard</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relat</a:t>
                      </a:r>
                      <a:r>
                        <a:rPr lang="en-AU" sz="1000" spc="-15" dirty="0">
                          <a:solidFill>
                            <a:schemeClr val="tx1"/>
                          </a:solidFill>
                          <a:effectLst/>
                          <a:latin typeface="Calibri"/>
                          <a:ea typeface="Calibri"/>
                          <a:cs typeface="Calibri"/>
                        </a:rPr>
                        <a:t>i</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n</a:t>
                      </a:r>
                      <a:r>
                        <a:rPr lang="en-AU" sz="1000" spc="-15" dirty="0">
                          <a:solidFill>
                            <a:schemeClr val="tx1"/>
                          </a:solidFill>
                          <a:effectLst/>
                          <a:latin typeface="Calibri"/>
                          <a:ea typeface="Calibri"/>
                          <a:cs typeface="Calibri"/>
                        </a:rPr>
                        <a:t>s</a:t>
                      </a:r>
                      <a:r>
                        <a:rPr lang="en-AU" sz="1000" spc="-5" dirty="0">
                          <a:solidFill>
                            <a:schemeClr val="tx1"/>
                          </a:solidFill>
                          <a:effectLst/>
                          <a:latin typeface="Calibri"/>
                          <a:ea typeface="Calibri"/>
                          <a:cs typeface="Calibri"/>
                        </a:rPr>
                        <a:t>h</a:t>
                      </a:r>
                      <a:r>
                        <a:rPr lang="en-AU" sz="1000" dirty="0">
                          <a:solidFill>
                            <a:schemeClr val="tx1"/>
                          </a:solidFill>
                          <a:effectLst/>
                          <a:latin typeface="Calibri"/>
                          <a:ea typeface="Calibri"/>
                          <a:cs typeface="Calibri"/>
                        </a:rPr>
                        <a:t>i</a:t>
                      </a:r>
                      <a:r>
                        <a:rPr lang="en-AU" sz="1000" spc="-10" dirty="0">
                          <a:solidFill>
                            <a:schemeClr val="tx1"/>
                          </a:solidFill>
                          <a:effectLst/>
                          <a:latin typeface="Calibri"/>
                          <a:ea typeface="Calibri"/>
                          <a:cs typeface="Calibri"/>
                        </a:rPr>
                        <a:t>p</a:t>
                      </a:r>
                      <a:r>
                        <a:rPr lang="en-AU" sz="1000" dirty="0">
                          <a:solidFill>
                            <a:schemeClr val="tx1"/>
                          </a:solidFill>
                          <a:effectLst/>
                          <a:latin typeface="Calibri"/>
                          <a:ea typeface="Calibri"/>
                          <a:cs typeface="Calibri"/>
                        </a:rPr>
                        <a:t>s and</a:t>
                      </a:r>
                      <a:r>
                        <a:rPr lang="en-AU" sz="1000" spc="-10"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c</a:t>
                      </a:r>
                      <a:r>
                        <a:rPr lang="en-AU" sz="1000" spc="5" dirty="0">
                          <a:solidFill>
                            <a:schemeClr val="tx1"/>
                          </a:solidFill>
                          <a:effectLst/>
                          <a:latin typeface="Calibri"/>
                          <a:ea typeface="Calibri"/>
                          <a:cs typeface="Calibri"/>
                        </a:rPr>
                        <a:t>o</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t</a:t>
                      </a:r>
                      <a:r>
                        <a:rPr lang="en-AU" sz="1000" spc="-15" dirty="0">
                          <a:solidFill>
                            <a:schemeClr val="tx1"/>
                          </a:solidFill>
                          <a:effectLst/>
                          <a:latin typeface="Calibri"/>
                          <a:ea typeface="Calibri"/>
                          <a:cs typeface="Calibri"/>
                        </a:rPr>
                        <a:t>r</a:t>
                      </a:r>
                      <a:r>
                        <a:rPr lang="en-AU" sz="1000" spc="5" dirty="0">
                          <a:solidFill>
                            <a:schemeClr val="tx1"/>
                          </a:solidFill>
                          <a:effectLst/>
                          <a:latin typeface="Calibri"/>
                          <a:ea typeface="Calibri"/>
                          <a:cs typeface="Calibri"/>
                        </a:rPr>
                        <a:t>o</a:t>
                      </a:r>
                      <a:r>
                        <a:rPr lang="en-AU" sz="1000" dirty="0">
                          <a:solidFill>
                            <a:schemeClr val="tx1"/>
                          </a:solidFill>
                          <a:effectLst/>
                          <a:latin typeface="Calibri"/>
                          <a:ea typeface="Calibri"/>
                          <a:cs typeface="Calibri"/>
                        </a:rPr>
                        <a:t>l</a:t>
                      </a:r>
                      <a:r>
                        <a:rPr lang="en-AU" sz="1000" spc="-10"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measu</a:t>
                      </a:r>
                      <a:r>
                        <a:rPr lang="en-AU" sz="1000" spc="-20" dirty="0">
                          <a:solidFill>
                            <a:schemeClr val="tx1"/>
                          </a:solidFill>
                          <a:effectLst/>
                          <a:latin typeface="Calibri"/>
                          <a:ea typeface="Calibri"/>
                          <a:cs typeface="Calibri"/>
                        </a:rPr>
                        <a:t>r</a:t>
                      </a:r>
                      <a:r>
                        <a:rPr lang="en-AU" sz="1000" dirty="0">
                          <a:solidFill>
                            <a:schemeClr val="tx1"/>
                          </a:solidFill>
                          <a:effectLst/>
                          <a:latin typeface="Calibri"/>
                          <a:ea typeface="Calibri"/>
                          <a:cs typeface="Calibri"/>
                        </a:rPr>
                        <a:t>es</a:t>
                      </a:r>
                      <a:r>
                        <a:rPr lang="en-AU" sz="1000" spc="-10"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sh</a:t>
                      </a:r>
                      <a:r>
                        <a:rPr lang="en-AU" sz="1000" spc="-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ll</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be</a:t>
                      </a:r>
                      <a:r>
                        <a:rPr lang="en-AU" sz="1000" spc="-10"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ma</a:t>
                      </a:r>
                      <a:r>
                        <a:rPr lang="en-AU" sz="1000" spc="-5" dirty="0">
                          <a:solidFill>
                            <a:schemeClr val="tx1"/>
                          </a:solidFill>
                          <a:effectLst/>
                          <a:latin typeface="Calibri"/>
                          <a:ea typeface="Calibri"/>
                          <a:cs typeface="Calibri"/>
                        </a:rPr>
                        <a:t>n</a:t>
                      </a:r>
                      <a:r>
                        <a:rPr lang="en-AU" sz="1000" dirty="0">
                          <a:solidFill>
                            <a:schemeClr val="tx1"/>
                          </a:solidFill>
                          <a:effectLst/>
                          <a:latin typeface="Calibri"/>
                          <a:ea typeface="Calibri"/>
                          <a:cs typeface="Calibri"/>
                        </a:rPr>
                        <a:t>a</a:t>
                      </a:r>
                      <a:r>
                        <a:rPr lang="en-AU" sz="1000" spc="-5" dirty="0">
                          <a:solidFill>
                            <a:schemeClr val="tx1"/>
                          </a:solidFill>
                          <a:effectLst/>
                          <a:latin typeface="Calibri"/>
                          <a:ea typeface="Calibri"/>
                          <a:cs typeface="Calibri"/>
                        </a:rPr>
                        <a:t>g</a:t>
                      </a:r>
                      <a:r>
                        <a:rPr lang="en-AU" sz="1000" dirty="0">
                          <a:solidFill>
                            <a:schemeClr val="tx1"/>
                          </a:solidFill>
                          <a:effectLst/>
                          <a:latin typeface="Calibri"/>
                          <a:ea typeface="Calibri"/>
                          <a:cs typeface="Calibri"/>
                        </a:rPr>
                        <a:t>ed</a:t>
                      </a:r>
                      <a:r>
                        <a:rPr lang="en-AU" sz="1000" spc="-10" dirty="0">
                          <a:solidFill>
                            <a:schemeClr val="tx1"/>
                          </a:solidFill>
                          <a:effectLst/>
                          <a:latin typeface="Calibri"/>
                          <a:ea typeface="Calibri"/>
                          <a:cs typeface="Calibri"/>
                        </a:rPr>
                        <a:t> </a:t>
                      </a:r>
                      <a:r>
                        <a:rPr lang="en-AU" sz="1000" spc="5" dirty="0">
                          <a:solidFill>
                            <a:schemeClr val="tx1"/>
                          </a:solidFill>
                          <a:effectLst/>
                          <a:latin typeface="Calibri"/>
                          <a:ea typeface="Calibri"/>
                          <a:cs typeface="Calibri"/>
                        </a:rPr>
                        <a:t>o</a:t>
                      </a:r>
                      <a:r>
                        <a:rPr lang="en-AU" sz="1000" dirty="0">
                          <a:solidFill>
                            <a:schemeClr val="tx1"/>
                          </a:solidFill>
                          <a:effectLst/>
                          <a:latin typeface="Calibri"/>
                          <a:ea typeface="Calibri"/>
                          <a:cs typeface="Calibri"/>
                        </a:rPr>
                        <a:t>n</a:t>
                      </a:r>
                      <a:r>
                        <a:rPr lang="en-AU" sz="1000" spc="-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a t</a:t>
                      </a:r>
                      <a:r>
                        <a:rPr lang="en-AU" sz="1000" spc="-15" dirty="0">
                          <a:solidFill>
                            <a:schemeClr val="tx1"/>
                          </a:solidFill>
                          <a:effectLst/>
                          <a:latin typeface="Calibri"/>
                          <a:ea typeface="Calibri"/>
                          <a:cs typeface="Calibri"/>
                        </a:rPr>
                        <a:t>a</a:t>
                      </a:r>
                      <a:r>
                        <a:rPr lang="en-AU" sz="1000" dirty="0">
                          <a:solidFill>
                            <a:schemeClr val="tx1"/>
                          </a:solidFill>
                          <a:effectLst/>
                          <a:latin typeface="Calibri"/>
                          <a:ea typeface="Calibri"/>
                          <a:cs typeface="Calibri"/>
                        </a:rPr>
                        <a:t>s</a:t>
                      </a:r>
                      <a:r>
                        <a:rPr lang="en-AU" sz="1000" spc="5" dirty="0">
                          <a:solidFill>
                            <a:schemeClr val="tx1"/>
                          </a:solidFill>
                          <a:effectLst/>
                          <a:latin typeface="Calibri"/>
                          <a:ea typeface="Calibri"/>
                          <a:cs typeface="Calibri"/>
                        </a:rPr>
                        <a:t>k</a:t>
                      </a:r>
                      <a:r>
                        <a:rPr lang="en-AU" sz="1000" spc="-5" dirty="0">
                          <a:solidFill>
                            <a:schemeClr val="tx1"/>
                          </a:solidFill>
                          <a:effectLst/>
                          <a:latin typeface="Calibri"/>
                          <a:ea typeface="Calibri"/>
                          <a:cs typeface="Calibri"/>
                        </a:rPr>
                        <a:t>-b</a:t>
                      </a:r>
                      <a:r>
                        <a:rPr lang="en-AU" sz="1000" dirty="0">
                          <a:solidFill>
                            <a:schemeClr val="tx1"/>
                          </a:solidFill>
                          <a:effectLst/>
                          <a:latin typeface="Calibri"/>
                          <a:ea typeface="Calibri"/>
                          <a:cs typeface="Calibri"/>
                        </a:rPr>
                        <a:t>y</a:t>
                      </a:r>
                      <a:r>
                        <a:rPr lang="en-AU" sz="1000" spc="-5" dirty="0">
                          <a:solidFill>
                            <a:schemeClr val="tx1"/>
                          </a:solidFill>
                          <a:effectLst/>
                          <a:latin typeface="Calibri"/>
                          <a:ea typeface="Calibri"/>
                          <a:cs typeface="Calibri"/>
                        </a:rPr>
                        <a:t>-</a:t>
                      </a:r>
                      <a:r>
                        <a:rPr lang="en-AU" sz="1000" dirty="0">
                          <a:solidFill>
                            <a:schemeClr val="tx1"/>
                          </a:solidFill>
                          <a:effectLst/>
                          <a:latin typeface="Calibri"/>
                          <a:ea typeface="Calibri"/>
                          <a:cs typeface="Calibri"/>
                        </a:rPr>
                        <a:t>task </a:t>
                      </a:r>
                      <a:r>
                        <a:rPr lang="en-AU" sz="1000" spc="-5" dirty="0">
                          <a:solidFill>
                            <a:schemeClr val="tx1"/>
                          </a:solidFill>
                          <a:effectLst/>
                          <a:latin typeface="Calibri"/>
                          <a:ea typeface="Calibri"/>
                          <a:cs typeface="Calibri"/>
                        </a:rPr>
                        <a:t>b</a:t>
                      </a:r>
                      <a:r>
                        <a:rPr lang="en-AU" sz="1000" dirty="0">
                          <a:solidFill>
                            <a:schemeClr val="tx1"/>
                          </a:solidFill>
                          <a:effectLst/>
                          <a:latin typeface="Calibri"/>
                          <a:ea typeface="Calibri"/>
                          <a:cs typeface="Calibri"/>
                        </a:rPr>
                        <a:t>asis, via</a:t>
                      </a:r>
                      <a:r>
                        <a:rPr lang="en-AU" sz="1000" spc="-15" dirty="0">
                          <a:solidFill>
                            <a:schemeClr val="tx1"/>
                          </a:solidFill>
                          <a:effectLst/>
                          <a:latin typeface="Calibri"/>
                          <a:ea typeface="Calibri"/>
                          <a:cs typeface="Calibri"/>
                        </a:rPr>
                        <a:t> </a:t>
                      </a:r>
                      <a:r>
                        <a:rPr lang="en-AU" sz="1000" dirty="0">
                          <a:solidFill>
                            <a:schemeClr val="tx1"/>
                          </a:solidFill>
                          <a:effectLst/>
                          <a:latin typeface="Calibri"/>
                          <a:ea typeface="Calibri"/>
                          <a:cs typeface="Calibri"/>
                        </a:rPr>
                        <a:t>the </a:t>
                      </a:r>
                      <a:r>
                        <a:rPr lang="en-AU" sz="1000" spc="-5" dirty="0" smtClean="0">
                          <a:solidFill>
                            <a:schemeClr val="tx1"/>
                          </a:solidFill>
                          <a:effectLst/>
                          <a:latin typeface="Calibri"/>
                          <a:ea typeface="Calibri"/>
                          <a:cs typeface="Calibri"/>
                        </a:rPr>
                        <a:t>j</a:t>
                      </a:r>
                      <a:r>
                        <a:rPr lang="en-AU" sz="1000" spc="5" dirty="0" smtClean="0">
                          <a:solidFill>
                            <a:schemeClr val="tx1"/>
                          </a:solidFill>
                          <a:effectLst/>
                          <a:latin typeface="Calibri"/>
                          <a:ea typeface="Calibri"/>
                          <a:cs typeface="Calibri"/>
                        </a:rPr>
                        <a:t>o</a:t>
                      </a:r>
                      <a:r>
                        <a:rPr lang="en-AU" sz="1000" dirty="0" smtClean="0">
                          <a:solidFill>
                            <a:schemeClr val="tx1"/>
                          </a:solidFill>
                          <a:effectLst/>
                          <a:latin typeface="Calibri"/>
                          <a:ea typeface="Calibri"/>
                          <a:cs typeface="Calibri"/>
                        </a:rPr>
                        <a:t>b</a:t>
                      </a:r>
                      <a:r>
                        <a:rPr lang="en-AU" sz="1000" spc="-5" dirty="0" smtClean="0">
                          <a:solidFill>
                            <a:schemeClr val="tx1"/>
                          </a:solidFill>
                          <a:effectLst/>
                          <a:latin typeface="Calibri"/>
                          <a:ea typeface="Calibri"/>
                          <a:cs typeface="Calibri"/>
                        </a:rPr>
                        <a:t> </a:t>
                      </a:r>
                      <a:r>
                        <a:rPr lang="en-AU" sz="1000" dirty="0" smtClean="0">
                          <a:solidFill>
                            <a:schemeClr val="tx1"/>
                          </a:solidFill>
                          <a:effectLst/>
                          <a:latin typeface="Calibri"/>
                          <a:ea typeface="Calibri"/>
                          <a:cs typeface="Calibri"/>
                        </a:rPr>
                        <a:t>sa</a:t>
                      </a:r>
                      <a:r>
                        <a:rPr lang="en-AU" sz="1000" spc="-15" dirty="0" smtClean="0">
                          <a:solidFill>
                            <a:schemeClr val="tx1"/>
                          </a:solidFill>
                          <a:effectLst/>
                          <a:latin typeface="Calibri"/>
                          <a:ea typeface="Calibri"/>
                          <a:cs typeface="Calibri"/>
                        </a:rPr>
                        <a:t>f</a:t>
                      </a:r>
                      <a:r>
                        <a:rPr lang="en-AU" sz="1000" dirty="0" smtClean="0">
                          <a:solidFill>
                            <a:schemeClr val="tx1"/>
                          </a:solidFill>
                          <a:effectLst/>
                          <a:latin typeface="Calibri"/>
                          <a:ea typeface="Calibri"/>
                          <a:cs typeface="Calibri"/>
                        </a:rPr>
                        <a:t>e</a:t>
                      </a:r>
                      <a:r>
                        <a:rPr lang="en-AU" sz="1000" spc="-10" dirty="0" smtClean="0">
                          <a:solidFill>
                            <a:schemeClr val="tx1"/>
                          </a:solidFill>
                          <a:effectLst/>
                          <a:latin typeface="Calibri"/>
                          <a:ea typeface="Calibri"/>
                          <a:cs typeface="Calibri"/>
                        </a:rPr>
                        <a:t>t</a:t>
                      </a:r>
                      <a:r>
                        <a:rPr lang="en-AU" sz="1000" dirty="0" smtClean="0">
                          <a:solidFill>
                            <a:schemeClr val="tx1"/>
                          </a:solidFill>
                          <a:effectLst/>
                          <a:latin typeface="Calibri"/>
                          <a:ea typeface="Calibri"/>
                          <a:cs typeface="Calibri"/>
                        </a:rPr>
                        <a:t>y a</a:t>
                      </a:r>
                      <a:r>
                        <a:rPr lang="en-AU" sz="1000" spc="-5" dirty="0" smtClean="0">
                          <a:solidFill>
                            <a:schemeClr val="tx1"/>
                          </a:solidFill>
                          <a:effectLst/>
                          <a:latin typeface="Calibri"/>
                          <a:ea typeface="Calibri"/>
                          <a:cs typeface="Calibri"/>
                        </a:rPr>
                        <a:t>n</a:t>
                      </a:r>
                      <a:r>
                        <a:rPr lang="en-AU" sz="1000" dirty="0" smtClean="0">
                          <a:solidFill>
                            <a:schemeClr val="tx1"/>
                          </a:solidFill>
                          <a:effectLst/>
                          <a:latin typeface="Calibri"/>
                          <a:ea typeface="Calibri"/>
                          <a:cs typeface="Calibri"/>
                        </a:rPr>
                        <a:t>alysis</a:t>
                      </a:r>
                      <a:r>
                        <a:rPr lang="en-AU" sz="1000" spc="-10" dirty="0" smtClean="0">
                          <a:solidFill>
                            <a:schemeClr val="tx1"/>
                          </a:solidFill>
                          <a:effectLst/>
                          <a:latin typeface="Calibri"/>
                          <a:ea typeface="Calibri"/>
                          <a:cs typeface="Calibri"/>
                        </a:rPr>
                        <a:t> </a:t>
                      </a:r>
                      <a:r>
                        <a:rPr lang="en-AU" sz="1000" dirty="0" smtClean="0">
                          <a:solidFill>
                            <a:schemeClr val="tx1"/>
                          </a:solidFill>
                          <a:effectLst/>
                          <a:latin typeface="Calibri"/>
                          <a:ea typeface="Calibri"/>
                          <a:cs typeface="Calibri"/>
                        </a:rPr>
                        <a:t>pr</a:t>
                      </a:r>
                      <a:r>
                        <a:rPr lang="en-AU" sz="1000" spc="-10" dirty="0" smtClean="0">
                          <a:solidFill>
                            <a:schemeClr val="tx1"/>
                          </a:solidFill>
                          <a:effectLst/>
                          <a:latin typeface="Calibri"/>
                          <a:ea typeface="Calibri"/>
                          <a:cs typeface="Calibri"/>
                        </a:rPr>
                        <a:t>o</a:t>
                      </a:r>
                      <a:r>
                        <a:rPr lang="en-AU" sz="1000" spc="-15" dirty="0" smtClean="0">
                          <a:solidFill>
                            <a:schemeClr val="tx1"/>
                          </a:solidFill>
                          <a:effectLst/>
                          <a:latin typeface="Calibri"/>
                          <a:ea typeface="Calibri"/>
                          <a:cs typeface="Calibri"/>
                        </a:rPr>
                        <a:t>c</a:t>
                      </a:r>
                      <a:r>
                        <a:rPr lang="en-AU" sz="1000" dirty="0" smtClean="0">
                          <a:solidFill>
                            <a:schemeClr val="tx1"/>
                          </a:solidFill>
                          <a:effectLst/>
                          <a:latin typeface="Calibri"/>
                          <a:ea typeface="Calibri"/>
                          <a:cs typeface="Calibri"/>
                        </a:rPr>
                        <a:t>ess.</a:t>
                      </a:r>
                      <a:endParaRPr lang="en-US" sz="1000" dirty="0">
                        <a:solidFill>
                          <a:schemeClr val="tx1"/>
                        </a:solidFill>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1574">
                <a:tc>
                  <a:txBody>
                    <a:bodyPr/>
                    <a:lstStyle/>
                    <a:p>
                      <a:pPr marL="50165" fontAlgn="auto" hangingPunct="1">
                        <a:lnSpc>
                          <a:spcPts val="1320"/>
                        </a:lnSpc>
                        <a:spcAft>
                          <a:spcPts val="0"/>
                        </a:spcAft>
                      </a:pPr>
                      <a:r>
                        <a:rPr lang="en-AU" sz="1000" b="1">
                          <a:effectLst/>
                          <a:latin typeface="Calibri"/>
                          <a:ea typeface="Calibri"/>
                          <a:cs typeface="Times New Roman"/>
                        </a:rPr>
                        <a:t>Identification methods</a:t>
                      </a:r>
                      <a:endParaRPr lang="en-US" sz="100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4770" marR="12700" fontAlgn="auto" hangingPunct="1">
                        <a:lnSpc>
                          <a:spcPct val="120000"/>
                        </a:lnSpc>
                        <a:spcAft>
                          <a:spcPts val="0"/>
                        </a:spcAft>
                      </a:pPr>
                      <a:r>
                        <a:rPr lang="en-AU" sz="1000" dirty="0" smtClean="0">
                          <a:solidFill>
                            <a:schemeClr val="tx1"/>
                          </a:solidFill>
                          <a:effectLst/>
                          <a:latin typeface="Calibri"/>
                          <a:ea typeface="Calibri"/>
                          <a:cs typeface="Calibri"/>
                        </a:rPr>
                        <a:t>PMHs are </a:t>
                      </a:r>
                      <a:r>
                        <a:rPr lang="en-AU" sz="1000" dirty="0">
                          <a:solidFill>
                            <a:schemeClr val="tx1"/>
                          </a:solidFill>
                          <a:effectLst/>
                          <a:latin typeface="Calibri"/>
                          <a:ea typeface="Calibri"/>
                          <a:cs typeface="Calibri"/>
                        </a:rPr>
                        <a:t>identified by the following methods: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Hazard </a:t>
                      </a:r>
                      <a:r>
                        <a:rPr lang="en-AU" sz="1000" dirty="0" smtClean="0">
                          <a:solidFill>
                            <a:schemeClr val="tx1"/>
                          </a:solidFill>
                          <a:effectLst/>
                          <a:latin typeface="Calibri"/>
                          <a:ea typeface="Calibri"/>
                          <a:cs typeface="Calibri"/>
                        </a:rPr>
                        <a:t>reports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Risk </a:t>
                      </a:r>
                      <a:r>
                        <a:rPr lang="en-AU" sz="1000" dirty="0" smtClean="0">
                          <a:solidFill>
                            <a:schemeClr val="tx1"/>
                          </a:solidFill>
                          <a:effectLst/>
                          <a:latin typeface="Calibri"/>
                          <a:ea typeface="Calibri"/>
                          <a:cs typeface="Calibri"/>
                        </a:rPr>
                        <a:t>registers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Investigations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Audits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Professional consultation</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Industry standards, knowledge and practices</a:t>
                      </a:r>
                      <a:endParaRPr lang="en-US" sz="1000" dirty="0">
                        <a:solidFill>
                          <a:schemeClr val="tx1"/>
                        </a:solidFill>
                        <a:effectLst/>
                        <a:latin typeface="Arial"/>
                        <a:ea typeface="Times New Roman"/>
                        <a:cs typeface="Times New Roman"/>
                      </a:endParaRPr>
                    </a:p>
                    <a:p>
                      <a:pPr marL="342900" marR="12700" lvl="0" indent="-342900" fontAlgn="auto" hangingPunct="1">
                        <a:lnSpc>
                          <a:spcPct val="120000"/>
                        </a:lnSpc>
                        <a:spcAft>
                          <a:spcPts val="0"/>
                        </a:spcAft>
                        <a:buFont typeface="Symbol"/>
                        <a:buChar char=""/>
                      </a:pPr>
                      <a:r>
                        <a:rPr lang="en-AU" sz="1000" dirty="0">
                          <a:solidFill>
                            <a:schemeClr val="tx1"/>
                          </a:solidFill>
                          <a:effectLst/>
                          <a:latin typeface="Calibri"/>
                          <a:ea typeface="Calibri"/>
                          <a:cs typeface="Calibri"/>
                        </a:rPr>
                        <a:t>HSR meetings, toolbox talks and PSIs</a:t>
                      </a:r>
                      <a:endParaRPr lang="en-US" sz="1000" dirty="0">
                        <a:solidFill>
                          <a:schemeClr val="tx1"/>
                        </a:solidFill>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3877">
                <a:tc>
                  <a:txBody>
                    <a:bodyPr/>
                    <a:lstStyle/>
                    <a:p>
                      <a:pPr marL="50165" fontAlgn="auto" hangingPunct="1">
                        <a:lnSpc>
                          <a:spcPts val="1320"/>
                        </a:lnSpc>
                        <a:spcAft>
                          <a:spcPts val="0"/>
                        </a:spcAft>
                      </a:pPr>
                      <a:r>
                        <a:rPr lang="en-AU" sz="1000" b="1" dirty="0">
                          <a:effectLst/>
                          <a:latin typeface="Calibri"/>
                          <a:ea typeface="Calibri"/>
                          <a:cs typeface="Times New Roman"/>
                        </a:rPr>
                        <a:t>Communication, Consultation </a:t>
                      </a:r>
                      <a:r>
                        <a:rPr lang="en-AU" sz="1000" b="1" dirty="0" smtClean="0">
                          <a:effectLst/>
                          <a:latin typeface="Calibri"/>
                          <a:ea typeface="Calibri"/>
                          <a:cs typeface="Times New Roman"/>
                        </a:rPr>
                        <a:t>and </a:t>
                      </a:r>
                      <a:r>
                        <a:rPr lang="en-AU" sz="1000" b="1" dirty="0">
                          <a:effectLst/>
                          <a:latin typeface="Calibri"/>
                          <a:ea typeface="Calibri"/>
                          <a:cs typeface="Times New Roman"/>
                        </a:rPr>
                        <a:t>Training</a:t>
                      </a:r>
                      <a:endParaRPr lang="en-US" sz="1000" dirty="0">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fontAlgn="auto" hangingPunct="1">
                        <a:lnSpc>
                          <a:spcPct val="120000"/>
                        </a:lnSpc>
                        <a:spcAft>
                          <a:spcPts val="0"/>
                        </a:spcAft>
                        <a:tabLst>
                          <a:tab pos="87630" algn="l"/>
                        </a:tabLst>
                      </a:pPr>
                      <a:r>
                        <a:rPr lang="en-AU" sz="1000" dirty="0">
                          <a:solidFill>
                            <a:schemeClr val="tx1"/>
                          </a:solidFill>
                          <a:effectLst/>
                          <a:latin typeface="Calibri"/>
                          <a:ea typeface="Calibri"/>
                          <a:cs typeface="Calibri"/>
                        </a:rPr>
                        <a:t>This Principal Mining Hazard Management Plan (PMHMP) has been developed and reviewed in consultation with workers on site. Identified </a:t>
                      </a:r>
                      <a:r>
                        <a:rPr lang="en-AU" sz="1000" dirty="0" smtClean="0">
                          <a:solidFill>
                            <a:schemeClr val="tx1"/>
                          </a:solidFill>
                          <a:effectLst/>
                          <a:latin typeface="Calibri"/>
                          <a:ea typeface="Calibri"/>
                          <a:cs typeface="Calibri"/>
                        </a:rPr>
                        <a:t>PMHs shall </a:t>
                      </a:r>
                      <a:r>
                        <a:rPr lang="en-AU" sz="1000" dirty="0">
                          <a:solidFill>
                            <a:schemeClr val="tx1"/>
                          </a:solidFill>
                          <a:effectLst/>
                          <a:latin typeface="Calibri"/>
                          <a:ea typeface="Calibri"/>
                          <a:cs typeface="Calibri"/>
                        </a:rPr>
                        <a:t>be communicated to workers via inductions and reiterated through sign boards, PSI meetings, intranet and other formal communication channels used on site.</a:t>
                      </a:r>
                      <a:endParaRPr lang="en-US" sz="1000" dirty="0">
                        <a:solidFill>
                          <a:schemeClr val="tx1"/>
                        </a:solidFill>
                        <a:effectLst/>
                        <a:latin typeface="Arial"/>
                        <a:ea typeface="Times New Roman"/>
                        <a:cs typeface="Times New Roman"/>
                      </a:endParaRPr>
                    </a:p>
                    <a:p>
                      <a:pPr fontAlgn="auto" hangingPunct="1">
                        <a:lnSpc>
                          <a:spcPct val="120000"/>
                        </a:lnSpc>
                        <a:spcAft>
                          <a:spcPts val="0"/>
                        </a:spcAft>
                        <a:tabLst>
                          <a:tab pos="87630" algn="l"/>
                        </a:tabLst>
                      </a:pPr>
                      <a:r>
                        <a:rPr lang="en-AU" sz="1000" dirty="0">
                          <a:solidFill>
                            <a:schemeClr val="tx1"/>
                          </a:solidFill>
                          <a:effectLst/>
                          <a:latin typeface="Calibri"/>
                          <a:ea typeface="Calibri"/>
                          <a:cs typeface="Calibri"/>
                        </a:rPr>
                        <a:t> </a:t>
                      </a:r>
                      <a:endParaRPr lang="en-US" sz="1000" dirty="0">
                        <a:solidFill>
                          <a:schemeClr val="tx1"/>
                        </a:solidFill>
                        <a:effectLst/>
                        <a:latin typeface="Arial"/>
                        <a:ea typeface="Times New Roman"/>
                        <a:cs typeface="Times New Roman"/>
                      </a:endParaRPr>
                    </a:p>
                    <a:p>
                      <a:pPr fontAlgn="auto" hangingPunct="1">
                        <a:lnSpc>
                          <a:spcPct val="120000"/>
                        </a:lnSpc>
                        <a:spcAft>
                          <a:spcPts val="0"/>
                        </a:spcAft>
                        <a:tabLst>
                          <a:tab pos="87630" algn="l"/>
                        </a:tabLst>
                      </a:pPr>
                      <a:r>
                        <a:rPr lang="en-AU" sz="1000" dirty="0">
                          <a:solidFill>
                            <a:schemeClr val="tx1"/>
                          </a:solidFill>
                          <a:effectLst/>
                          <a:latin typeface="Calibri"/>
                          <a:ea typeface="Calibri"/>
                          <a:cs typeface="Calibri"/>
                        </a:rPr>
                        <a:t>A hard copy of this document shall be kept on site and made accessible to workers and visitors.</a:t>
                      </a:r>
                      <a:endParaRPr lang="en-US" sz="1000" dirty="0">
                        <a:solidFill>
                          <a:schemeClr val="tx1"/>
                        </a:solidFill>
                        <a:effectLst/>
                        <a:latin typeface="Arial"/>
                        <a:ea typeface="Times New Roman"/>
                        <a:cs typeface="Times New Roman"/>
                      </a:endParaRPr>
                    </a:p>
                  </a:txBody>
                  <a:tcPr marL="63988" marR="6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9643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Review of Principal Mining Hazard Management Plans</a:t>
            </a:r>
          </a:p>
        </p:txBody>
      </p:sp>
      <p:sp>
        <p:nvSpPr>
          <p:cNvPr id="3" name="Content Placeholder 2"/>
          <p:cNvSpPr>
            <a:spLocks noGrp="1"/>
          </p:cNvSpPr>
          <p:nvPr>
            <p:ph idx="1"/>
          </p:nvPr>
        </p:nvSpPr>
        <p:spPr/>
        <p:txBody>
          <a:bodyPr/>
          <a:lstStyle/>
          <a:p>
            <a:pPr marL="0" indent="0">
              <a:buNone/>
            </a:pPr>
            <a:r>
              <a:rPr lang="en-US" sz="1800" dirty="0"/>
              <a:t>The mine operator of a </a:t>
            </a:r>
            <a:r>
              <a:rPr lang="en-US" sz="1800" dirty="0" smtClean="0"/>
              <a:t>mine / quarry </a:t>
            </a:r>
            <a:r>
              <a:rPr lang="en-US" sz="1800" dirty="0"/>
              <a:t>must ensure that any </a:t>
            </a:r>
            <a:r>
              <a:rPr lang="en-US" sz="1800" dirty="0">
                <a:solidFill>
                  <a:schemeClr val="tx1"/>
                </a:solidFill>
              </a:rPr>
              <a:t>M</a:t>
            </a:r>
            <a:r>
              <a:rPr lang="en-US" sz="1800" dirty="0" smtClean="0">
                <a:solidFill>
                  <a:schemeClr val="tx1"/>
                </a:solidFill>
              </a:rPr>
              <a:t>anagement </a:t>
            </a:r>
            <a:r>
              <a:rPr lang="en-US" sz="1800" dirty="0">
                <a:solidFill>
                  <a:schemeClr val="tx1"/>
                </a:solidFill>
              </a:rPr>
              <a:t>P</a:t>
            </a:r>
            <a:r>
              <a:rPr lang="en-US" sz="1800" dirty="0" smtClean="0">
                <a:solidFill>
                  <a:schemeClr val="tx1"/>
                </a:solidFill>
              </a:rPr>
              <a:t>lan </a:t>
            </a:r>
            <a:r>
              <a:rPr lang="en-US" sz="1800" dirty="0" smtClean="0">
                <a:solidFill>
                  <a:schemeClr val="tx1"/>
                </a:solidFill>
              </a:rPr>
              <a:t>developed </a:t>
            </a:r>
            <a:r>
              <a:rPr lang="en-US" sz="1800" dirty="0">
                <a:solidFill>
                  <a:schemeClr val="tx1"/>
                </a:solidFill>
              </a:rPr>
              <a:t>for a </a:t>
            </a:r>
            <a:r>
              <a:rPr lang="en-US" sz="1800" dirty="0" smtClean="0">
                <a:solidFill>
                  <a:schemeClr val="tx1"/>
                </a:solidFill>
              </a:rPr>
              <a:t>Principal Mining Hazard:</a:t>
            </a:r>
            <a:endParaRPr lang="en-US" sz="1800" dirty="0" smtClean="0">
              <a:solidFill>
                <a:schemeClr val="tx1"/>
              </a:solidFill>
            </a:endParaRPr>
          </a:p>
          <a:p>
            <a:r>
              <a:rPr lang="en-US" sz="1800" dirty="0"/>
              <a:t>I</a:t>
            </a:r>
            <a:r>
              <a:rPr lang="en-US" sz="1800" dirty="0" smtClean="0"/>
              <a:t>s </a:t>
            </a:r>
            <a:r>
              <a:rPr lang="en-US" sz="1800" dirty="0"/>
              <a:t>reviewed on </a:t>
            </a:r>
            <a:r>
              <a:rPr lang="en-US" sz="1800" dirty="0" smtClean="0"/>
              <a:t>a regular </a:t>
            </a:r>
            <a:r>
              <a:rPr lang="en-US" sz="1800" dirty="0" smtClean="0">
                <a:solidFill>
                  <a:schemeClr val="tx1"/>
                </a:solidFill>
              </a:rPr>
              <a:t>basis</a:t>
            </a:r>
          </a:p>
          <a:p>
            <a:r>
              <a:rPr lang="en-US" sz="1800" dirty="0">
                <a:solidFill>
                  <a:schemeClr val="tx1"/>
                </a:solidFill>
              </a:rPr>
              <a:t>A</a:t>
            </a:r>
            <a:r>
              <a:rPr lang="en-US" sz="1800" dirty="0" smtClean="0">
                <a:solidFill>
                  <a:schemeClr val="tx1"/>
                </a:solidFill>
              </a:rPr>
              <a:t>s </a:t>
            </a:r>
            <a:r>
              <a:rPr lang="en-US" sz="1800" dirty="0" smtClean="0">
                <a:solidFill>
                  <a:schemeClr val="tx1"/>
                </a:solidFill>
              </a:rPr>
              <a:t>necessary, </a:t>
            </a:r>
            <a:r>
              <a:rPr lang="en-US" sz="1800" dirty="0">
                <a:solidFill>
                  <a:schemeClr val="tx1"/>
                </a:solidFill>
              </a:rPr>
              <a:t>revised if a risk control measure specified in the plan is revised under </a:t>
            </a:r>
            <a:r>
              <a:rPr lang="en-US" sz="1800" dirty="0" smtClean="0">
                <a:solidFill>
                  <a:schemeClr val="tx1"/>
                </a:solidFill>
              </a:rPr>
              <a:t>Regulation </a:t>
            </a:r>
            <a:r>
              <a:rPr lang="en-US" sz="1800" dirty="0" smtClean="0">
                <a:solidFill>
                  <a:schemeClr val="tx1"/>
                </a:solidFill>
              </a:rPr>
              <a:t>38 </a:t>
            </a:r>
            <a:r>
              <a:rPr lang="en-US" sz="1800" dirty="0">
                <a:solidFill>
                  <a:schemeClr val="tx1"/>
                </a:solidFill>
              </a:rPr>
              <a:t>or </a:t>
            </a:r>
            <a:r>
              <a:rPr lang="en-US" sz="1800" dirty="0" smtClean="0">
                <a:solidFill>
                  <a:schemeClr val="tx1"/>
                </a:solidFill>
              </a:rPr>
              <a:t>Regulation </a:t>
            </a:r>
            <a:r>
              <a:rPr lang="en-US" sz="1800" dirty="0" smtClean="0">
                <a:solidFill>
                  <a:schemeClr val="tx1"/>
                </a:solidFill>
              </a:rPr>
              <a:t>618 </a:t>
            </a:r>
            <a:r>
              <a:rPr lang="en-US" sz="1800" dirty="0">
                <a:solidFill>
                  <a:schemeClr val="tx1"/>
                </a:solidFill>
              </a:rPr>
              <a:t>of the </a:t>
            </a:r>
            <a:r>
              <a:rPr lang="en-US" sz="1800" i="1" dirty="0">
                <a:solidFill>
                  <a:schemeClr val="tx1"/>
                </a:solidFill>
              </a:rPr>
              <a:t>Work Health and Safety Regulations 2012 </a:t>
            </a:r>
            <a:r>
              <a:rPr lang="en-US" sz="1800" dirty="0">
                <a:solidFill>
                  <a:schemeClr val="tx1"/>
                </a:solidFill>
              </a:rPr>
              <a:t>(SA</a:t>
            </a:r>
            <a:r>
              <a:rPr lang="en-US" sz="1800" dirty="0" smtClean="0">
                <a:solidFill>
                  <a:schemeClr val="tx1"/>
                </a:solidFill>
              </a:rPr>
              <a:t>).</a:t>
            </a:r>
            <a:endParaRPr lang="en-US"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36</a:t>
            </a:fld>
            <a:endParaRPr lang="en-AU" sz="1400">
              <a:solidFill>
                <a:srgbClr val="1D1D60"/>
              </a:solidFill>
            </a:endParaRPr>
          </a:p>
        </p:txBody>
      </p:sp>
    </p:spTree>
    <p:extLst>
      <p:ext uri="{BB962C8B-B14F-4D97-AF65-F5344CB8AC3E}">
        <p14:creationId xmlns:p14="http://schemas.microsoft.com/office/powerpoint/2010/main" val="17155091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Further Assistance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4776192"/>
          </a:xfrm>
        </p:spPr>
        <p:txBody>
          <a:bodyPr/>
          <a:lstStyle/>
          <a:p>
            <a:pPr marL="0" lvl="0" indent="0" defTabSz="914400">
              <a:spcBef>
                <a:spcPct val="0"/>
              </a:spcBef>
              <a:buClrTx/>
              <a:buSzTx/>
              <a:buNone/>
            </a:pPr>
            <a:endParaRPr lang="en-AU" sz="1800" dirty="0" smtClean="0">
              <a:solidFill>
                <a:prstClr val="black"/>
              </a:solidFill>
            </a:endParaRPr>
          </a:p>
          <a:p>
            <a:pPr marL="0" lvl="0" indent="0" defTabSz="914400">
              <a:spcBef>
                <a:spcPct val="0"/>
              </a:spcBef>
              <a:buClrTx/>
              <a:buSzTx/>
              <a:buNone/>
            </a:pPr>
            <a:r>
              <a:rPr lang="en-AU" sz="1800" dirty="0" smtClean="0">
                <a:solidFill>
                  <a:prstClr val="black"/>
                </a:solidFill>
              </a:rPr>
              <a:t>MAQOHSC </a:t>
            </a:r>
            <a:r>
              <a:rPr lang="en-AU" sz="1800" dirty="0">
                <a:solidFill>
                  <a:prstClr val="black"/>
                </a:solidFill>
              </a:rPr>
              <a:t>Work Health and Safety Specialists are available to provide further </a:t>
            </a:r>
            <a:r>
              <a:rPr lang="en-AU" sz="1800" dirty="0" smtClean="0">
                <a:solidFill>
                  <a:prstClr val="black"/>
                </a:solidFill>
              </a:rPr>
              <a:t>on-site support </a:t>
            </a:r>
            <a:r>
              <a:rPr lang="en-AU" sz="1800" dirty="0">
                <a:solidFill>
                  <a:prstClr val="black"/>
                </a:solidFill>
              </a:rPr>
              <a:t>and assistance on all Work Health and Safety matters.</a:t>
            </a:r>
          </a:p>
          <a:p>
            <a:pPr marL="0" lvl="0" indent="0" defTabSz="914400">
              <a:spcBef>
                <a:spcPct val="0"/>
              </a:spcBef>
              <a:buClrTx/>
              <a:buSzTx/>
              <a:buNone/>
            </a:pPr>
            <a:endParaRPr lang="en-AU" sz="1800" dirty="0">
              <a:solidFill>
                <a:prstClr val="black"/>
              </a:solidFill>
            </a:endParaRPr>
          </a:p>
          <a:p>
            <a:pPr marL="0" lvl="0" indent="0" defTabSz="914400">
              <a:spcBef>
                <a:spcPct val="0"/>
              </a:spcBef>
              <a:buClrTx/>
              <a:buSzTx/>
              <a:buNone/>
            </a:pPr>
            <a:r>
              <a:rPr lang="en-AU" sz="1800" dirty="0">
                <a:solidFill>
                  <a:prstClr val="black"/>
                </a:solidFill>
              </a:rPr>
              <a:t>MAQOHSC Work Health and Safety Specialists </a:t>
            </a:r>
            <a:r>
              <a:rPr lang="en-AU" sz="1800" dirty="0" smtClean="0">
                <a:solidFill>
                  <a:prstClr val="black"/>
                </a:solidFill>
              </a:rPr>
              <a:t>can be </a:t>
            </a:r>
            <a:r>
              <a:rPr lang="en-AU" sz="1800" dirty="0">
                <a:solidFill>
                  <a:prstClr val="black"/>
                </a:solidFill>
              </a:rPr>
              <a:t>contacted via our </a:t>
            </a:r>
            <a:r>
              <a:rPr lang="en-AU" sz="1800" dirty="0" smtClean="0">
                <a:solidFill>
                  <a:prstClr val="black"/>
                </a:solidFill>
                <a:hlinkClick r:id="rId3"/>
              </a:rPr>
              <a:t>online support request form</a:t>
            </a:r>
            <a:r>
              <a:rPr lang="en-AU" sz="1800" dirty="0" smtClean="0">
                <a:solidFill>
                  <a:prstClr val="black"/>
                </a:solidFill>
              </a:rPr>
              <a:t> available on our website </a:t>
            </a:r>
            <a:r>
              <a:rPr lang="en-AU" sz="1800" dirty="0">
                <a:solidFill>
                  <a:prstClr val="black"/>
                </a:solidFill>
              </a:rPr>
              <a:t>at </a:t>
            </a:r>
            <a:r>
              <a:rPr lang="en-AU" sz="1800" dirty="0">
                <a:solidFill>
                  <a:prstClr val="black"/>
                </a:solidFill>
                <a:hlinkClick r:id="rId4"/>
              </a:rPr>
              <a:t>www.maqohsc.sa.gov.au</a:t>
            </a:r>
            <a:r>
              <a:rPr lang="en-AU" sz="1800" dirty="0">
                <a:solidFill>
                  <a:prstClr val="black"/>
                </a:solidFill>
              </a:rPr>
              <a:t> or email </a:t>
            </a:r>
            <a:r>
              <a:rPr lang="en-AU" sz="1800" dirty="0" smtClean="0">
                <a:solidFill>
                  <a:prstClr val="black"/>
                </a:solidFill>
                <a:hlinkClick r:id="rId5"/>
              </a:rPr>
              <a:t>maqohsc@sa.gov.au</a:t>
            </a:r>
            <a:r>
              <a:rPr lang="en-AU" sz="1800" dirty="0" smtClean="0">
                <a:solidFill>
                  <a:prstClr val="black"/>
                </a:solidFill>
              </a:rPr>
              <a:t>.</a:t>
            </a:r>
            <a:endParaRPr lang="en-AU" sz="1800" dirty="0">
              <a:solidFill>
                <a:prstClr val="black"/>
              </a:solidFill>
            </a:endParaRPr>
          </a:p>
          <a:p>
            <a:pPr marL="0" lvl="0" indent="0" defTabSz="914400">
              <a:spcBef>
                <a:spcPct val="0"/>
              </a:spcBef>
              <a:buClrTx/>
              <a:buSzTx/>
              <a:buNone/>
            </a:pPr>
            <a:endParaRPr lang="en-AU" sz="1800" dirty="0">
              <a:solidFill>
                <a:prstClr val="black"/>
              </a:solidFill>
            </a:endParaRPr>
          </a:p>
          <a:p>
            <a:pPr marL="0" indent="0" hangingPunct="0">
              <a:buNone/>
            </a:pPr>
            <a:r>
              <a:rPr lang="en-US" sz="1800" dirty="0"/>
              <a:t>Work Health and Safety Legislation, Codes of Practice, fact sheets, Health and Safety Representatives (HSR) information and guides can be found at the following websites: </a:t>
            </a:r>
            <a:endParaRPr lang="en-AU" sz="1800" b="1" dirty="0"/>
          </a:p>
          <a:p>
            <a:pPr marL="0" indent="0" hangingPunct="0">
              <a:buNone/>
            </a:pPr>
            <a:r>
              <a:rPr lang="en-US" sz="1800" dirty="0" err="1"/>
              <a:t>SafeWork</a:t>
            </a:r>
            <a:r>
              <a:rPr lang="en-US" sz="1800" dirty="0"/>
              <a:t> SA – </a:t>
            </a:r>
            <a:r>
              <a:rPr lang="en-US" sz="1800" u="sng" dirty="0">
                <a:hlinkClick r:id="rId6"/>
              </a:rPr>
              <a:t>www.safework.sa.gov.au</a:t>
            </a:r>
            <a:r>
              <a:rPr lang="en-US" sz="1800" dirty="0"/>
              <a:t> or call 1300 365 255</a:t>
            </a:r>
            <a:endParaRPr lang="en-AU" sz="1800" dirty="0"/>
          </a:p>
          <a:p>
            <a:pPr marL="0" indent="0" hangingPunct="0">
              <a:buNone/>
            </a:pPr>
            <a:r>
              <a:rPr lang="en-US" sz="1800" dirty="0"/>
              <a:t>Safe Work Australia – </a:t>
            </a:r>
            <a:r>
              <a:rPr lang="en-US" sz="1800" u="sng" dirty="0">
                <a:hlinkClick r:id="rId7"/>
              </a:rPr>
              <a:t>www.safeworkaustralia.gov.au</a:t>
            </a:r>
            <a:r>
              <a:rPr lang="en-US" sz="1800" dirty="0"/>
              <a:t> or </a:t>
            </a:r>
            <a:r>
              <a:rPr lang="en-US" sz="1800" dirty="0" smtClean="0"/>
              <a:t>call   1300 551 </a:t>
            </a:r>
            <a:r>
              <a:rPr lang="en-US" sz="1800" dirty="0"/>
              <a:t>832</a:t>
            </a:r>
            <a:endParaRPr lang="en-AU" sz="1800" dirty="0"/>
          </a:p>
          <a:p>
            <a:pPr marL="0" indent="0">
              <a:buNone/>
            </a:pP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37</a:t>
            </a:fld>
            <a:endParaRPr lang="en-AU" dirty="0"/>
          </a:p>
        </p:txBody>
      </p:sp>
    </p:spTree>
    <p:extLst>
      <p:ext uri="{BB962C8B-B14F-4D97-AF65-F5344CB8AC3E}">
        <p14:creationId xmlns:p14="http://schemas.microsoft.com/office/powerpoint/2010/main" val="771536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800" dirty="0" smtClean="0"/>
              <a:t>This </a:t>
            </a:r>
            <a:r>
              <a:rPr lang="en-AU" sz="1800" dirty="0"/>
              <a:t>creative commons licence allows you to copy, communicate </a:t>
            </a:r>
            <a:r>
              <a:rPr lang="en-AU" sz="1800" dirty="0" smtClean="0"/>
              <a:t>and or </a:t>
            </a:r>
            <a:r>
              <a:rPr lang="en-AU" sz="1800" dirty="0"/>
              <a:t>adapt </a:t>
            </a:r>
            <a:r>
              <a:rPr lang="en-AU" sz="1800" dirty="0" smtClean="0"/>
              <a:t>our </a:t>
            </a:r>
            <a:r>
              <a:rPr lang="en-AU" sz="1800" dirty="0"/>
              <a:t>work for non-commercial </a:t>
            </a:r>
            <a:r>
              <a:rPr lang="en-AU" sz="1800" dirty="0" smtClean="0"/>
              <a:t>purposes only, </a:t>
            </a:r>
            <a:r>
              <a:rPr lang="en-AU" sz="1800" dirty="0"/>
              <a:t>as long as you attribute the work to Mining and Quarrying Occupational Health and Safety Committee and abide by all the other licence terms </a:t>
            </a:r>
            <a:r>
              <a:rPr lang="en-AU" sz="1800" dirty="0" smtClean="0"/>
              <a:t>therein.</a:t>
            </a:r>
          </a:p>
          <a:p>
            <a:pPr marL="0" indent="0">
              <a:buNone/>
            </a:pPr>
            <a:endParaRPr lang="en-AU" sz="1800" dirty="0" smtClean="0"/>
          </a:p>
          <a:p>
            <a:pPr marL="0" indent="0">
              <a:buNone/>
            </a:pPr>
            <a:endParaRPr lang="en-AU" sz="1800" dirty="0"/>
          </a:p>
          <a:p>
            <a:pPr marL="0" indent="0" algn="r">
              <a:buNone/>
            </a:pPr>
            <a:endParaRPr lang="en-AU" sz="1800" dirty="0" smtClean="0"/>
          </a:p>
        </p:txBody>
      </p:sp>
      <p:sp>
        <p:nvSpPr>
          <p:cNvPr id="4" name="Slide Number Placeholder 3"/>
          <p:cNvSpPr>
            <a:spLocks noGrp="1"/>
          </p:cNvSpPr>
          <p:nvPr>
            <p:ph type="sldNum" sz="quarter" idx="10"/>
          </p:nvPr>
        </p:nvSpPr>
        <p:spPr/>
        <p:txBody>
          <a:bodyPr/>
          <a:lstStyle/>
          <a:p>
            <a:fld id="{5B1B3FAE-BC05-4C54-B68F-0E1A88C46634}" type="slidenum">
              <a:rPr lang="en-AU" smtClean="0"/>
              <a:pPr/>
              <a:t>4</a:t>
            </a:fld>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4191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96" y="1700808"/>
            <a:ext cx="7128792" cy="4896544"/>
          </a:xfrm>
        </p:spPr>
        <p:txBody>
          <a:bodyPr>
            <a:noAutofit/>
          </a:bodyPr>
          <a:lstStyle/>
          <a:p>
            <a:pPr marL="0" indent="0">
              <a:buNone/>
            </a:pPr>
            <a:r>
              <a:rPr lang="en-US" sz="1800" dirty="0" smtClean="0">
                <a:solidFill>
                  <a:schemeClr val="tx1"/>
                </a:solidFill>
              </a:rPr>
              <a:t>Regulation </a:t>
            </a:r>
            <a:r>
              <a:rPr lang="en-US" sz="1800" dirty="0">
                <a:solidFill>
                  <a:schemeClr val="tx1"/>
                </a:solidFill>
              </a:rPr>
              <a:t>612 of the </a:t>
            </a:r>
            <a:r>
              <a:rPr lang="en-US" sz="1800" i="1" dirty="0" smtClean="0">
                <a:solidFill>
                  <a:schemeClr val="tx1"/>
                </a:solidFill>
              </a:rPr>
              <a:t>Work Health and Safety Regulations 2012 </a:t>
            </a:r>
            <a:r>
              <a:rPr lang="en-US" sz="1800" dirty="0" smtClean="0">
                <a:solidFill>
                  <a:schemeClr val="tx1"/>
                </a:solidFill>
              </a:rPr>
              <a:t>(SA), </a:t>
            </a:r>
            <a:r>
              <a:rPr lang="en-US" sz="1800" dirty="0">
                <a:solidFill>
                  <a:schemeClr val="tx1"/>
                </a:solidFill>
              </a:rPr>
              <a:t>defines a </a:t>
            </a:r>
            <a:r>
              <a:rPr lang="en-US" sz="1800" dirty="0">
                <a:solidFill>
                  <a:schemeClr val="tx1"/>
                </a:solidFill>
              </a:rPr>
              <a:t>P</a:t>
            </a:r>
            <a:r>
              <a:rPr lang="en-US" sz="1800" dirty="0" smtClean="0">
                <a:solidFill>
                  <a:schemeClr val="tx1"/>
                </a:solidFill>
              </a:rPr>
              <a:t>rincipal </a:t>
            </a:r>
            <a:r>
              <a:rPr lang="en-US" sz="1800" dirty="0">
                <a:solidFill>
                  <a:schemeClr val="tx1"/>
                </a:solidFill>
              </a:rPr>
              <a:t>M</a:t>
            </a:r>
            <a:r>
              <a:rPr lang="en-US" sz="1800" dirty="0" smtClean="0">
                <a:solidFill>
                  <a:schemeClr val="tx1"/>
                </a:solidFill>
              </a:rPr>
              <a:t>ining </a:t>
            </a:r>
            <a:r>
              <a:rPr lang="en-US" sz="1800" dirty="0">
                <a:solidFill>
                  <a:schemeClr val="tx1"/>
                </a:solidFill>
              </a:rPr>
              <a:t>H</a:t>
            </a:r>
            <a:r>
              <a:rPr lang="en-US" sz="1800" dirty="0" smtClean="0">
                <a:solidFill>
                  <a:schemeClr val="tx1"/>
                </a:solidFill>
              </a:rPr>
              <a:t>azard </a:t>
            </a:r>
            <a:r>
              <a:rPr lang="en-US" sz="1800" dirty="0">
                <a:solidFill>
                  <a:schemeClr val="tx1"/>
                </a:solidFill>
              </a:rPr>
              <a:t>(PMH) </a:t>
            </a:r>
            <a:r>
              <a:rPr lang="en-US" sz="1800" dirty="0" smtClean="0">
                <a:solidFill>
                  <a:schemeClr val="tx1"/>
                </a:solidFill>
              </a:rPr>
              <a:t>as </a:t>
            </a:r>
            <a:r>
              <a:rPr lang="en-US" sz="1800" dirty="0" smtClean="0">
                <a:solidFill>
                  <a:schemeClr val="tx1"/>
                </a:solidFill>
              </a:rPr>
              <a:t>any:</a:t>
            </a:r>
            <a:endParaRPr lang="en-US" sz="1800" dirty="0" smtClean="0">
              <a:solidFill>
                <a:schemeClr val="tx1"/>
              </a:solidFill>
            </a:endParaRPr>
          </a:p>
          <a:p>
            <a:pPr>
              <a:spcBef>
                <a:spcPts val="1200"/>
              </a:spcBef>
            </a:pPr>
            <a:r>
              <a:rPr lang="en-US" sz="1800" dirty="0" smtClean="0">
                <a:solidFill>
                  <a:schemeClr val="tx1"/>
                </a:solidFill>
              </a:rPr>
              <a:t>activity</a:t>
            </a:r>
            <a:r>
              <a:rPr lang="en-US" sz="1800" dirty="0">
                <a:solidFill>
                  <a:schemeClr val="tx1"/>
                </a:solidFill>
              </a:rPr>
              <a:t>, </a:t>
            </a:r>
            <a:r>
              <a:rPr lang="en-US" sz="1800" dirty="0" smtClean="0">
                <a:solidFill>
                  <a:schemeClr val="tx1"/>
                </a:solidFill>
              </a:rPr>
              <a:t>process</a:t>
            </a:r>
            <a:r>
              <a:rPr lang="en-US" sz="1800" dirty="0">
                <a:solidFill>
                  <a:schemeClr val="tx1"/>
                </a:solidFill>
              </a:rPr>
              <a:t>, </a:t>
            </a:r>
            <a:r>
              <a:rPr lang="en-US" sz="1800" dirty="0" smtClean="0">
                <a:solidFill>
                  <a:schemeClr val="tx1"/>
                </a:solidFill>
              </a:rPr>
              <a:t>procedure</a:t>
            </a:r>
          </a:p>
          <a:p>
            <a:pPr>
              <a:spcBef>
                <a:spcPts val="1200"/>
              </a:spcBef>
            </a:pPr>
            <a:r>
              <a:rPr lang="en-US" sz="1800" dirty="0" smtClean="0">
                <a:solidFill>
                  <a:schemeClr val="tx1"/>
                </a:solidFill>
              </a:rPr>
              <a:t>plant</a:t>
            </a:r>
            <a:r>
              <a:rPr lang="en-US" sz="1800" dirty="0">
                <a:solidFill>
                  <a:schemeClr val="tx1"/>
                </a:solidFill>
              </a:rPr>
              <a:t>, </a:t>
            </a:r>
            <a:r>
              <a:rPr lang="en-US" sz="1800" dirty="0" smtClean="0">
                <a:solidFill>
                  <a:schemeClr val="tx1"/>
                </a:solidFill>
              </a:rPr>
              <a:t>structure</a:t>
            </a:r>
            <a:r>
              <a:rPr lang="en-US" sz="1800" dirty="0">
                <a:solidFill>
                  <a:schemeClr val="tx1"/>
                </a:solidFill>
              </a:rPr>
              <a:t>, </a:t>
            </a:r>
            <a:r>
              <a:rPr lang="en-US" sz="1800" dirty="0" smtClean="0">
                <a:solidFill>
                  <a:schemeClr val="tx1"/>
                </a:solidFill>
              </a:rPr>
              <a:t>substance </a:t>
            </a:r>
          </a:p>
          <a:p>
            <a:pPr>
              <a:spcBef>
                <a:spcPts val="1200"/>
              </a:spcBef>
            </a:pPr>
            <a:r>
              <a:rPr lang="en-US" sz="1800" dirty="0">
                <a:solidFill>
                  <a:schemeClr val="tx1"/>
                </a:solidFill>
              </a:rPr>
              <a:t>s</a:t>
            </a:r>
            <a:r>
              <a:rPr lang="en-US" sz="1800" dirty="0" smtClean="0">
                <a:solidFill>
                  <a:schemeClr val="tx1"/>
                </a:solidFill>
              </a:rPr>
              <a:t>ituation</a:t>
            </a:r>
          </a:p>
          <a:p>
            <a:pPr>
              <a:spcBef>
                <a:spcPts val="1200"/>
              </a:spcBef>
            </a:pPr>
            <a:r>
              <a:rPr lang="en-US" sz="1800" dirty="0" smtClean="0">
                <a:solidFill>
                  <a:schemeClr val="tx1"/>
                </a:solidFill>
              </a:rPr>
              <a:t>other </a:t>
            </a:r>
            <a:r>
              <a:rPr lang="en-US" sz="1800" dirty="0">
                <a:solidFill>
                  <a:schemeClr val="tx1"/>
                </a:solidFill>
              </a:rPr>
              <a:t>circumstance </a:t>
            </a:r>
            <a:r>
              <a:rPr lang="en-US" sz="1800" dirty="0" smtClean="0">
                <a:solidFill>
                  <a:schemeClr val="tx1"/>
                </a:solidFill>
              </a:rPr>
              <a:t>relating </a:t>
            </a:r>
            <a:r>
              <a:rPr lang="en-US" sz="1800" dirty="0">
                <a:solidFill>
                  <a:schemeClr val="tx1"/>
                </a:solidFill>
              </a:rPr>
              <a:t>to the carrying out of mining operations that has a reasonable potential to result in multiple deaths in a single incident or a series of recurring </a:t>
            </a:r>
            <a:r>
              <a:rPr lang="en-US" sz="1800" dirty="0" smtClean="0">
                <a:solidFill>
                  <a:schemeClr val="tx1"/>
                </a:solidFill>
              </a:rPr>
              <a:t>incidents.</a:t>
            </a:r>
          </a:p>
          <a:p>
            <a:pPr marL="0" lvl="0" indent="0">
              <a:buClr>
                <a:srgbClr val="FF8200"/>
              </a:buClr>
              <a:buNone/>
            </a:pPr>
            <a:r>
              <a:rPr lang="en-US" sz="1800" dirty="0" smtClean="0">
                <a:solidFill>
                  <a:schemeClr val="tx1"/>
                </a:solidFill>
              </a:rPr>
              <a:t>Additionally</a:t>
            </a:r>
            <a:r>
              <a:rPr lang="en-US" sz="1800" dirty="0">
                <a:solidFill>
                  <a:schemeClr val="tx1"/>
                </a:solidFill>
              </a:rPr>
              <a:t>, </a:t>
            </a:r>
            <a:r>
              <a:rPr lang="en-US" sz="1800" dirty="0" smtClean="0">
                <a:solidFill>
                  <a:schemeClr val="tx1"/>
                </a:solidFill>
              </a:rPr>
              <a:t>Regulation </a:t>
            </a:r>
            <a:r>
              <a:rPr lang="en-US" sz="1800" dirty="0">
                <a:solidFill>
                  <a:schemeClr val="tx1"/>
                </a:solidFill>
              </a:rPr>
              <a:t>612 identifies </a:t>
            </a:r>
            <a:r>
              <a:rPr lang="en-US" sz="1800" dirty="0" smtClean="0">
                <a:solidFill>
                  <a:schemeClr val="tx1"/>
                </a:solidFill>
              </a:rPr>
              <a:t>‘roads </a:t>
            </a:r>
            <a:r>
              <a:rPr lang="en-US" sz="1800" dirty="0">
                <a:solidFill>
                  <a:schemeClr val="tx1"/>
                </a:solidFill>
              </a:rPr>
              <a:t>and </a:t>
            </a:r>
            <a:r>
              <a:rPr lang="en-US" sz="1800" dirty="0" smtClean="0">
                <a:solidFill>
                  <a:schemeClr val="tx1"/>
                </a:solidFill>
              </a:rPr>
              <a:t>other vehicle operating areas’ </a:t>
            </a:r>
            <a:r>
              <a:rPr lang="en-US" sz="1800" dirty="0">
                <a:solidFill>
                  <a:schemeClr val="tx1"/>
                </a:solidFill>
              </a:rPr>
              <a:t>as a </a:t>
            </a:r>
            <a:r>
              <a:rPr lang="en-US" sz="1800" dirty="0" smtClean="0">
                <a:solidFill>
                  <a:schemeClr val="tx1"/>
                </a:solidFill>
              </a:rPr>
              <a:t>principal mining </a:t>
            </a:r>
            <a:r>
              <a:rPr lang="en-US" sz="1800" dirty="0">
                <a:solidFill>
                  <a:schemeClr val="tx1"/>
                </a:solidFill>
              </a:rPr>
              <a:t>h</a:t>
            </a:r>
            <a:r>
              <a:rPr lang="en-US" sz="1800" dirty="0" smtClean="0">
                <a:solidFill>
                  <a:schemeClr val="tx1"/>
                </a:solidFill>
              </a:rPr>
              <a:t>azard.</a:t>
            </a:r>
            <a:endParaRPr lang="en-US" sz="1800" dirty="0">
              <a:solidFill>
                <a:schemeClr val="tx1"/>
              </a:solidFill>
            </a:endParaRPr>
          </a:p>
          <a:p>
            <a:pPr marL="0" lvl="0" indent="0">
              <a:buClr>
                <a:srgbClr val="FF8200"/>
              </a:buClr>
              <a:buNone/>
            </a:pPr>
            <a:endParaRPr lang="en-US" sz="1600"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5</a:t>
            </a:fld>
            <a:endParaRPr lang="en-AU" sz="1400">
              <a:solidFill>
                <a:srgbClr val="1D1D60"/>
              </a:solidFill>
            </a:endParaRPr>
          </a:p>
        </p:txBody>
      </p:sp>
      <p:sp>
        <p:nvSpPr>
          <p:cNvPr id="6" name="Title 1"/>
          <p:cNvSpPr>
            <a:spLocks noGrp="1"/>
          </p:cNvSpPr>
          <p:nvPr>
            <p:ph type="title"/>
          </p:nvPr>
        </p:nvSpPr>
        <p:spPr>
          <a:xfrm>
            <a:off x="1835696" y="260648"/>
            <a:ext cx="6851104" cy="1152128"/>
          </a:xfrm>
        </p:spPr>
        <p:txBody>
          <a:bodyPr/>
          <a:lstStyle/>
          <a:p>
            <a:pPr>
              <a:spcBef>
                <a:spcPts val="600"/>
              </a:spcBef>
            </a:pPr>
            <a:r>
              <a:rPr lang="en-AU" kern="1200" dirty="0" smtClean="0">
                <a:solidFill>
                  <a:srgbClr val="FF8200"/>
                </a:solidFill>
                <a:latin typeface="Arial" panose="020B0604020202020204" pitchFamily="34" charset="0"/>
                <a:cs typeface="Arial" panose="020B0604020202020204" pitchFamily="34" charset="0"/>
              </a:rPr>
              <a:t>What is a Principal </a:t>
            </a:r>
            <a:r>
              <a:rPr lang="en-AU" kern="1200" dirty="0">
                <a:solidFill>
                  <a:srgbClr val="FF8200"/>
                </a:solidFill>
                <a:latin typeface="Arial" panose="020B0604020202020204" pitchFamily="34" charset="0"/>
                <a:cs typeface="Arial" panose="020B0604020202020204" pitchFamily="34" charset="0"/>
              </a:rPr>
              <a:t>Mining </a:t>
            </a:r>
            <a:r>
              <a:rPr lang="en-AU" kern="1200" dirty="0" smtClean="0">
                <a:solidFill>
                  <a:srgbClr val="FF8200"/>
                </a:solidFill>
                <a:latin typeface="Arial" panose="020B0604020202020204" pitchFamily="34" charset="0"/>
                <a:cs typeface="Arial" panose="020B0604020202020204" pitchFamily="34" charset="0"/>
              </a:rPr>
              <a:t>Hazard?</a:t>
            </a:r>
            <a:endParaRPr lang="en-AU" kern="1200" dirty="0">
              <a:solidFill>
                <a:srgbClr val="FF82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42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Identification and Assessment of PMHs</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6768752" cy="4776192"/>
          </a:xfrm>
        </p:spPr>
        <p:txBody>
          <a:bodyPr>
            <a:normAutofit/>
          </a:bodyPr>
          <a:lstStyle/>
          <a:p>
            <a:pPr marL="0" lvl="0" indent="0">
              <a:buClr>
                <a:srgbClr val="FF8200"/>
              </a:buClr>
              <a:buNone/>
            </a:pPr>
            <a:r>
              <a:rPr lang="en-US" sz="1800" dirty="0" smtClean="0">
                <a:solidFill>
                  <a:schemeClr val="tx1"/>
                </a:solidFill>
              </a:rPr>
              <a:t>Regulation </a:t>
            </a:r>
            <a:r>
              <a:rPr lang="en-US" sz="1800" dirty="0" smtClean="0">
                <a:solidFill>
                  <a:schemeClr val="tx1"/>
                </a:solidFill>
              </a:rPr>
              <a:t>627 states, a mine operator must identify </a:t>
            </a:r>
            <a:r>
              <a:rPr lang="en-US" sz="1800" dirty="0">
                <a:solidFill>
                  <a:schemeClr val="tx1"/>
                </a:solidFill>
              </a:rPr>
              <a:t>all principal mining </a:t>
            </a:r>
            <a:r>
              <a:rPr lang="en-US" sz="1800" dirty="0" smtClean="0">
                <a:solidFill>
                  <a:schemeClr val="tx1"/>
                </a:solidFill>
              </a:rPr>
              <a:t>hazards at </a:t>
            </a:r>
            <a:r>
              <a:rPr lang="en-US" sz="1800" dirty="0">
                <a:solidFill>
                  <a:schemeClr val="tx1"/>
                </a:solidFill>
              </a:rPr>
              <a:t>the </a:t>
            </a:r>
            <a:r>
              <a:rPr lang="en-US" sz="1800" dirty="0" smtClean="0">
                <a:solidFill>
                  <a:schemeClr val="tx1"/>
                </a:solidFill>
              </a:rPr>
              <a:t>mine and conduct </a:t>
            </a:r>
            <a:r>
              <a:rPr lang="en-US" sz="1800" dirty="0">
                <a:solidFill>
                  <a:schemeClr val="tx1"/>
                </a:solidFill>
              </a:rPr>
              <a:t>a risk assessment that:</a:t>
            </a:r>
          </a:p>
          <a:p>
            <a:pPr lvl="0">
              <a:buClr>
                <a:srgbClr val="FF8200"/>
              </a:buClr>
            </a:pPr>
            <a:r>
              <a:rPr lang="en-US" sz="1800" dirty="0">
                <a:solidFill>
                  <a:schemeClr val="tx1"/>
                </a:solidFill>
              </a:rPr>
              <a:t>involves a comprehensive and systematic investigation and analysis of all aspects of risk with the </a:t>
            </a:r>
            <a:r>
              <a:rPr lang="en-US" sz="1800" dirty="0" smtClean="0">
                <a:solidFill>
                  <a:schemeClr val="tx1"/>
                </a:solidFill>
              </a:rPr>
              <a:t>PMH</a:t>
            </a:r>
          </a:p>
          <a:p>
            <a:pPr lvl="0">
              <a:buClr>
                <a:srgbClr val="FF8200"/>
              </a:buClr>
            </a:pPr>
            <a:r>
              <a:rPr lang="en-AU" sz="1800" dirty="0" smtClean="0">
                <a:solidFill>
                  <a:schemeClr val="tx1"/>
                </a:solidFill>
              </a:rPr>
              <a:t>uses </a:t>
            </a:r>
            <a:r>
              <a:rPr lang="en-AU" sz="1800" dirty="0">
                <a:solidFill>
                  <a:schemeClr val="tx1"/>
                </a:solidFill>
              </a:rPr>
              <a:t>appropriate investigation and analysis </a:t>
            </a:r>
            <a:r>
              <a:rPr lang="en-AU" sz="1800" dirty="0" smtClean="0">
                <a:solidFill>
                  <a:schemeClr val="tx1"/>
                </a:solidFill>
              </a:rPr>
              <a:t>methods</a:t>
            </a:r>
            <a:endParaRPr lang="en-US" sz="1800" dirty="0">
              <a:solidFill>
                <a:schemeClr val="tx1"/>
              </a:solidFill>
            </a:endParaRPr>
          </a:p>
          <a:p>
            <a:pPr lvl="0">
              <a:buClr>
                <a:srgbClr val="FF8200"/>
              </a:buClr>
            </a:pPr>
            <a:r>
              <a:rPr lang="en-US" sz="1800" dirty="0">
                <a:solidFill>
                  <a:schemeClr val="tx1"/>
                </a:solidFill>
              </a:rPr>
              <a:t>considers the PMH individually and its interaction with other </a:t>
            </a:r>
            <a:r>
              <a:rPr lang="en-US" sz="1800" dirty="0" smtClean="0">
                <a:solidFill>
                  <a:schemeClr val="tx1"/>
                </a:solidFill>
              </a:rPr>
              <a:t>PMHs </a:t>
            </a:r>
            <a:r>
              <a:rPr lang="en-US" sz="1800" dirty="0">
                <a:solidFill>
                  <a:schemeClr val="tx1"/>
                </a:solidFill>
              </a:rPr>
              <a:t>and hazards at the mine, </a:t>
            </a:r>
            <a:r>
              <a:rPr lang="en-US" sz="1800" dirty="0" smtClean="0">
                <a:solidFill>
                  <a:schemeClr val="tx1"/>
                </a:solidFill>
              </a:rPr>
              <a:t>and develops </a:t>
            </a:r>
            <a:r>
              <a:rPr lang="en-US" sz="1800" dirty="0">
                <a:solidFill>
                  <a:schemeClr val="tx1"/>
                </a:solidFill>
              </a:rPr>
              <a:t>control measures.</a:t>
            </a:r>
          </a:p>
          <a:p>
            <a:pPr marL="0" lvl="0" indent="0">
              <a:buClr>
                <a:srgbClr val="FF8200"/>
              </a:buClr>
              <a:buNone/>
            </a:pPr>
            <a:r>
              <a:rPr lang="en-AU" sz="1800" dirty="0" smtClean="0">
                <a:solidFill>
                  <a:schemeClr val="tx1"/>
                </a:solidFill>
              </a:rPr>
              <a:t>In assessing a PMH, consideration must be given to the additional criteria outlined in Schedule 19 of the </a:t>
            </a:r>
            <a:r>
              <a:rPr lang="en-US" sz="1800" i="1" dirty="0">
                <a:solidFill>
                  <a:prstClr val="black"/>
                </a:solidFill>
              </a:rPr>
              <a:t>Work Health and Safety Regulations 2012 </a:t>
            </a:r>
            <a:r>
              <a:rPr lang="en-US" sz="1800" dirty="0">
                <a:solidFill>
                  <a:prstClr val="black"/>
                </a:solidFill>
              </a:rPr>
              <a:t>(SA</a:t>
            </a:r>
            <a:r>
              <a:rPr lang="en-US" sz="1800" dirty="0" smtClean="0">
                <a:solidFill>
                  <a:prstClr val="black"/>
                </a:solidFill>
              </a:rPr>
              <a:t>).</a:t>
            </a:r>
            <a:endParaRPr lang="en-US" sz="1800" dirty="0" smtClean="0"/>
          </a:p>
          <a:p>
            <a:pPr>
              <a:lnSpc>
                <a:spcPct val="150000"/>
              </a:lnSpc>
              <a:spcBef>
                <a:spcPts val="1200"/>
              </a:spcBef>
            </a:pPr>
            <a:endParaRPr lang="en-US" sz="1600" dirty="0"/>
          </a:p>
          <a:p>
            <a:pPr marL="0" indent="0">
              <a:lnSpc>
                <a:spcPct val="150000"/>
              </a:lnSpc>
              <a:spcBef>
                <a:spcPts val="0"/>
              </a:spcBef>
              <a:buNone/>
            </a:pPr>
            <a:endParaRPr lang="en-US" sz="1600"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6</a:t>
            </a:fld>
            <a:endParaRPr lang="en-AU" sz="1400">
              <a:solidFill>
                <a:srgbClr val="1D1D60"/>
              </a:solidFill>
            </a:endParaRPr>
          </a:p>
        </p:txBody>
      </p:sp>
    </p:spTree>
    <p:extLst>
      <p:ext uri="{BB962C8B-B14F-4D97-AF65-F5344CB8AC3E}">
        <p14:creationId xmlns:p14="http://schemas.microsoft.com/office/powerpoint/2010/main" val="50341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smtClean="0">
                <a:solidFill>
                  <a:srgbClr val="FF8200"/>
                </a:solidFill>
                <a:latin typeface="Arial" panose="020B0604020202020204" pitchFamily="34" charset="0"/>
                <a:cs typeface="Arial" panose="020B0604020202020204" pitchFamily="34" charset="0"/>
              </a:rPr>
              <a:t>Consultation</a:t>
            </a:r>
            <a:endParaRPr lang="en-US"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272808" cy="4776192"/>
          </a:xfrm>
        </p:spPr>
        <p:txBody>
          <a:bodyPr/>
          <a:lstStyle/>
          <a:p>
            <a:pPr marL="0" lvl="0" indent="0">
              <a:lnSpc>
                <a:spcPct val="110000"/>
              </a:lnSpc>
              <a:spcBef>
                <a:spcPts val="1200"/>
              </a:spcBef>
              <a:buClr>
                <a:srgbClr val="FF8200"/>
              </a:buClr>
              <a:buNone/>
            </a:pPr>
            <a:r>
              <a:rPr lang="en-US" sz="1800" dirty="0" smtClean="0">
                <a:solidFill>
                  <a:schemeClr val="tx1"/>
                </a:solidFill>
              </a:rPr>
              <a:t>Work Health and Safety </a:t>
            </a:r>
            <a:r>
              <a:rPr lang="en-US" sz="1800" dirty="0" smtClean="0">
                <a:solidFill>
                  <a:schemeClr val="tx1"/>
                </a:solidFill>
              </a:rPr>
              <a:t>legislation states, a mine operator must also consult with all </a:t>
            </a:r>
            <a:r>
              <a:rPr lang="en-US" sz="1800" dirty="0">
                <a:solidFill>
                  <a:schemeClr val="tx1"/>
                </a:solidFill>
              </a:rPr>
              <a:t>personnel working at the </a:t>
            </a:r>
            <a:r>
              <a:rPr lang="en-US" sz="1800" dirty="0" smtClean="0">
                <a:solidFill>
                  <a:schemeClr val="tx1"/>
                </a:solidFill>
              </a:rPr>
              <a:t>mine / quarry </a:t>
            </a:r>
            <a:r>
              <a:rPr lang="en-US" sz="1800" dirty="0">
                <a:solidFill>
                  <a:schemeClr val="tx1"/>
                </a:solidFill>
              </a:rPr>
              <a:t>and give them opportunity to contribute in </a:t>
            </a:r>
            <a:r>
              <a:rPr lang="en-US" sz="1800" dirty="0" smtClean="0">
                <a:solidFill>
                  <a:schemeClr val="tx1"/>
                </a:solidFill>
              </a:rPr>
              <a:t>the: </a:t>
            </a:r>
          </a:p>
          <a:p>
            <a:pPr>
              <a:lnSpc>
                <a:spcPct val="110000"/>
              </a:lnSpc>
              <a:spcBef>
                <a:spcPts val="1200"/>
              </a:spcBef>
              <a:buClr>
                <a:srgbClr val="FF8200"/>
              </a:buClr>
            </a:pPr>
            <a:r>
              <a:rPr lang="en-US" sz="1800" dirty="0" smtClean="0">
                <a:solidFill>
                  <a:schemeClr val="tx1"/>
                </a:solidFill>
              </a:rPr>
              <a:t>identification </a:t>
            </a:r>
            <a:r>
              <a:rPr lang="en-US" sz="1800" dirty="0">
                <a:solidFill>
                  <a:schemeClr val="tx1"/>
                </a:solidFill>
              </a:rPr>
              <a:t>and assessment of principal mining </a:t>
            </a:r>
            <a:r>
              <a:rPr lang="en-US" sz="1800" dirty="0" smtClean="0">
                <a:solidFill>
                  <a:schemeClr val="tx1"/>
                </a:solidFill>
              </a:rPr>
              <a:t>hazards</a:t>
            </a:r>
          </a:p>
          <a:p>
            <a:pPr>
              <a:lnSpc>
                <a:spcPct val="110000"/>
              </a:lnSpc>
              <a:spcBef>
                <a:spcPts val="1200"/>
              </a:spcBef>
              <a:buClr>
                <a:srgbClr val="FF8200"/>
              </a:buClr>
            </a:pPr>
            <a:r>
              <a:rPr lang="en-US" sz="1800" dirty="0" smtClean="0">
                <a:solidFill>
                  <a:schemeClr val="tx1"/>
                </a:solidFill>
              </a:rPr>
              <a:t>development </a:t>
            </a:r>
            <a:r>
              <a:rPr lang="en-US" sz="1800" dirty="0">
                <a:solidFill>
                  <a:schemeClr val="tx1"/>
                </a:solidFill>
              </a:rPr>
              <a:t>of principal mining hazard management plans (</a:t>
            </a:r>
            <a:r>
              <a:rPr lang="en-US" sz="1800" dirty="0" smtClean="0">
                <a:solidFill>
                  <a:schemeClr val="tx1"/>
                </a:solidFill>
              </a:rPr>
              <a:t>PMHMPs).</a:t>
            </a:r>
            <a:endParaRPr lang="en-US" sz="1800" dirty="0">
              <a:solidFill>
                <a:schemeClr val="tx1"/>
              </a:solidFill>
            </a:endParaRPr>
          </a:p>
          <a:p>
            <a:pPr marL="0" lvl="0" indent="0">
              <a:lnSpc>
                <a:spcPct val="110000"/>
              </a:lnSpc>
              <a:spcBef>
                <a:spcPts val="1200"/>
              </a:spcBef>
              <a:buClr>
                <a:srgbClr val="FF8200"/>
              </a:buClr>
              <a:buNone/>
            </a:pPr>
            <a:r>
              <a:rPr lang="en-US" sz="1800" dirty="0" smtClean="0">
                <a:solidFill>
                  <a:schemeClr val="tx1"/>
                </a:solidFill>
              </a:rPr>
              <a:t>Consultation shall also take place with:</a:t>
            </a:r>
          </a:p>
          <a:p>
            <a:pPr lvl="0">
              <a:lnSpc>
                <a:spcPct val="110000"/>
              </a:lnSpc>
              <a:spcBef>
                <a:spcPts val="1200"/>
              </a:spcBef>
              <a:buClr>
                <a:srgbClr val="FF8200"/>
              </a:buClr>
            </a:pPr>
            <a:r>
              <a:rPr lang="en-US" sz="1800" dirty="0" smtClean="0">
                <a:solidFill>
                  <a:schemeClr val="tx1"/>
                </a:solidFill>
              </a:rPr>
              <a:t>the health </a:t>
            </a:r>
            <a:r>
              <a:rPr lang="en-US" sz="1800" dirty="0">
                <a:solidFill>
                  <a:schemeClr val="tx1"/>
                </a:solidFill>
              </a:rPr>
              <a:t>and safety committee and elected </a:t>
            </a:r>
            <a:r>
              <a:rPr lang="en-US" sz="1800" dirty="0" smtClean="0">
                <a:solidFill>
                  <a:schemeClr val="tx1"/>
                </a:solidFill>
              </a:rPr>
              <a:t>health and safety representatives (HSRs</a:t>
            </a:r>
            <a:r>
              <a:rPr lang="en-US" sz="1800" dirty="0" smtClean="0">
                <a:solidFill>
                  <a:schemeClr val="tx1"/>
                </a:solidFill>
              </a:rPr>
              <a:t>).</a:t>
            </a:r>
          </a:p>
          <a:p>
            <a:pPr marL="0" lvl="0" indent="0">
              <a:lnSpc>
                <a:spcPct val="110000"/>
              </a:lnSpc>
              <a:spcBef>
                <a:spcPts val="1200"/>
              </a:spcBef>
              <a:buClr>
                <a:srgbClr val="FF8200"/>
              </a:buClr>
              <a:buNone/>
            </a:pPr>
            <a:endParaRPr lang="en-US" sz="1800" dirty="0" smtClean="0">
              <a:solidFill>
                <a:schemeClr val="tx1"/>
              </a:solidFill>
            </a:endParaRPr>
          </a:p>
          <a:p>
            <a:pPr marL="0" lvl="0" indent="0">
              <a:lnSpc>
                <a:spcPct val="110000"/>
              </a:lnSpc>
              <a:spcBef>
                <a:spcPts val="1200"/>
              </a:spcBef>
              <a:buClr>
                <a:srgbClr val="FF8200"/>
              </a:buClr>
              <a:buNone/>
            </a:pPr>
            <a:r>
              <a:rPr lang="en-US" sz="1800" b="1" dirty="0" smtClean="0">
                <a:solidFill>
                  <a:schemeClr val="tx1"/>
                </a:solidFill>
              </a:rPr>
              <a:t>Note:</a:t>
            </a:r>
            <a:r>
              <a:rPr lang="en-US" sz="1800" b="1" dirty="0">
                <a:solidFill>
                  <a:schemeClr val="tx1"/>
                </a:solidFill>
              </a:rPr>
              <a:t> </a:t>
            </a:r>
            <a:r>
              <a:rPr lang="en-US" sz="1800" dirty="0" smtClean="0">
                <a:solidFill>
                  <a:schemeClr val="tx1"/>
                </a:solidFill>
              </a:rPr>
              <a:t>Where </a:t>
            </a:r>
            <a:r>
              <a:rPr lang="en-US" sz="1800" dirty="0" smtClean="0">
                <a:solidFill>
                  <a:schemeClr val="tx1"/>
                </a:solidFill>
              </a:rPr>
              <a:t>a committee and HSRs are not in place, the workforce can be consulted </a:t>
            </a:r>
            <a:r>
              <a:rPr lang="en-US" sz="1800" dirty="0">
                <a:solidFill>
                  <a:schemeClr val="tx1"/>
                </a:solidFill>
              </a:rPr>
              <a:t>via toolbox meetings. </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7</a:t>
            </a:fld>
            <a:endParaRPr lang="en-AU" sz="1400">
              <a:solidFill>
                <a:srgbClr val="1D1D60"/>
              </a:solidFill>
            </a:endParaRPr>
          </a:p>
        </p:txBody>
      </p:sp>
    </p:spTree>
    <p:extLst>
      <p:ext uri="{BB962C8B-B14F-4D97-AF65-F5344CB8AC3E}">
        <p14:creationId xmlns:p14="http://schemas.microsoft.com/office/powerpoint/2010/main" val="3584949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Schedule </a:t>
            </a:r>
            <a:r>
              <a:rPr lang="en-US" kern="1200" dirty="0" smtClean="0">
                <a:solidFill>
                  <a:srgbClr val="FF8200"/>
                </a:solidFill>
                <a:latin typeface="Arial" panose="020B0604020202020204" pitchFamily="34" charset="0"/>
                <a:cs typeface="Arial" panose="020B0604020202020204" pitchFamily="34" charset="0"/>
              </a:rPr>
              <a:t>19 - Additional Criteria</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25352" y="1700808"/>
            <a:ext cx="6851104" cy="4776192"/>
          </a:xfrm>
        </p:spPr>
        <p:txBody>
          <a:bodyPr/>
          <a:lstStyle/>
          <a:p>
            <a:pPr marL="0" indent="0">
              <a:buNone/>
            </a:pPr>
            <a:r>
              <a:rPr lang="en-US" sz="1600" dirty="0" smtClean="0">
                <a:solidFill>
                  <a:schemeClr val="tx1"/>
                </a:solidFill>
                <a:latin typeface="+mj-lt"/>
              </a:rPr>
              <a:t>Under Schedule 19 of the </a:t>
            </a:r>
            <a:r>
              <a:rPr lang="en-US" sz="1600" i="1" dirty="0">
                <a:solidFill>
                  <a:schemeClr val="tx1"/>
                </a:solidFill>
              </a:rPr>
              <a:t>Work Health and Safety Regulations 2012 </a:t>
            </a:r>
            <a:r>
              <a:rPr lang="en-US" sz="1600" dirty="0">
                <a:solidFill>
                  <a:schemeClr val="tx1"/>
                </a:solidFill>
              </a:rPr>
              <a:t>(SA</a:t>
            </a:r>
            <a:r>
              <a:rPr lang="en-US" sz="1600" dirty="0" smtClean="0">
                <a:solidFill>
                  <a:schemeClr val="tx1"/>
                </a:solidFill>
              </a:rPr>
              <a:t>)</a:t>
            </a:r>
            <a:r>
              <a:rPr lang="en-US" sz="1600" dirty="0" smtClean="0">
                <a:solidFill>
                  <a:schemeClr val="tx1"/>
                </a:solidFill>
                <a:latin typeface="+mj-lt"/>
              </a:rPr>
              <a:t>, the </a:t>
            </a:r>
            <a:r>
              <a:rPr lang="en-US" sz="1600" dirty="0">
                <a:solidFill>
                  <a:schemeClr val="tx1"/>
                </a:solidFill>
                <a:latin typeface="+mj-lt"/>
              </a:rPr>
              <a:t>following </a:t>
            </a:r>
            <a:r>
              <a:rPr lang="en-US" sz="1600" dirty="0" smtClean="0">
                <a:solidFill>
                  <a:schemeClr val="tx1"/>
                </a:solidFill>
                <a:latin typeface="+mj-lt"/>
              </a:rPr>
              <a:t>matters must </a:t>
            </a:r>
            <a:r>
              <a:rPr lang="en-US" sz="1600" dirty="0">
                <a:solidFill>
                  <a:schemeClr val="tx1"/>
                </a:solidFill>
                <a:latin typeface="+mj-lt"/>
              </a:rPr>
              <a:t>be considered </a:t>
            </a:r>
            <a:r>
              <a:rPr lang="en-US" sz="1600" dirty="0" smtClean="0">
                <a:solidFill>
                  <a:schemeClr val="tx1"/>
                </a:solidFill>
                <a:latin typeface="+mj-lt"/>
              </a:rPr>
              <a:t>in developing </a:t>
            </a:r>
            <a:r>
              <a:rPr lang="en-US" sz="1600" dirty="0">
                <a:solidFill>
                  <a:schemeClr val="tx1"/>
                </a:solidFill>
                <a:latin typeface="+mj-lt"/>
              </a:rPr>
              <a:t>the control measures </a:t>
            </a:r>
            <a:r>
              <a:rPr lang="en-US" sz="1600" dirty="0" smtClean="0">
                <a:solidFill>
                  <a:schemeClr val="tx1"/>
                </a:solidFill>
                <a:latin typeface="+mj-lt"/>
              </a:rPr>
              <a:t>to manage </a:t>
            </a:r>
            <a:r>
              <a:rPr lang="en-US" sz="1600" dirty="0">
                <a:solidFill>
                  <a:schemeClr val="tx1"/>
                </a:solidFill>
                <a:latin typeface="+mj-lt"/>
              </a:rPr>
              <a:t>the risks associated with roads and other vehicle operating areas:</a:t>
            </a:r>
          </a:p>
          <a:p>
            <a:r>
              <a:rPr lang="en-US" sz="1600" dirty="0" smtClean="0">
                <a:solidFill>
                  <a:schemeClr val="tx1"/>
                </a:solidFill>
                <a:latin typeface="+mj-lt"/>
              </a:rPr>
              <a:t>Mobile </a:t>
            </a:r>
            <a:r>
              <a:rPr lang="en-US" sz="1600" dirty="0">
                <a:solidFill>
                  <a:schemeClr val="tx1"/>
                </a:solidFill>
                <a:latin typeface="+mj-lt"/>
              </a:rPr>
              <a:t>plant characteristics, including stopping distances, </a:t>
            </a:r>
            <a:r>
              <a:rPr lang="en-US" sz="1600" dirty="0" smtClean="0">
                <a:solidFill>
                  <a:schemeClr val="tx1"/>
                </a:solidFill>
                <a:latin typeface="+mj-lt"/>
              </a:rPr>
              <a:t>manoeuvrability, operating </a:t>
            </a:r>
            <a:r>
              <a:rPr lang="en-US" sz="1600" dirty="0">
                <a:solidFill>
                  <a:schemeClr val="tx1"/>
                </a:solidFill>
                <a:latin typeface="+mj-lt"/>
              </a:rPr>
              <a:t>speeds, driver position, driver line of sight and remote </a:t>
            </a:r>
            <a:r>
              <a:rPr lang="en-US" sz="1600" dirty="0" smtClean="0">
                <a:solidFill>
                  <a:schemeClr val="tx1"/>
                </a:solidFill>
                <a:latin typeface="+mj-lt"/>
              </a:rPr>
              <a:t>controlled </a:t>
            </a:r>
            <a:r>
              <a:rPr lang="en-AU" sz="1600" dirty="0" smtClean="0">
                <a:solidFill>
                  <a:schemeClr val="tx1"/>
                </a:solidFill>
                <a:latin typeface="+mj-lt"/>
              </a:rPr>
              <a:t>mobile plant</a:t>
            </a:r>
            <a:endParaRPr lang="en-AU" sz="1600" dirty="0">
              <a:solidFill>
                <a:schemeClr val="tx1"/>
              </a:solidFill>
              <a:latin typeface="+mj-lt"/>
            </a:endParaRPr>
          </a:p>
          <a:p>
            <a:r>
              <a:rPr lang="en-US" sz="1600" dirty="0" smtClean="0">
                <a:solidFill>
                  <a:schemeClr val="tx1"/>
                </a:solidFill>
                <a:latin typeface="+mj-lt"/>
              </a:rPr>
              <a:t>The </a:t>
            </a:r>
            <a:r>
              <a:rPr lang="en-US" sz="1600" dirty="0">
                <a:solidFill>
                  <a:schemeClr val="tx1"/>
                </a:solidFill>
                <a:latin typeface="+mj-lt"/>
              </a:rPr>
              <a:t>effect on road conditions of expected environmental conditions </a:t>
            </a:r>
            <a:r>
              <a:rPr lang="en-US" sz="1600" dirty="0" smtClean="0">
                <a:solidFill>
                  <a:schemeClr val="tx1"/>
                </a:solidFill>
                <a:latin typeface="+mj-lt"/>
              </a:rPr>
              <a:t>during operating </a:t>
            </a:r>
            <a:r>
              <a:rPr lang="en-US" sz="1600" dirty="0" smtClean="0">
                <a:solidFill>
                  <a:schemeClr val="tx1"/>
                </a:solidFill>
                <a:latin typeface="+mj-lt"/>
              </a:rPr>
              <a:t>periods, including </a:t>
            </a:r>
            <a:r>
              <a:rPr lang="en-US" sz="1600" dirty="0">
                <a:solidFill>
                  <a:schemeClr val="tx1"/>
                </a:solidFill>
                <a:latin typeface="+mj-lt"/>
              </a:rPr>
              <a:t>time of day, weather, temperature and </a:t>
            </a:r>
            <a:r>
              <a:rPr lang="en-US" sz="1600" dirty="0" smtClean="0">
                <a:solidFill>
                  <a:schemeClr val="tx1"/>
                </a:solidFill>
                <a:latin typeface="+mj-lt"/>
              </a:rPr>
              <a:t>visibility</a:t>
            </a:r>
            <a:endParaRPr lang="en-US" sz="1600" dirty="0">
              <a:solidFill>
                <a:schemeClr val="tx1"/>
              </a:solidFill>
              <a:latin typeface="+mj-lt"/>
            </a:endParaRPr>
          </a:p>
          <a:p>
            <a:r>
              <a:rPr lang="en-US" sz="1600" dirty="0">
                <a:solidFill>
                  <a:schemeClr val="tx1"/>
                </a:solidFill>
                <a:latin typeface="+mj-lt"/>
              </a:rPr>
              <a:t>T</a:t>
            </a:r>
            <a:r>
              <a:rPr lang="en-US" sz="1600" dirty="0" smtClean="0">
                <a:solidFill>
                  <a:schemeClr val="tx1"/>
                </a:solidFill>
                <a:latin typeface="+mj-lt"/>
              </a:rPr>
              <a:t>he </a:t>
            </a:r>
            <a:r>
              <a:rPr lang="en-US" sz="1600" dirty="0">
                <a:solidFill>
                  <a:schemeClr val="tx1"/>
                </a:solidFill>
                <a:latin typeface="+mj-lt"/>
              </a:rPr>
              <a:t>impact of road design and characteristics, including grade, </a:t>
            </a:r>
            <a:r>
              <a:rPr lang="en-US" sz="1600" dirty="0" smtClean="0">
                <a:solidFill>
                  <a:schemeClr val="tx1"/>
                </a:solidFill>
                <a:latin typeface="+mj-lt"/>
              </a:rPr>
              <a:t>camber, surface</a:t>
            </a:r>
            <a:r>
              <a:rPr lang="en-US" sz="1600" dirty="0">
                <a:solidFill>
                  <a:schemeClr val="tx1"/>
                </a:solidFill>
                <a:latin typeface="+mj-lt"/>
              </a:rPr>
              <a:t>, radius of curves and </a:t>
            </a:r>
            <a:r>
              <a:rPr lang="en-US" sz="1600" dirty="0" smtClean="0">
                <a:solidFill>
                  <a:schemeClr val="tx1"/>
                </a:solidFill>
                <a:latin typeface="+mj-lt"/>
              </a:rPr>
              <a:t>intersections</a:t>
            </a:r>
            <a:endParaRPr lang="en-US" sz="1600" dirty="0">
              <a:solidFill>
                <a:schemeClr val="tx1"/>
              </a:solidFill>
              <a:latin typeface="+mj-lt"/>
            </a:endParaRPr>
          </a:p>
          <a:p>
            <a:r>
              <a:rPr lang="en-US" sz="1600" dirty="0">
                <a:solidFill>
                  <a:schemeClr val="tx1"/>
                </a:solidFill>
                <a:latin typeface="+mj-lt"/>
              </a:rPr>
              <a:t>T</a:t>
            </a:r>
            <a:r>
              <a:rPr lang="en-US" sz="1600" dirty="0" smtClean="0">
                <a:solidFill>
                  <a:schemeClr val="tx1"/>
                </a:solidFill>
                <a:latin typeface="+mj-lt"/>
              </a:rPr>
              <a:t>he </a:t>
            </a:r>
            <a:r>
              <a:rPr lang="en-US" sz="1600" dirty="0">
                <a:solidFill>
                  <a:schemeClr val="tx1"/>
                </a:solidFill>
                <a:latin typeface="+mj-lt"/>
              </a:rPr>
              <a:t>impact of mine design, including banks and steep drops adjacent </a:t>
            </a:r>
            <a:r>
              <a:rPr lang="en-US" sz="1600" dirty="0" smtClean="0">
                <a:solidFill>
                  <a:schemeClr val="tx1"/>
                </a:solidFill>
                <a:latin typeface="+mj-lt"/>
              </a:rPr>
              <a:t>to </a:t>
            </a:r>
            <a:r>
              <a:rPr lang="en-AU" sz="1600" dirty="0" smtClean="0">
                <a:solidFill>
                  <a:schemeClr val="tx1"/>
                </a:solidFill>
                <a:latin typeface="+mj-lt"/>
              </a:rPr>
              <a:t>vehicle </a:t>
            </a:r>
            <a:r>
              <a:rPr lang="en-AU" sz="1600" dirty="0">
                <a:solidFill>
                  <a:schemeClr val="tx1"/>
                </a:solidFill>
                <a:latin typeface="+mj-lt"/>
              </a:rPr>
              <a:t>operating </a:t>
            </a:r>
            <a:r>
              <a:rPr lang="en-AU" sz="1600" dirty="0" smtClean="0">
                <a:solidFill>
                  <a:schemeClr val="tx1"/>
                </a:solidFill>
                <a:latin typeface="+mj-lt"/>
              </a:rPr>
              <a:t>areas</a:t>
            </a:r>
            <a:endParaRPr lang="en-US" sz="1600" dirty="0" smtClean="0">
              <a:solidFill>
                <a:schemeClr val="tx1"/>
              </a:solidFill>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8</a:t>
            </a:fld>
            <a:endParaRPr lang="en-AU" sz="1400">
              <a:solidFill>
                <a:srgbClr val="1D1D60"/>
              </a:solidFill>
            </a:endParaRPr>
          </a:p>
        </p:txBody>
      </p:sp>
    </p:spTree>
    <p:extLst>
      <p:ext uri="{BB962C8B-B14F-4D97-AF65-F5344CB8AC3E}">
        <p14:creationId xmlns:p14="http://schemas.microsoft.com/office/powerpoint/2010/main" val="4149261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308304" cy="1152128"/>
          </a:xfrm>
        </p:spPr>
        <p:txBody>
          <a:bodyPr/>
          <a:lstStyle/>
          <a:p>
            <a:r>
              <a:rPr lang="en-US" kern="1200" dirty="0">
                <a:solidFill>
                  <a:srgbClr val="FF8200"/>
                </a:solidFill>
                <a:latin typeface="Arial" panose="020B0604020202020204" pitchFamily="34" charset="0"/>
                <a:cs typeface="Arial" panose="020B0604020202020204" pitchFamily="34" charset="0"/>
              </a:rPr>
              <a:t>Schedule 19 - Additional </a:t>
            </a:r>
            <a:r>
              <a:rPr lang="en-US" kern="1200" dirty="0" smtClean="0">
                <a:solidFill>
                  <a:srgbClr val="FF8200"/>
                </a:solidFill>
                <a:latin typeface="Arial" panose="020B0604020202020204" pitchFamily="34" charset="0"/>
                <a:cs typeface="Arial" panose="020B0604020202020204" pitchFamily="34" charset="0"/>
              </a:rPr>
              <a:t>Criteria</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25352" y="1700808"/>
            <a:ext cx="6851104" cy="4776192"/>
          </a:xfrm>
        </p:spPr>
        <p:txBody>
          <a:bodyPr/>
          <a:lstStyle/>
          <a:p>
            <a:pPr marL="0" indent="0">
              <a:buNone/>
            </a:pPr>
            <a:r>
              <a:rPr lang="en-US" sz="1800" dirty="0" smtClean="0">
                <a:solidFill>
                  <a:schemeClr val="tx1"/>
                </a:solidFill>
                <a:latin typeface="+mj-lt"/>
              </a:rPr>
              <a:t>Cont</a:t>
            </a:r>
            <a:r>
              <a:rPr lang="en-US" sz="1800" dirty="0" smtClean="0">
                <a:solidFill>
                  <a:schemeClr val="tx1"/>
                </a:solidFill>
                <a:latin typeface="+mj-lt"/>
              </a:rPr>
              <a:t>inued…</a:t>
            </a:r>
            <a:endParaRPr lang="en-US" sz="1800" dirty="0">
              <a:solidFill>
                <a:schemeClr val="tx1"/>
              </a:solidFill>
              <a:latin typeface="+mj-lt"/>
            </a:endParaRPr>
          </a:p>
          <a:p>
            <a:r>
              <a:rPr lang="en-US" sz="1800" dirty="0" smtClean="0">
                <a:solidFill>
                  <a:schemeClr val="tx1"/>
                </a:solidFill>
                <a:latin typeface="+mj-lt"/>
              </a:rPr>
              <a:t>The </a:t>
            </a:r>
            <a:r>
              <a:rPr lang="en-US" sz="1800" dirty="0">
                <a:solidFill>
                  <a:schemeClr val="tx1"/>
                </a:solidFill>
                <a:latin typeface="+mj-lt"/>
              </a:rPr>
              <a:t>volume and speed of traffic and the potential for interactions </a:t>
            </a:r>
            <a:r>
              <a:rPr lang="en-US" sz="1800" dirty="0" smtClean="0">
                <a:solidFill>
                  <a:schemeClr val="tx1"/>
                </a:solidFill>
                <a:latin typeface="+mj-lt"/>
              </a:rPr>
              <a:t>between mobile </a:t>
            </a:r>
            <a:r>
              <a:rPr lang="en-US" sz="1800" dirty="0">
                <a:solidFill>
                  <a:schemeClr val="tx1"/>
                </a:solidFill>
                <a:latin typeface="+mj-lt"/>
              </a:rPr>
              <a:t>plant with different operating characteristics, including heavy </a:t>
            </a:r>
            <a:r>
              <a:rPr lang="en-US" sz="1800" dirty="0" smtClean="0">
                <a:solidFill>
                  <a:schemeClr val="tx1"/>
                </a:solidFill>
                <a:latin typeface="+mj-lt"/>
              </a:rPr>
              <a:t>and </a:t>
            </a:r>
            <a:r>
              <a:rPr lang="en-AU" sz="1800" dirty="0" smtClean="0">
                <a:solidFill>
                  <a:schemeClr val="tx1"/>
                </a:solidFill>
                <a:latin typeface="+mj-lt"/>
              </a:rPr>
              <a:t>light vehicles</a:t>
            </a:r>
            <a:endParaRPr lang="en-AU" sz="1800" dirty="0">
              <a:solidFill>
                <a:schemeClr val="tx1"/>
              </a:solidFill>
              <a:latin typeface="+mj-lt"/>
            </a:endParaRPr>
          </a:p>
          <a:p>
            <a:r>
              <a:rPr lang="en-US" sz="1800" dirty="0">
                <a:solidFill>
                  <a:schemeClr val="tx1"/>
                </a:solidFill>
              </a:rPr>
              <a:t>T</a:t>
            </a:r>
            <a:r>
              <a:rPr lang="en-US" sz="1800" dirty="0" smtClean="0">
                <a:solidFill>
                  <a:schemeClr val="tx1"/>
                </a:solidFill>
                <a:latin typeface="+mj-lt"/>
              </a:rPr>
              <a:t>he </a:t>
            </a:r>
            <a:r>
              <a:rPr lang="en-US" sz="1800" dirty="0">
                <a:solidFill>
                  <a:schemeClr val="tx1"/>
                </a:solidFill>
                <a:latin typeface="+mj-lt"/>
              </a:rPr>
              <a:t>potential for interactions between mobile plant and pedestrians, </a:t>
            </a:r>
            <a:r>
              <a:rPr lang="en-US" sz="1800" dirty="0" smtClean="0">
                <a:solidFill>
                  <a:schemeClr val="tx1"/>
                </a:solidFill>
                <a:latin typeface="+mj-lt"/>
              </a:rPr>
              <a:t>including consideration </a:t>
            </a:r>
            <a:r>
              <a:rPr lang="en-US" sz="1800" dirty="0">
                <a:solidFill>
                  <a:schemeClr val="tx1"/>
                </a:solidFill>
                <a:latin typeface="+mj-lt"/>
              </a:rPr>
              <a:t>of park up areas and driver </a:t>
            </a:r>
            <a:r>
              <a:rPr lang="en-US" sz="1800" dirty="0" smtClean="0">
                <a:solidFill>
                  <a:schemeClr val="tx1"/>
                </a:solidFill>
                <a:latin typeface="+mj-lt"/>
              </a:rPr>
              <a:t>access</a:t>
            </a:r>
            <a:endParaRPr lang="en-AU" sz="1800" dirty="0">
              <a:solidFill>
                <a:schemeClr val="tx1"/>
              </a:solidFill>
            </a:endParaRPr>
          </a:p>
          <a:p>
            <a:r>
              <a:rPr lang="en-US" sz="1800" dirty="0" smtClean="0">
                <a:solidFill>
                  <a:schemeClr val="tx1"/>
                </a:solidFill>
              </a:rPr>
              <a:t>T</a:t>
            </a:r>
            <a:r>
              <a:rPr lang="en-US" sz="1800" dirty="0" smtClean="0">
                <a:solidFill>
                  <a:schemeClr val="tx1"/>
                </a:solidFill>
                <a:latin typeface="+mj-lt"/>
              </a:rPr>
              <a:t>he </a:t>
            </a:r>
            <a:r>
              <a:rPr lang="en-US" sz="1800" dirty="0">
                <a:solidFill>
                  <a:schemeClr val="tx1"/>
                </a:solidFill>
                <a:latin typeface="+mj-lt"/>
              </a:rPr>
              <a:t>potential for interaction between mining mobile plant and public </a:t>
            </a:r>
            <a:r>
              <a:rPr lang="en-US" sz="1800" dirty="0" smtClean="0">
                <a:solidFill>
                  <a:schemeClr val="tx1"/>
                </a:solidFill>
                <a:latin typeface="+mj-lt"/>
              </a:rPr>
              <a:t>traffic</a:t>
            </a:r>
            <a:endParaRPr lang="en-US" sz="1800" dirty="0">
              <a:solidFill>
                <a:schemeClr val="tx1"/>
              </a:solidFill>
              <a:latin typeface="+mj-lt"/>
            </a:endParaRPr>
          </a:p>
          <a:p>
            <a:r>
              <a:rPr lang="en-US" sz="1800" dirty="0">
                <a:solidFill>
                  <a:schemeClr val="tx1"/>
                </a:solidFill>
              </a:rPr>
              <a:t>T</a:t>
            </a:r>
            <a:r>
              <a:rPr lang="en-US" sz="1800" dirty="0" smtClean="0">
                <a:solidFill>
                  <a:schemeClr val="tx1"/>
                </a:solidFill>
                <a:latin typeface="+mj-lt"/>
              </a:rPr>
              <a:t>he </a:t>
            </a:r>
            <a:r>
              <a:rPr lang="en-US" sz="1800" dirty="0">
                <a:solidFill>
                  <a:schemeClr val="tx1"/>
                </a:solidFill>
                <a:latin typeface="+mj-lt"/>
              </a:rPr>
              <a:t>potential for interaction between mobile plant and fixed </a:t>
            </a:r>
            <a:r>
              <a:rPr lang="en-US" sz="1800" dirty="0" smtClean="0">
                <a:solidFill>
                  <a:schemeClr val="tx1"/>
                </a:solidFill>
                <a:latin typeface="+mj-lt"/>
              </a:rPr>
              <a:t>structures, including </a:t>
            </a:r>
            <a:r>
              <a:rPr lang="en-US" sz="1800" dirty="0">
                <a:solidFill>
                  <a:schemeClr val="tx1"/>
                </a:solidFill>
                <a:latin typeface="+mj-lt"/>
              </a:rPr>
              <a:t>overhead and underground power lines, tunnel walls and </a:t>
            </a:r>
            <a:r>
              <a:rPr lang="en-US" sz="1800" dirty="0" smtClean="0">
                <a:solidFill>
                  <a:schemeClr val="tx1"/>
                </a:solidFill>
                <a:latin typeface="+mj-lt"/>
              </a:rPr>
              <a:t>roof</a:t>
            </a:r>
            <a:r>
              <a:rPr lang="en-AU" sz="1800" dirty="0" smtClean="0">
                <a:solidFill>
                  <a:schemeClr val="tx1"/>
                </a:solidFill>
              </a:rPr>
              <a:t>s.</a:t>
            </a:r>
            <a:endParaRPr lang="en-AU" sz="1800" dirty="0">
              <a:solidFill>
                <a:schemeClr val="tx1"/>
              </a:solidFill>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9</a:t>
            </a:fld>
            <a:endParaRPr lang="en-AU" sz="1400">
              <a:solidFill>
                <a:srgbClr val="1D1D60"/>
              </a:solidFill>
            </a:endParaRPr>
          </a:p>
        </p:txBody>
      </p:sp>
    </p:spTree>
    <p:extLst>
      <p:ext uri="{BB962C8B-B14F-4D97-AF65-F5344CB8AC3E}">
        <p14:creationId xmlns:p14="http://schemas.microsoft.com/office/powerpoint/2010/main" val="727497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MQ PowerPoint Template">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2.xml><?xml version="1.0" encoding="utf-8"?>
<a:theme xmlns:a="http://schemas.openxmlformats.org/drawingml/2006/main" name="MQ PowerPoint Template Aug201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MQ PowerPoint Template</Template>
  <TotalTime>2391</TotalTime>
  <Pages>1</Pages>
  <Words>3423</Words>
  <Application>Microsoft Office PowerPoint</Application>
  <PresentationFormat>On-screen Show (4:3)</PresentationFormat>
  <Paragraphs>811</Paragraphs>
  <Slides>37</Slides>
  <Notes>34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MQ PowerPoint Template</vt:lpstr>
      <vt:lpstr>MQ PowerPoint Template Aug2014</vt:lpstr>
      <vt:lpstr>PowerPoint Presentation</vt:lpstr>
      <vt:lpstr>           The Mining and Quarrying Occupational Health and Safety Committee</vt:lpstr>
      <vt:lpstr>Disclaimer</vt:lpstr>
      <vt:lpstr>Creative Commons</vt:lpstr>
      <vt:lpstr>What is a Principal Mining Hazard?</vt:lpstr>
      <vt:lpstr>Identification and Assessment of PMHs</vt:lpstr>
      <vt:lpstr>Consultation</vt:lpstr>
      <vt:lpstr>Schedule 19 - Additional Criteria</vt:lpstr>
      <vt:lpstr>Schedule 19 - Additional Criteria</vt:lpstr>
      <vt:lpstr>Guidance on How to Comply with Schedule 19 Requirements</vt:lpstr>
      <vt:lpstr>Guidance on How to Comply with Schedule 19 Requirements</vt:lpstr>
      <vt:lpstr>Design</vt:lpstr>
      <vt:lpstr>Construction and Maintenance</vt:lpstr>
      <vt:lpstr>Separation and Segregation of Vehicles and Pedestrians</vt:lpstr>
      <vt:lpstr>Restricted Access / Exclusion Zones</vt:lpstr>
      <vt:lpstr>High Wall Drop Zones</vt:lpstr>
      <vt:lpstr>Remotely Operated Mobile Equipment Locations  </vt:lpstr>
      <vt:lpstr>Vehicle Selection </vt:lpstr>
      <vt:lpstr>Communications </vt:lpstr>
      <vt:lpstr>Lighting</vt:lpstr>
      <vt:lpstr>Traffic Rules </vt:lpstr>
      <vt:lpstr>Signage </vt:lpstr>
      <vt:lpstr>Training </vt:lpstr>
      <vt:lpstr>Inspections and Monitoring</vt:lpstr>
      <vt:lpstr>MAQOHSC PMH Risk Assessment Tool</vt:lpstr>
      <vt:lpstr>MAQOHSC Risk Assessment Tool Cover page</vt:lpstr>
      <vt:lpstr>MAQOHSC Risk Assessment Tool Risk Matrix</vt:lpstr>
      <vt:lpstr>MAQOHSC Risk Assessment Tool Hierarchy of Control</vt:lpstr>
      <vt:lpstr>MAQOHSC Risk Assessment Tool Example</vt:lpstr>
      <vt:lpstr>MAQOHSC Risk Assessment Tool Example</vt:lpstr>
      <vt:lpstr>MAQOHSC Risk Assessment Tool Example</vt:lpstr>
      <vt:lpstr>MAQOHSC Risk Assessment Tool Completed Section</vt:lpstr>
      <vt:lpstr>MAQOHSC Risk Assessment Tool Corrective action plan</vt:lpstr>
      <vt:lpstr>Preparation of Principal Mining Hazard Management Plans</vt:lpstr>
      <vt:lpstr>Principal Mining Hazard Management Plan</vt:lpstr>
      <vt:lpstr>Review of Principal Mining Hazard Management Plans</vt:lpstr>
      <vt:lpstr>Further Assistance</vt:lpstr>
    </vt:vector>
  </TitlesOfParts>
  <Company>SA Government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WHS Regulations, Chapter 10 (Mines) Principal Mining Hazards</dc:title>
  <dc:subject>Powerpoint TEMPLATE</dc:subject>
  <dc:creator>Les Allen</dc:creator>
  <cp:keywords>presentation,powerpoint,slide,template</cp:keywords>
  <cp:lastModifiedBy>Melissa Michell</cp:lastModifiedBy>
  <cp:revision>135</cp:revision>
  <cp:lastPrinted>2015-02-13T00:10:03Z</cp:lastPrinted>
  <dcterms:created xsi:type="dcterms:W3CDTF">2014-08-11T21:58:33Z</dcterms:created>
  <dcterms:modified xsi:type="dcterms:W3CDTF">2017-04-11T01:52:24Z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