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9"/>
  </p:notesMasterIdLst>
  <p:handoutMasterIdLst>
    <p:handoutMasterId r:id="rId30"/>
  </p:handoutMasterIdLst>
  <p:sldIdLst>
    <p:sldId id="483" r:id="rId2"/>
    <p:sldId id="484" r:id="rId3"/>
    <p:sldId id="485" r:id="rId4"/>
    <p:sldId id="486" r:id="rId5"/>
    <p:sldId id="459" r:id="rId6"/>
    <p:sldId id="426" r:id="rId7"/>
    <p:sldId id="464" r:id="rId8"/>
    <p:sldId id="465" r:id="rId9"/>
    <p:sldId id="466" r:id="rId10"/>
    <p:sldId id="448" r:id="rId11"/>
    <p:sldId id="478" r:id="rId12"/>
    <p:sldId id="467" r:id="rId13"/>
    <p:sldId id="479" r:id="rId14"/>
    <p:sldId id="488" r:id="rId15"/>
    <p:sldId id="489" r:id="rId16"/>
    <p:sldId id="449" r:id="rId17"/>
    <p:sldId id="480" r:id="rId18"/>
    <p:sldId id="430" r:id="rId19"/>
    <p:sldId id="455" r:id="rId20"/>
    <p:sldId id="456" r:id="rId21"/>
    <p:sldId id="433" r:id="rId22"/>
    <p:sldId id="476" r:id="rId23"/>
    <p:sldId id="475" r:id="rId24"/>
    <p:sldId id="471" r:id="rId25"/>
    <p:sldId id="469" r:id="rId26"/>
    <p:sldId id="474" r:id="rId27"/>
    <p:sldId id="487" r:id="rId28"/>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s Allen" initials="L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FF9900"/>
    <a:srgbClr val="EB3200"/>
    <a:srgbClr val="33CCCC"/>
    <a:srgbClr val="1D1D60"/>
    <a:srgbClr val="FF3300"/>
    <a:srgbClr val="00CC99"/>
    <a:srgbClr val="EDE4B0"/>
    <a:srgbClr val="F1D2A9"/>
    <a:srgbClr val="211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0975" autoAdjust="0"/>
  </p:normalViewPr>
  <p:slideViewPr>
    <p:cSldViewPr>
      <p:cViewPr>
        <p:scale>
          <a:sx n="80" d="100"/>
          <a:sy n="80" d="100"/>
        </p:scale>
        <p:origin x="-2574" y="-6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993" y="4729621"/>
            <a:ext cx="4983689" cy="4489562"/>
          </a:xfrm>
          <a:prstGeom prst="rect">
            <a:avLst/>
          </a:prstGeom>
          <a:noFill/>
          <a:ln w="12700">
            <a:noFill/>
            <a:miter lim="800000"/>
            <a:headEnd/>
            <a:tailEnd/>
          </a:ln>
          <a:effectLst/>
        </p:spPr>
        <p:txBody>
          <a:bodyPr vert="horz" wrap="square" lIns="90651" tIns="44530" rIns="90651" bIns="4453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1507" name="Rectangle 3"/>
          <p:cNvSpPr>
            <a:spLocks noGrp="1" noRot="1" noChangeAspect="1" noChangeArrowheads="1" noTextEdit="1"/>
          </p:cNvSpPr>
          <p:nvPr>
            <p:ph type="sldImg" idx="2"/>
          </p:nvPr>
        </p:nvSpPr>
        <p:spPr bwMode="auto">
          <a:xfrm>
            <a:off x="1087438" y="868363"/>
            <a:ext cx="4624387" cy="34686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04480406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0487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pPr>
                <a:defRPr/>
              </a:pPr>
              <a:t>‹#›</a:t>
            </a:fld>
            <a:endParaRPr lang="en-AU" sz="1400" dirty="0"/>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CAcQjRw&amp;url=http://www.ask-ehs.com/animation/animated-safety-videos.htm&amp;ei=bvOVVdWIJMGtmAXQupHYDw&amp;bvm=bv.96952980,d.dGY&amp;psig=AFQjCNH8DjASQ-GCHSin-IOgMwrQUGcCrw&amp;ust=143597688350182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0CAcQjRw&amp;url=https://www.convertwithcontent.com/conversion-optimization-part-three-review-results/&amp;ei=OPmVVdOOBYTOmwXl34HoCw&amp;bvm=bv.96952980,d.dGY&amp;psig=AFQjCNG2aK3V3G8xcS7779i68_aHnjeJrQ&amp;ust=143597840998738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CAcQjRw&amp;url=http://www.dreamstime.com/royalty-free-stock-photography-rights-duties-responsibilities-words-d-illustration-white-background-concept-personal-obligations-image30785777&amp;ei=1_mVVYy-JpDU8gXumoGADg&amp;bvm=bv.96952980,d.dGY&amp;psig=AFQjCNEo4Zj2bMQlS8kHuR04_lYSmu_gZg&amp;ust=143597855430865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jh1v2ql4_KAhUl56YKHVt0AIoQjRwIBw&amp;url=http://ccsbestpractice.org.uk/entries/site-operative-induction-presentation/&amp;bvm=bv.110151844,d.dGY&amp;psig=AFQjCNEFBB0OTeqh6s9nJ0Lo4jHEEwF05Q&amp;ust=145196338505077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aqohsc.sa.gov.au/whs-support-request/" TargetMode="External"/><Relationship Id="rId7" Type="http://schemas.openxmlformats.org/officeDocument/2006/relationships/hyperlink" Target="http://www.safeworkaustralia.gov.a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safework.sa.gov.au/" TargetMode="External"/><Relationship Id="rId5" Type="http://schemas.openxmlformats.org/officeDocument/2006/relationships/hyperlink" Target="mailto:maqohsc@sa.gov.au" TargetMode="External"/><Relationship Id="rId4" Type="http://schemas.openxmlformats.org/officeDocument/2006/relationships/hyperlink" Target="http://www.maqohsc.sa.gov.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0"/>
          <p:cNvSpPr>
            <a:spLocks noChangeArrowheads="1"/>
          </p:cNvSpPr>
          <p:nvPr/>
        </p:nvSpPr>
        <p:spPr bwMode="auto">
          <a:xfrm>
            <a:off x="1066800" y="990600"/>
            <a:ext cx="6858000" cy="685800"/>
          </a:xfrm>
          <a:prstGeom prst="rect">
            <a:avLst/>
          </a:prstGeom>
          <a:noFill/>
          <a:ln w="12700">
            <a:noFill/>
            <a:miter lim="800000"/>
            <a:headEnd/>
            <a:tailEnd/>
          </a:ln>
        </p:spPr>
        <p:txBody>
          <a:bodyPr anchor="b"/>
          <a:lstStyle/>
          <a:p>
            <a:pPr algn="ctr" defTabSz="762000">
              <a:lnSpc>
                <a:spcPct val="80000"/>
              </a:lnSpc>
            </a:pPr>
            <a:endParaRPr lang="en-AU" sz="4000" dirty="0">
              <a:solidFill>
                <a:srgbClr val="1D1762"/>
              </a:solidFill>
            </a:endParaRPr>
          </a:p>
        </p:txBody>
      </p:sp>
      <p:sp>
        <p:nvSpPr>
          <p:cNvPr id="4100" name="Rectangle 41"/>
          <p:cNvSpPr>
            <a:spLocks noChangeArrowheads="1"/>
          </p:cNvSpPr>
          <p:nvPr/>
        </p:nvSpPr>
        <p:spPr bwMode="auto">
          <a:xfrm>
            <a:off x="1524000" y="1828800"/>
            <a:ext cx="6096000" cy="914400"/>
          </a:xfrm>
          <a:prstGeom prst="rect">
            <a:avLst/>
          </a:prstGeom>
          <a:noFill/>
          <a:ln w="12700">
            <a:noFill/>
            <a:miter lim="800000"/>
            <a:headEnd/>
            <a:tailEnd/>
          </a:ln>
        </p:spPr>
        <p:txBody>
          <a:bodyPr/>
          <a:lstStyle/>
          <a:p>
            <a:pPr algn="ctr" defTabSz="762000">
              <a:spcBef>
                <a:spcPct val="20000"/>
              </a:spcBef>
              <a:buClr>
                <a:schemeClr val="accent1"/>
              </a:buClr>
              <a:buSzPct val="100000"/>
              <a:buFont typeface="Wingdings" pitchFamily="2" charset="2"/>
              <a:buNone/>
            </a:pPr>
            <a:endParaRPr lang="en-US" b="1" dirty="0">
              <a:solidFill>
                <a:srgbClr val="1D1762"/>
              </a:solidFill>
            </a:endParaRPr>
          </a:p>
        </p:txBody>
      </p:sp>
      <p:sp>
        <p:nvSpPr>
          <p:cNvPr id="3" name="TextBox 2"/>
          <p:cNvSpPr txBox="1"/>
          <p:nvPr/>
        </p:nvSpPr>
        <p:spPr>
          <a:xfrm>
            <a:off x="0" y="4509120"/>
            <a:ext cx="9144000" cy="523220"/>
          </a:xfrm>
          <a:prstGeom prst="rect">
            <a:avLst/>
          </a:prstGeom>
          <a:noFill/>
        </p:spPr>
        <p:txBody>
          <a:bodyPr wrap="square" rtlCol="0">
            <a:spAutoFit/>
          </a:bodyPr>
          <a:lstStyle/>
          <a:p>
            <a:pPr algn="ctr"/>
            <a:r>
              <a:rPr lang="en-AU" sz="2800" b="1" kern="0" dirty="0" smtClean="0">
                <a:solidFill>
                  <a:srgbClr val="FFFFFF"/>
                </a:solidFill>
                <a:latin typeface="Arial"/>
                <a:ea typeface="+mj-ea"/>
                <a:cs typeface="+mj-cs"/>
              </a:rPr>
              <a:t>Workplace Induction and Orientation</a:t>
            </a:r>
            <a:endParaRPr lang="en-AU" dirty="0"/>
          </a:p>
        </p:txBody>
      </p:sp>
      <p:sp>
        <p:nvSpPr>
          <p:cNvPr id="2" name="TextBox 1"/>
          <p:cNvSpPr txBox="1"/>
          <p:nvPr/>
        </p:nvSpPr>
        <p:spPr>
          <a:xfrm>
            <a:off x="7452320" y="6579114"/>
            <a:ext cx="1721732" cy="276999"/>
          </a:xfrm>
          <a:prstGeom prst="rect">
            <a:avLst/>
          </a:prstGeom>
          <a:noFill/>
        </p:spPr>
        <p:txBody>
          <a:bodyPr wrap="square" rtlCol="0">
            <a:spAutoFit/>
          </a:bodyPr>
          <a:lstStyle/>
          <a:p>
            <a:pPr algn="r"/>
            <a:r>
              <a:rPr lang="en-AU" sz="1200" b="1" dirty="0" smtClean="0">
                <a:solidFill>
                  <a:schemeClr val="bg1"/>
                </a:solidFill>
              </a:rPr>
              <a:t>June 2017</a:t>
            </a:r>
            <a:endParaRPr lang="en-AU" sz="1200" b="1" dirty="0">
              <a:solidFill>
                <a:schemeClr val="bg1"/>
              </a:solidFill>
            </a:endParaRPr>
          </a:p>
        </p:txBody>
      </p:sp>
    </p:spTree>
    <p:extLst>
      <p:ext uri="{BB962C8B-B14F-4D97-AF65-F5344CB8AC3E}">
        <p14:creationId xmlns:p14="http://schemas.microsoft.com/office/powerpoint/2010/main" val="14542704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10</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a:solidFill>
                  <a:srgbClr val="FF8200"/>
                </a:solidFill>
                <a:latin typeface="Arial" panose="020B0604020202020204" pitchFamily="34" charset="0"/>
                <a:cs typeface="Arial" panose="020B0604020202020204" pitchFamily="34" charset="0"/>
              </a:rPr>
              <a:t>Workplace </a:t>
            </a:r>
            <a:r>
              <a:rPr lang="en-US" kern="1200" dirty="0" smtClean="0">
                <a:solidFill>
                  <a:srgbClr val="FF8200"/>
                </a:solidFill>
                <a:latin typeface="Arial" panose="020B0604020202020204" pitchFamily="34" charset="0"/>
                <a:cs typeface="Arial" panose="020B0604020202020204" pitchFamily="34" charset="0"/>
              </a:rPr>
              <a:t>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688" y="1628799"/>
            <a:ext cx="7308304" cy="1661993"/>
          </a:xfrm>
          <a:prstGeom prst="rect">
            <a:avLst/>
          </a:prstGeom>
        </p:spPr>
        <p:txBody>
          <a:bodyPr wrap="square">
            <a:spAutoFit/>
          </a:bodyPr>
          <a:lstStyle/>
          <a:p>
            <a:pPr>
              <a:spcBef>
                <a:spcPts val="600"/>
              </a:spcBef>
              <a:spcAft>
                <a:spcPts val="600"/>
              </a:spcAft>
            </a:pPr>
            <a:r>
              <a:rPr lang="en-US" sz="1800" dirty="0" smtClean="0"/>
              <a:t>When creating the induction program, ensure you consider:</a:t>
            </a:r>
          </a:p>
          <a:p>
            <a:pPr marL="342900" indent="-342900">
              <a:spcBef>
                <a:spcPts val="600"/>
              </a:spcBef>
              <a:spcAft>
                <a:spcPts val="600"/>
              </a:spcAft>
              <a:buClr>
                <a:srgbClr val="FF8200"/>
              </a:buClr>
              <a:buFont typeface="Wingdings" panose="05000000000000000000" pitchFamily="2" charset="2"/>
              <a:buChar char="§"/>
            </a:pPr>
            <a:r>
              <a:rPr lang="en-US" sz="1800" dirty="0"/>
              <a:t>W</a:t>
            </a:r>
            <a:r>
              <a:rPr lang="en-US" sz="1800" dirty="0" smtClean="0"/>
              <a:t>orkers </a:t>
            </a:r>
            <a:r>
              <a:rPr lang="en-US" sz="1800" dirty="0"/>
              <a:t>literacy levels </a:t>
            </a:r>
          </a:p>
          <a:p>
            <a:pPr marL="342900" indent="-342900">
              <a:spcBef>
                <a:spcPts val="600"/>
              </a:spcBef>
              <a:spcAft>
                <a:spcPts val="600"/>
              </a:spcAft>
              <a:buClr>
                <a:srgbClr val="FF8200"/>
              </a:buClr>
              <a:buFont typeface="Wingdings" panose="05000000000000000000" pitchFamily="2" charset="2"/>
              <a:buChar char="§"/>
            </a:pPr>
            <a:r>
              <a:rPr lang="en-US" sz="1800" dirty="0"/>
              <a:t>T</a:t>
            </a:r>
            <a:r>
              <a:rPr lang="en-US" sz="1800" dirty="0" smtClean="0"/>
              <a:t>he </a:t>
            </a:r>
            <a:r>
              <a:rPr lang="en-US" sz="1800" dirty="0"/>
              <a:t>amount of information to be absorbed, and  </a:t>
            </a:r>
          </a:p>
          <a:p>
            <a:pPr marL="342900" indent="-342900">
              <a:spcBef>
                <a:spcPts val="600"/>
              </a:spcBef>
              <a:spcAft>
                <a:spcPts val="600"/>
              </a:spcAft>
              <a:buClr>
                <a:srgbClr val="FF8200"/>
              </a:buClr>
              <a:buFont typeface="Wingdings" panose="05000000000000000000" pitchFamily="2" charset="2"/>
              <a:buChar char="§"/>
            </a:pPr>
            <a:r>
              <a:rPr lang="en-US" sz="1800" dirty="0"/>
              <a:t>H</a:t>
            </a:r>
            <a:r>
              <a:rPr lang="en-US" sz="1800" dirty="0" smtClean="0"/>
              <a:t>ow </a:t>
            </a:r>
            <a:r>
              <a:rPr lang="en-US" sz="1800" dirty="0"/>
              <a:t>engaging is the </a:t>
            </a:r>
            <a:r>
              <a:rPr lang="en-US" sz="1800" dirty="0" smtClean="0"/>
              <a:t>information. </a:t>
            </a:r>
            <a:endParaRPr lang="en-US" sz="1800" dirty="0"/>
          </a:p>
        </p:txBody>
      </p:sp>
      <p:pic>
        <p:nvPicPr>
          <p:cNvPr id="2050" name="Picture 2" descr="Image result for video mine site indu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545" y="3501008"/>
            <a:ext cx="4971807" cy="3098627"/>
          </a:xfrm>
          <a:prstGeom prst="rect">
            <a:avLst/>
          </a:prstGeom>
          <a:noFill/>
          <a:ln w="28575">
            <a:solidFill>
              <a:srgbClr val="FF82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21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11</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a:solidFill>
                  <a:srgbClr val="FF8200"/>
                </a:solidFill>
                <a:latin typeface="Arial" panose="020B0604020202020204" pitchFamily="34" charset="0"/>
                <a:cs typeface="Arial" panose="020B0604020202020204" pitchFamily="34" charset="0"/>
              </a:rPr>
              <a:t>Workplace </a:t>
            </a:r>
            <a:r>
              <a:rPr lang="en-US" kern="1200" dirty="0" smtClean="0">
                <a:solidFill>
                  <a:srgbClr val="FF8200"/>
                </a:solidFill>
                <a:latin typeface="Arial" panose="020B0604020202020204" pitchFamily="34" charset="0"/>
                <a:cs typeface="Arial" panose="020B0604020202020204" pitchFamily="34" charset="0"/>
              </a:rPr>
              <a:t>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688" y="1628800"/>
            <a:ext cx="7308304" cy="1631216"/>
          </a:xfrm>
          <a:prstGeom prst="rect">
            <a:avLst/>
          </a:prstGeom>
        </p:spPr>
        <p:txBody>
          <a:bodyPr wrap="square">
            <a:spAutoFit/>
          </a:bodyPr>
          <a:lstStyle/>
          <a:p>
            <a:pPr>
              <a:spcBef>
                <a:spcPts val="600"/>
              </a:spcBef>
              <a:spcAft>
                <a:spcPts val="600"/>
              </a:spcAft>
            </a:pPr>
            <a:r>
              <a:rPr lang="en-US" sz="1800" dirty="0" smtClean="0"/>
              <a:t>Inductions with pages </a:t>
            </a:r>
            <a:r>
              <a:rPr lang="en-US" sz="1800" dirty="0"/>
              <a:t>of text </a:t>
            </a:r>
            <a:r>
              <a:rPr lang="en-US" sz="1800" dirty="0" smtClean="0"/>
              <a:t>and hard to understand legislative requirements may result in workers forgetting or not understanding important information</a:t>
            </a:r>
            <a:r>
              <a:rPr lang="en-US" sz="1800" dirty="0"/>
              <a:t>.</a:t>
            </a:r>
          </a:p>
          <a:p>
            <a:pPr>
              <a:spcBef>
                <a:spcPts val="600"/>
              </a:spcBef>
              <a:spcAft>
                <a:spcPts val="600"/>
              </a:spcAft>
            </a:pPr>
            <a:r>
              <a:rPr lang="en-US" sz="1800" dirty="0" smtClean="0"/>
              <a:t>Pictures and film clips will make the program more interesting and entertaining and keep workers engaged.</a:t>
            </a:r>
            <a:endParaRPr lang="en-US" sz="1800" dirty="0"/>
          </a:p>
        </p:txBody>
      </p:sp>
      <p:pic>
        <p:nvPicPr>
          <p:cNvPr id="1028" name="Picture 4" descr="http://www.ask-ehs.com/animation/images/training/1_Safety_Induc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493316"/>
            <a:ext cx="4959246" cy="3129568"/>
          </a:xfrm>
          <a:prstGeom prst="rect">
            <a:avLst/>
          </a:prstGeom>
          <a:noFill/>
          <a:ln w="28575">
            <a:solidFill>
              <a:srgbClr val="FF82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5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12</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688" y="1628800"/>
            <a:ext cx="6984776" cy="4339650"/>
          </a:xfrm>
          <a:prstGeom prst="rect">
            <a:avLst/>
          </a:prstGeom>
        </p:spPr>
        <p:txBody>
          <a:bodyPr wrap="square">
            <a:spAutoFit/>
          </a:bodyPr>
          <a:lstStyle/>
          <a:p>
            <a:pPr>
              <a:spcBef>
                <a:spcPts val="600"/>
              </a:spcBef>
              <a:spcAft>
                <a:spcPts val="600"/>
              </a:spcAft>
            </a:pPr>
            <a:r>
              <a:rPr lang="en-US" sz="1800" dirty="0" smtClean="0"/>
              <a:t>Induction programs should: </a:t>
            </a:r>
          </a:p>
          <a:p>
            <a:pPr marL="342900" indent="-342900">
              <a:spcBef>
                <a:spcPts val="600"/>
              </a:spcBef>
              <a:spcAft>
                <a:spcPts val="600"/>
              </a:spcAft>
              <a:buClr>
                <a:srgbClr val="FF8200"/>
              </a:buClr>
              <a:buFont typeface="Wingdings" panose="05000000000000000000" pitchFamily="2" charset="2"/>
              <a:buChar char="§"/>
            </a:pPr>
            <a:r>
              <a:rPr lang="en-US" sz="1800" dirty="0"/>
              <a:t>B</a:t>
            </a:r>
            <a:r>
              <a:rPr lang="en-US" sz="1800" dirty="0" smtClean="0"/>
              <a:t>e </a:t>
            </a:r>
            <a:r>
              <a:rPr lang="en-US" sz="1800" dirty="0"/>
              <a:t>delivered by a competent person, and</a:t>
            </a:r>
          </a:p>
          <a:p>
            <a:pPr marL="342900" indent="-342900">
              <a:spcBef>
                <a:spcPts val="600"/>
              </a:spcBef>
              <a:spcAft>
                <a:spcPts val="600"/>
              </a:spcAft>
              <a:buClr>
                <a:srgbClr val="FF8200"/>
              </a:buClr>
              <a:buFont typeface="Wingdings" panose="05000000000000000000" pitchFamily="2" charset="2"/>
              <a:buChar char="§"/>
            </a:pPr>
            <a:r>
              <a:rPr lang="en-US" sz="1800" dirty="0"/>
              <a:t>H</a:t>
            </a:r>
            <a:r>
              <a:rPr lang="en-US" sz="1800" dirty="0" smtClean="0"/>
              <a:t>ave a </a:t>
            </a:r>
            <a:r>
              <a:rPr lang="en-US" sz="1800" dirty="0"/>
              <a:t>questionnaire / assessment to </a:t>
            </a:r>
            <a:r>
              <a:rPr lang="en-US" sz="1800" dirty="0" smtClean="0"/>
              <a:t>verify </a:t>
            </a:r>
            <a:r>
              <a:rPr lang="en-US" sz="1800" dirty="0"/>
              <a:t>workers have understood and retained the </a:t>
            </a:r>
            <a:r>
              <a:rPr lang="en-US" sz="1800" dirty="0" smtClean="0"/>
              <a:t>information.</a:t>
            </a:r>
            <a:endParaRPr lang="en-US" sz="1800" dirty="0"/>
          </a:p>
          <a:p>
            <a:pPr>
              <a:spcBef>
                <a:spcPts val="600"/>
              </a:spcBef>
              <a:spcAft>
                <a:spcPts val="600"/>
              </a:spcAft>
            </a:pPr>
            <a:r>
              <a:rPr lang="en-US" sz="1800" b="1" dirty="0" smtClean="0"/>
              <a:t>Note: </a:t>
            </a:r>
          </a:p>
          <a:p>
            <a:pPr marL="342900" indent="-342900">
              <a:spcBef>
                <a:spcPts val="600"/>
              </a:spcBef>
              <a:spcAft>
                <a:spcPts val="600"/>
              </a:spcAft>
              <a:buClr>
                <a:srgbClr val="FF8200"/>
              </a:buClr>
              <a:buFont typeface="Wingdings" panose="05000000000000000000" pitchFamily="2" charset="2"/>
              <a:buChar char="§"/>
            </a:pPr>
            <a:r>
              <a:rPr lang="en-US" sz="1800" dirty="0" smtClean="0"/>
              <a:t>Include assessment questions throughout the induction, not just at the end. </a:t>
            </a:r>
          </a:p>
          <a:p>
            <a:pPr marL="342900" indent="-342900">
              <a:spcBef>
                <a:spcPts val="600"/>
              </a:spcBef>
              <a:spcAft>
                <a:spcPts val="600"/>
              </a:spcAft>
              <a:buClr>
                <a:srgbClr val="FF8200"/>
              </a:buClr>
              <a:buFont typeface="Wingdings" panose="05000000000000000000" pitchFamily="2" charset="2"/>
              <a:buChar char="§"/>
            </a:pPr>
            <a:r>
              <a:rPr lang="en-US" sz="1800" dirty="0" smtClean="0"/>
              <a:t>Completing questionnaires / assessments at the very end of </a:t>
            </a:r>
            <a:r>
              <a:rPr lang="en-US" sz="1800" dirty="0"/>
              <a:t>an induction </a:t>
            </a:r>
            <a:r>
              <a:rPr lang="en-US" sz="1800" dirty="0" smtClean="0"/>
              <a:t>and remembering information from the beginning can be difficult.</a:t>
            </a:r>
          </a:p>
          <a:p>
            <a:pPr marL="342900" indent="-342900">
              <a:spcBef>
                <a:spcPts val="600"/>
              </a:spcBef>
              <a:spcAft>
                <a:spcPts val="600"/>
              </a:spcAft>
              <a:buClr>
                <a:srgbClr val="FF8200"/>
              </a:buClr>
              <a:buFont typeface="Wingdings" panose="05000000000000000000" pitchFamily="2" charset="2"/>
              <a:buChar char="§"/>
            </a:pPr>
            <a:r>
              <a:rPr lang="en-US" sz="1800" dirty="0" smtClean="0"/>
              <a:t>Check whether any workers have literacy problems, and if necessary </a:t>
            </a:r>
            <a:r>
              <a:rPr lang="en-US" sz="1800" dirty="0" err="1" smtClean="0"/>
              <a:t>verbalise</a:t>
            </a:r>
            <a:r>
              <a:rPr lang="en-US" sz="1800" dirty="0" smtClean="0"/>
              <a:t> the assessment with them.</a:t>
            </a:r>
          </a:p>
        </p:txBody>
      </p:sp>
    </p:spTree>
    <p:extLst>
      <p:ext uri="{BB962C8B-B14F-4D97-AF65-F5344CB8AC3E}">
        <p14:creationId xmlns:p14="http://schemas.microsoft.com/office/powerpoint/2010/main" val="1267547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13</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688" y="1628800"/>
            <a:ext cx="6912768" cy="1785104"/>
          </a:xfrm>
          <a:prstGeom prst="rect">
            <a:avLst/>
          </a:prstGeom>
        </p:spPr>
        <p:txBody>
          <a:bodyPr wrap="square">
            <a:spAutoFit/>
          </a:bodyPr>
          <a:lstStyle/>
          <a:p>
            <a:pPr>
              <a:spcBef>
                <a:spcPts val="600"/>
              </a:spcBef>
              <a:spcAft>
                <a:spcPts val="600"/>
              </a:spcAft>
            </a:pPr>
            <a:r>
              <a:rPr lang="en-US" sz="1800" dirty="0" smtClean="0"/>
              <a:t>Inductions programs should be reviewed: </a:t>
            </a:r>
          </a:p>
          <a:p>
            <a:pPr marL="342900" indent="-342900">
              <a:spcBef>
                <a:spcPts val="600"/>
              </a:spcBef>
              <a:spcAft>
                <a:spcPts val="600"/>
              </a:spcAft>
              <a:buClr>
                <a:srgbClr val="FF8200"/>
              </a:buClr>
              <a:buFont typeface="Wingdings" panose="05000000000000000000" pitchFamily="2" charset="2"/>
              <a:buChar char="§"/>
            </a:pPr>
            <a:r>
              <a:rPr lang="en-US" sz="1800" dirty="0"/>
              <a:t>R</a:t>
            </a:r>
            <a:r>
              <a:rPr lang="en-US" sz="1800" dirty="0" smtClean="0"/>
              <a:t>egularly </a:t>
            </a:r>
            <a:r>
              <a:rPr lang="en-US" sz="1800" dirty="0"/>
              <a:t>to ensure the information delivered is still </a:t>
            </a:r>
            <a:r>
              <a:rPr lang="en-US" sz="1800" dirty="0" smtClean="0"/>
              <a:t>current, </a:t>
            </a:r>
            <a:r>
              <a:rPr lang="en-US" sz="1800" dirty="0"/>
              <a:t>and </a:t>
            </a:r>
          </a:p>
          <a:p>
            <a:pPr marL="342900" indent="-342900">
              <a:spcBef>
                <a:spcPts val="600"/>
              </a:spcBef>
              <a:spcAft>
                <a:spcPts val="600"/>
              </a:spcAft>
              <a:buClr>
                <a:srgbClr val="FF8200"/>
              </a:buClr>
              <a:buFont typeface="Wingdings" panose="05000000000000000000" pitchFamily="2" charset="2"/>
              <a:buChar char="§"/>
            </a:pPr>
            <a:r>
              <a:rPr lang="en-US" sz="1800" dirty="0"/>
              <a:t>W</a:t>
            </a:r>
            <a:r>
              <a:rPr lang="en-US" sz="1800" dirty="0" smtClean="0"/>
              <a:t>here </a:t>
            </a:r>
            <a:r>
              <a:rPr lang="en-US" sz="1800" dirty="0"/>
              <a:t>there has been a change in a policy, procedure, process or work area. </a:t>
            </a:r>
          </a:p>
        </p:txBody>
      </p:sp>
      <p:pic>
        <p:nvPicPr>
          <p:cNvPr id="3074" name="Picture 2" descr="https://www.convertwithcontent.com/wp-content/uploads/2014/04/review-the-results-of-your-a-b-split-test-300x22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413904"/>
            <a:ext cx="3876295" cy="320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033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14</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688" y="1628800"/>
            <a:ext cx="6912768" cy="3508653"/>
          </a:xfrm>
          <a:prstGeom prst="rect">
            <a:avLst/>
          </a:prstGeom>
        </p:spPr>
        <p:txBody>
          <a:bodyPr wrap="square">
            <a:spAutoFit/>
          </a:bodyPr>
          <a:lstStyle/>
          <a:p>
            <a:pPr>
              <a:spcBef>
                <a:spcPts val="600"/>
              </a:spcBef>
              <a:spcAft>
                <a:spcPts val="600"/>
              </a:spcAft>
            </a:pPr>
            <a:r>
              <a:rPr lang="en-US" sz="1800" dirty="0"/>
              <a:t>The induction should include: </a:t>
            </a:r>
          </a:p>
          <a:p>
            <a:pPr marL="342900" indent="-342900">
              <a:spcBef>
                <a:spcPts val="600"/>
              </a:spcBef>
              <a:spcAft>
                <a:spcPts val="600"/>
              </a:spcAft>
              <a:buClr>
                <a:srgbClr val="FF8200"/>
              </a:buClr>
              <a:buFont typeface="Wingdings" panose="05000000000000000000" pitchFamily="2" charset="2"/>
              <a:buChar char="§"/>
            </a:pPr>
            <a:r>
              <a:rPr lang="en-US" sz="1800" dirty="0"/>
              <a:t>A</a:t>
            </a:r>
            <a:r>
              <a:rPr lang="en-US" sz="1800" dirty="0" smtClean="0"/>
              <a:t> </a:t>
            </a:r>
            <a:r>
              <a:rPr lang="en-US" sz="1800" dirty="0"/>
              <a:t>company overview</a:t>
            </a:r>
          </a:p>
          <a:p>
            <a:pPr marL="342900" indent="-342900">
              <a:spcBef>
                <a:spcPts val="600"/>
              </a:spcBef>
              <a:spcAft>
                <a:spcPts val="600"/>
              </a:spcAft>
              <a:buClr>
                <a:srgbClr val="FF8200"/>
              </a:buClr>
              <a:buFont typeface="Wingdings" panose="05000000000000000000" pitchFamily="2" charset="2"/>
              <a:buChar char="§"/>
            </a:pPr>
            <a:r>
              <a:rPr lang="en-US" sz="1800" dirty="0"/>
              <a:t>T</a:t>
            </a:r>
            <a:r>
              <a:rPr lang="en-US" sz="1800" dirty="0" smtClean="0"/>
              <a:t>erms </a:t>
            </a:r>
            <a:r>
              <a:rPr lang="en-US" sz="1800" dirty="0"/>
              <a:t>and conditions of employment </a:t>
            </a:r>
          </a:p>
          <a:p>
            <a:pPr marL="342900" indent="-342900">
              <a:spcBef>
                <a:spcPts val="600"/>
              </a:spcBef>
              <a:spcAft>
                <a:spcPts val="600"/>
              </a:spcAft>
              <a:buClr>
                <a:srgbClr val="FF8200"/>
              </a:buClr>
              <a:buFont typeface="Wingdings" panose="05000000000000000000" pitchFamily="2" charset="2"/>
              <a:buChar char="§"/>
            </a:pPr>
            <a:r>
              <a:rPr lang="en-US" sz="1800" dirty="0"/>
              <a:t>C</a:t>
            </a:r>
            <a:r>
              <a:rPr lang="en-US" sz="1800" dirty="0" smtClean="0"/>
              <a:t>ompany </a:t>
            </a:r>
            <a:r>
              <a:rPr lang="en-US" sz="1800" dirty="0"/>
              <a:t>policies and procedures</a:t>
            </a:r>
          </a:p>
          <a:p>
            <a:pPr marL="342900" indent="-342900">
              <a:spcBef>
                <a:spcPts val="600"/>
              </a:spcBef>
              <a:spcAft>
                <a:spcPts val="600"/>
              </a:spcAft>
              <a:buClr>
                <a:srgbClr val="FF8200"/>
              </a:buClr>
              <a:buFont typeface="Wingdings" panose="05000000000000000000" pitchFamily="2" charset="2"/>
              <a:buChar char="§"/>
            </a:pPr>
            <a:r>
              <a:rPr lang="en-US" sz="1800" dirty="0"/>
              <a:t>Work Health and Safety legislative requirements</a:t>
            </a:r>
          </a:p>
          <a:p>
            <a:pPr>
              <a:spcBef>
                <a:spcPts val="600"/>
              </a:spcBef>
              <a:spcAft>
                <a:spcPts val="600"/>
              </a:spcAft>
              <a:buClr>
                <a:srgbClr val="FF8200"/>
              </a:buClr>
            </a:pPr>
            <a:r>
              <a:rPr lang="en-US" sz="1800" b="1" dirty="0"/>
              <a:t>Note: </a:t>
            </a:r>
          </a:p>
          <a:p>
            <a:pPr>
              <a:spcBef>
                <a:spcPts val="600"/>
              </a:spcBef>
              <a:spcAft>
                <a:spcPts val="600"/>
              </a:spcAft>
              <a:buClr>
                <a:srgbClr val="FF8200"/>
              </a:buClr>
            </a:pPr>
            <a:r>
              <a:rPr lang="en-US" sz="1800" dirty="0"/>
              <a:t>Depending on the </a:t>
            </a:r>
            <a:r>
              <a:rPr lang="en-US" sz="1800" dirty="0" err="1" smtClean="0"/>
              <a:t>organisations</a:t>
            </a:r>
            <a:r>
              <a:rPr lang="en-US" sz="1800" dirty="0" smtClean="0"/>
              <a:t> </a:t>
            </a:r>
            <a:r>
              <a:rPr lang="en-US" sz="1800" dirty="0"/>
              <a:t>structure, the terms and conditions of employment may be completed separately to the induction with the Human Resources team.</a:t>
            </a:r>
          </a:p>
        </p:txBody>
      </p:sp>
    </p:spTree>
    <p:extLst>
      <p:ext uri="{BB962C8B-B14F-4D97-AF65-F5344CB8AC3E}">
        <p14:creationId xmlns:p14="http://schemas.microsoft.com/office/powerpoint/2010/main" val="191036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15</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688" y="1628800"/>
            <a:ext cx="6912768" cy="2800767"/>
          </a:xfrm>
          <a:prstGeom prst="rect">
            <a:avLst/>
          </a:prstGeom>
        </p:spPr>
        <p:txBody>
          <a:bodyPr wrap="square">
            <a:spAutoFit/>
          </a:bodyPr>
          <a:lstStyle/>
          <a:p>
            <a:pPr>
              <a:spcBef>
                <a:spcPts val="600"/>
              </a:spcBef>
              <a:spcAft>
                <a:spcPts val="600"/>
              </a:spcAft>
            </a:pPr>
            <a:r>
              <a:rPr lang="en-US" sz="1800" dirty="0"/>
              <a:t>The induction should include: </a:t>
            </a:r>
          </a:p>
          <a:p>
            <a:pPr marL="342900" indent="-342900">
              <a:spcBef>
                <a:spcPts val="600"/>
              </a:spcBef>
              <a:spcAft>
                <a:spcPts val="600"/>
              </a:spcAft>
              <a:buClr>
                <a:srgbClr val="FF8200"/>
              </a:buClr>
              <a:buFont typeface="Wingdings" panose="05000000000000000000" pitchFamily="2" charset="2"/>
              <a:buChar char="§"/>
            </a:pPr>
            <a:r>
              <a:rPr lang="en-US" sz="1800" dirty="0"/>
              <a:t>Principal Mining and site specific hazards</a:t>
            </a:r>
          </a:p>
          <a:p>
            <a:pPr marL="342900" indent="-342900">
              <a:spcBef>
                <a:spcPts val="600"/>
              </a:spcBef>
              <a:spcAft>
                <a:spcPts val="600"/>
              </a:spcAft>
              <a:buClr>
                <a:srgbClr val="FF8200"/>
              </a:buClr>
              <a:buFont typeface="Wingdings" panose="05000000000000000000" pitchFamily="2" charset="2"/>
              <a:buChar char="§"/>
            </a:pPr>
            <a:r>
              <a:rPr lang="en-US" sz="1800" dirty="0"/>
              <a:t>P</a:t>
            </a:r>
            <a:r>
              <a:rPr lang="en-US" sz="1800" dirty="0" smtClean="0"/>
              <a:t>rinciples </a:t>
            </a:r>
            <a:r>
              <a:rPr lang="en-US" sz="1800" dirty="0"/>
              <a:t>of risk management </a:t>
            </a:r>
          </a:p>
          <a:p>
            <a:pPr marL="342900" indent="-342900">
              <a:spcBef>
                <a:spcPts val="600"/>
              </a:spcBef>
              <a:spcAft>
                <a:spcPts val="600"/>
              </a:spcAft>
              <a:buClr>
                <a:srgbClr val="FF8200"/>
              </a:buClr>
              <a:buFont typeface="Wingdings" panose="05000000000000000000" pitchFamily="2" charset="2"/>
              <a:buChar char="§"/>
            </a:pPr>
            <a:r>
              <a:rPr lang="en-US" sz="1800" dirty="0"/>
              <a:t>S</a:t>
            </a:r>
            <a:r>
              <a:rPr lang="en-US" sz="1800" dirty="0" smtClean="0"/>
              <a:t>ystems </a:t>
            </a:r>
            <a:r>
              <a:rPr lang="en-US" sz="1800" dirty="0"/>
              <a:t>for injury and illness prevention</a:t>
            </a:r>
          </a:p>
          <a:p>
            <a:pPr marL="342900" indent="-342900">
              <a:spcBef>
                <a:spcPts val="600"/>
              </a:spcBef>
              <a:spcAft>
                <a:spcPts val="600"/>
              </a:spcAft>
              <a:buClr>
                <a:srgbClr val="FF8200"/>
              </a:buClr>
              <a:buFont typeface="Wingdings" panose="05000000000000000000" pitchFamily="2" charset="2"/>
              <a:buChar char="§"/>
            </a:pPr>
            <a:r>
              <a:rPr lang="en-US" sz="1800" dirty="0"/>
              <a:t>Worker’s Compensation and Injury </a:t>
            </a:r>
            <a:r>
              <a:rPr lang="en-US" sz="1800" dirty="0" smtClean="0"/>
              <a:t>Management, and</a:t>
            </a:r>
            <a:endParaRPr lang="en-US" sz="1800" dirty="0"/>
          </a:p>
          <a:p>
            <a:pPr marL="342900" indent="-342900">
              <a:spcBef>
                <a:spcPts val="600"/>
              </a:spcBef>
              <a:spcAft>
                <a:spcPts val="600"/>
              </a:spcAft>
              <a:buClr>
                <a:srgbClr val="FF8200"/>
              </a:buClr>
              <a:buFont typeface="Wingdings" panose="05000000000000000000" pitchFamily="2" charset="2"/>
              <a:buChar char="§"/>
            </a:pPr>
            <a:r>
              <a:rPr lang="en-US" sz="1800" dirty="0"/>
              <a:t>Key personnel (Health and Safety Representatives, First Aiders, Fire Wardens).</a:t>
            </a:r>
          </a:p>
        </p:txBody>
      </p:sp>
    </p:spTree>
    <p:extLst>
      <p:ext uri="{BB962C8B-B14F-4D97-AF65-F5344CB8AC3E}">
        <p14:creationId xmlns:p14="http://schemas.microsoft.com/office/powerpoint/2010/main" val="191036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16</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6" name="Rectangle 5"/>
          <p:cNvSpPr/>
          <p:nvPr/>
        </p:nvSpPr>
        <p:spPr>
          <a:xfrm>
            <a:off x="1763688" y="1628800"/>
            <a:ext cx="6912768" cy="2215991"/>
          </a:xfrm>
          <a:prstGeom prst="rect">
            <a:avLst/>
          </a:prstGeom>
        </p:spPr>
        <p:txBody>
          <a:bodyPr wrap="square">
            <a:spAutoFit/>
          </a:bodyPr>
          <a:lstStyle/>
          <a:p>
            <a:pPr>
              <a:spcAft>
                <a:spcPts val="600"/>
              </a:spcAft>
            </a:pPr>
            <a:r>
              <a:rPr lang="en-US" sz="1800" dirty="0" smtClean="0"/>
              <a:t>The induction </a:t>
            </a:r>
            <a:r>
              <a:rPr lang="en-US" sz="1800" dirty="0"/>
              <a:t>should </a:t>
            </a:r>
            <a:r>
              <a:rPr lang="en-US" sz="1800" dirty="0" smtClean="0"/>
              <a:t>explain:</a:t>
            </a:r>
            <a:endParaRPr lang="en-US" sz="1800" dirty="0"/>
          </a:p>
          <a:p>
            <a:pPr marL="342900" indent="-342900">
              <a:spcBef>
                <a:spcPts val="600"/>
              </a:spcBef>
              <a:spcAft>
                <a:spcPts val="600"/>
              </a:spcAft>
              <a:buClr>
                <a:srgbClr val="FF8200"/>
              </a:buClr>
              <a:buFont typeface="Wingdings" panose="05000000000000000000" pitchFamily="2" charset="2"/>
              <a:buChar char="§"/>
            </a:pPr>
            <a:r>
              <a:rPr lang="en-US" sz="1800" dirty="0"/>
              <a:t>T</a:t>
            </a:r>
            <a:r>
              <a:rPr lang="en-US" sz="1800" dirty="0" smtClean="0"/>
              <a:t>he </a:t>
            </a:r>
            <a:r>
              <a:rPr lang="en-US" sz="1800" dirty="0"/>
              <a:t>obligations of </a:t>
            </a:r>
            <a:r>
              <a:rPr lang="en-US" sz="1800" dirty="0" smtClean="0"/>
              <a:t>PCBUs </a:t>
            </a:r>
            <a:r>
              <a:rPr lang="en-US" sz="1800" dirty="0"/>
              <a:t>and </a:t>
            </a:r>
            <a:r>
              <a:rPr lang="en-US" sz="1800" dirty="0" smtClean="0"/>
              <a:t>workers, </a:t>
            </a:r>
            <a:r>
              <a:rPr lang="en-US" sz="1800" dirty="0"/>
              <a:t>including duty of care under the </a:t>
            </a:r>
            <a:r>
              <a:rPr lang="en-US" sz="1800" i="1" dirty="0" smtClean="0"/>
              <a:t>Work Health and Safety Act </a:t>
            </a:r>
            <a:r>
              <a:rPr lang="en-US" sz="1800" i="1" dirty="0"/>
              <a:t>and </a:t>
            </a:r>
            <a:r>
              <a:rPr lang="en-US" sz="1800" i="1" dirty="0" smtClean="0"/>
              <a:t>Regulations 2012 </a:t>
            </a:r>
            <a:r>
              <a:rPr lang="en-US" sz="1800" dirty="0" smtClean="0"/>
              <a:t>(SA)</a:t>
            </a:r>
            <a:endParaRPr lang="en-US" sz="1800" dirty="0"/>
          </a:p>
          <a:p>
            <a:pPr marL="342900" indent="-342900">
              <a:spcBef>
                <a:spcPts val="600"/>
              </a:spcBef>
              <a:spcAft>
                <a:spcPts val="600"/>
              </a:spcAft>
              <a:buClr>
                <a:srgbClr val="FF8200"/>
              </a:buClr>
              <a:buFont typeface="Wingdings" panose="05000000000000000000" pitchFamily="2" charset="2"/>
              <a:buChar char="§"/>
            </a:pPr>
            <a:r>
              <a:rPr lang="en-US" sz="1800" dirty="0"/>
              <a:t>K</a:t>
            </a:r>
            <a:r>
              <a:rPr lang="en-US" sz="1800" dirty="0" smtClean="0"/>
              <a:t>ey </a:t>
            </a:r>
            <a:r>
              <a:rPr lang="en-US" sz="1800" dirty="0"/>
              <a:t>policies and procedures relating to workers</a:t>
            </a:r>
          </a:p>
          <a:p>
            <a:pPr marL="342900" indent="-342900">
              <a:spcBef>
                <a:spcPts val="600"/>
              </a:spcBef>
              <a:spcAft>
                <a:spcPts val="600"/>
              </a:spcAft>
              <a:buClr>
                <a:srgbClr val="FF8200"/>
              </a:buClr>
              <a:buFont typeface="Wingdings" panose="05000000000000000000" pitchFamily="2" charset="2"/>
              <a:buChar char="§"/>
            </a:pPr>
            <a:r>
              <a:rPr lang="en-US" sz="1800" dirty="0"/>
              <a:t>E</a:t>
            </a:r>
            <a:r>
              <a:rPr lang="en-US" sz="1800" dirty="0" smtClean="0"/>
              <a:t>xpectations </a:t>
            </a:r>
            <a:r>
              <a:rPr lang="en-US" sz="1800" dirty="0"/>
              <a:t>of workers and required </a:t>
            </a:r>
            <a:r>
              <a:rPr lang="en-US" sz="1800" dirty="0" err="1" smtClean="0"/>
              <a:t>behaviours</a:t>
            </a:r>
            <a:endParaRPr lang="en-US" sz="1800" dirty="0"/>
          </a:p>
        </p:txBody>
      </p:sp>
      <p:pic>
        <p:nvPicPr>
          <p:cNvPr id="4098" name="Picture 2" descr="http://thumbs.dreamstime.com/z/rights-duties-responsibilities-words-d-illustration-white-background-concept-personal-obligations-30785777.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299"/>
          <a:stretch/>
        </p:blipFill>
        <p:spPr bwMode="auto">
          <a:xfrm>
            <a:off x="3069308" y="3818656"/>
            <a:ext cx="3950964" cy="29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00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17</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6" name="Rectangle 5"/>
          <p:cNvSpPr/>
          <p:nvPr/>
        </p:nvSpPr>
        <p:spPr>
          <a:xfrm>
            <a:off x="1763688" y="1628800"/>
            <a:ext cx="6984776" cy="2215991"/>
          </a:xfrm>
          <a:prstGeom prst="rect">
            <a:avLst/>
          </a:prstGeom>
        </p:spPr>
        <p:txBody>
          <a:bodyPr wrap="square">
            <a:spAutoFit/>
          </a:bodyPr>
          <a:lstStyle/>
          <a:p>
            <a:pPr>
              <a:spcAft>
                <a:spcPts val="600"/>
              </a:spcAft>
            </a:pPr>
            <a:r>
              <a:rPr lang="en-US" sz="1800" dirty="0" smtClean="0"/>
              <a:t>The induction </a:t>
            </a:r>
            <a:r>
              <a:rPr lang="en-US" sz="1800" dirty="0"/>
              <a:t>should </a:t>
            </a:r>
            <a:r>
              <a:rPr lang="en-US" sz="1800" dirty="0" smtClean="0"/>
              <a:t>explain:</a:t>
            </a:r>
            <a:endParaRPr lang="en-US" sz="1800" dirty="0"/>
          </a:p>
          <a:p>
            <a:pPr marL="342900" indent="-342900">
              <a:spcBef>
                <a:spcPts val="600"/>
              </a:spcBef>
              <a:spcAft>
                <a:spcPts val="600"/>
              </a:spcAft>
              <a:buClr>
                <a:srgbClr val="FF8200"/>
              </a:buClr>
              <a:buFont typeface="Wingdings" panose="05000000000000000000" pitchFamily="2" charset="2"/>
              <a:buChar char="§"/>
            </a:pPr>
            <a:r>
              <a:rPr lang="en-US" sz="1800" dirty="0" smtClean="0"/>
              <a:t>Work Health and Safety </a:t>
            </a:r>
            <a:r>
              <a:rPr lang="en-US" sz="1800" dirty="0"/>
              <a:t>consultation and communication procedures</a:t>
            </a:r>
          </a:p>
          <a:p>
            <a:pPr marL="342900" indent="-342900">
              <a:spcBef>
                <a:spcPts val="600"/>
              </a:spcBef>
              <a:spcAft>
                <a:spcPts val="600"/>
              </a:spcAft>
              <a:buClr>
                <a:srgbClr val="FF8200"/>
              </a:buClr>
              <a:buFont typeface="Wingdings" panose="05000000000000000000" pitchFamily="2" charset="2"/>
              <a:buChar char="§"/>
            </a:pPr>
            <a:r>
              <a:rPr lang="en-US" sz="1800" dirty="0"/>
              <a:t>R</a:t>
            </a:r>
            <a:r>
              <a:rPr lang="en-US" sz="1800" dirty="0" smtClean="0"/>
              <a:t>eporting processes, </a:t>
            </a:r>
            <a:r>
              <a:rPr lang="en-US" sz="1800" dirty="0"/>
              <a:t>including hazards, incidents and injuries</a:t>
            </a:r>
          </a:p>
          <a:p>
            <a:pPr marL="342900" indent="-342900">
              <a:spcBef>
                <a:spcPts val="600"/>
              </a:spcBef>
              <a:spcAft>
                <a:spcPts val="600"/>
              </a:spcAft>
              <a:buClr>
                <a:srgbClr val="FF8200"/>
              </a:buClr>
              <a:buFont typeface="Wingdings" panose="05000000000000000000" pitchFamily="2" charset="2"/>
              <a:buChar char="§"/>
            </a:pPr>
            <a:r>
              <a:rPr lang="en-US" sz="1800" dirty="0"/>
              <a:t>R</a:t>
            </a:r>
            <a:r>
              <a:rPr lang="en-US" sz="1800" dirty="0" smtClean="0"/>
              <a:t>oles </a:t>
            </a:r>
            <a:r>
              <a:rPr lang="en-US" sz="1800" dirty="0"/>
              <a:t>and functions of </a:t>
            </a:r>
            <a:r>
              <a:rPr lang="en-US" sz="1800" dirty="0" smtClean="0"/>
              <a:t>Health </a:t>
            </a:r>
            <a:r>
              <a:rPr lang="en-US" sz="1800" dirty="0"/>
              <a:t>and </a:t>
            </a:r>
            <a:r>
              <a:rPr lang="en-US" sz="1800" dirty="0" smtClean="0"/>
              <a:t>Safety </a:t>
            </a:r>
            <a:r>
              <a:rPr lang="en-US" sz="1800" dirty="0"/>
              <a:t>R</a:t>
            </a:r>
            <a:r>
              <a:rPr lang="en-US" sz="1800" dirty="0" smtClean="0"/>
              <a:t>epresentatives </a:t>
            </a:r>
            <a:r>
              <a:rPr lang="en-US" sz="1800" dirty="0"/>
              <a:t>and </a:t>
            </a:r>
            <a:r>
              <a:rPr lang="en-US" sz="1800" dirty="0" smtClean="0"/>
              <a:t>Health </a:t>
            </a:r>
            <a:r>
              <a:rPr lang="en-US" sz="1800" dirty="0"/>
              <a:t>and </a:t>
            </a:r>
            <a:r>
              <a:rPr lang="en-US" sz="1800" dirty="0" smtClean="0"/>
              <a:t>Safety </a:t>
            </a:r>
            <a:r>
              <a:rPr lang="en-US" sz="1800" dirty="0"/>
              <a:t>C</a:t>
            </a:r>
            <a:r>
              <a:rPr lang="en-US" sz="1800" dirty="0" smtClean="0"/>
              <a:t>ommittees</a:t>
            </a:r>
            <a:endParaRPr lang="en-US" sz="1800" dirty="0"/>
          </a:p>
        </p:txBody>
      </p:sp>
      <p:pic>
        <p:nvPicPr>
          <p:cNvPr id="1026" name="Picture 2" descr="http://ccsbestpractice.org.uk/wp-content/uploads/2015/02/Inducti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3977026"/>
            <a:ext cx="4536504" cy="2709857"/>
          </a:xfrm>
          <a:prstGeom prst="rect">
            <a:avLst/>
          </a:prstGeom>
          <a:noFill/>
          <a:ln w="28575">
            <a:solidFill>
              <a:srgbClr val="FF82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98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18</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6" name="Rectangle 5"/>
          <p:cNvSpPr/>
          <p:nvPr/>
        </p:nvSpPr>
        <p:spPr>
          <a:xfrm>
            <a:off x="1763688" y="1628800"/>
            <a:ext cx="7128792" cy="3193182"/>
          </a:xfrm>
          <a:prstGeom prst="rect">
            <a:avLst/>
          </a:prstGeom>
        </p:spPr>
        <p:txBody>
          <a:bodyPr wrap="square">
            <a:spAutoFit/>
          </a:bodyPr>
          <a:lstStyle/>
          <a:p>
            <a:pPr>
              <a:spcAft>
                <a:spcPts val="600"/>
              </a:spcAft>
            </a:pPr>
            <a:r>
              <a:rPr lang="en-US" sz="1800" dirty="0" smtClean="0"/>
              <a:t>The induction </a:t>
            </a:r>
            <a:r>
              <a:rPr lang="en-US" sz="1800" dirty="0"/>
              <a:t>should </a:t>
            </a:r>
            <a:r>
              <a:rPr lang="en-US" sz="1800" dirty="0" smtClean="0"/>
              <a:t>explain:</a:t>
            </a:r>
            <a:endParaRPr lang="en-US" sz="1800" dirty="0"/>
          </a:p>
          <a:p>
            <a:pPr marL="342900" indent="-342900">
              <a:spcBef>
                <a:spcPts val="600"/>
              </a:spcBef>
              <a:spcAft>
                <a:spcPts val="600"/>
              </a:spcAft>
              <a:buClr>
                <a:srgbClr val="FF8200"/>
              </a:buClr>
              <a:buFont typeface="Wingdings" panose="05000000000000000000" pitchFamily="2" charset="2"/>
              <a:buChar char="§"/>
            </a:pPr>
            <a:r>
              <a:rPr lang="en-US" sz="1800" dirty="0"/>
              <a:t>C</a:t>
            </a:r>
            <a:r>
              <a:rPr lang="en-US" sz="1800" dirty="0" smtClean="0"/>
              <a:t>ommon </a:t>
            </a:r>
            <a:r>
              <a:rPr lang="en-US" sz="1800" dirty="0"/>
              <a:t>site </a:t>
            </a:r>
            <a:r>
              <a:rPr lang="en-US" sz="1800" dirty="0" smtClean="0"/>
              <a:t>hazards, including principal </a:t>
            </a:r>
            <a:r>
              <a:rPr lang="en-US" sz="1800" dirty="0"/>
              <a:t>mining </a:t>
            </a:r>
            <a:r>
              <a:rPr lang="en-US" sz="1800" dirty="0" smtClean="0"/>
              <a:t>hazards </a:t>
            </a:r>
            <a:r>
              <a:rPr lang="en-US" sz="1800" dirty="0"/>
              <a:t>and their risk control measures</a:t>
            </a:r>
          </a:p>
          <a:p>
            <a:pPr marL="342900" indent="-342900">
              <a:spcBef>
                <a:spcPts val="600"/>
              </a:spcBef>
              <a:spcAft>
                <a:spcPts val="600"/>
              </a:spcAft>
              <a:buClr>
                <a:srgbClr val="FF8200"/>
              </a:buClr>
              <a:buFont typeface="Wingdings" panose="05000000000000000000" pitchFamily="2" charset="2"/>
              <a:buChar char="§"/>
            </a:pPr>
            <a:r>
              <a:rPr lang="en-US" sz="1800" dirty="0"/>
              <a:t>T</a:t>
            </a:r>
            <a:r>
              <a:rPr lang="en-US" sz="1800" dirty="0" smtClean="0"/>
              <a:t>he </a:t>
            </a:r>
            <a:r>
              <a:rPr lang="en-US" sz="1800" dirty="0"/>
              <a:t>safety role </a:t>
            </a:r>
            <a:r>
              <a:rPr lang="en-US" sz="1800" dirty="0" smtClean="0"/>
              <a:t>for workers</a:t>
            </a:r>
            <a:endParaRPr lang="en-US" sz="1800" dirty="0"/>
          </a:p>
          <a:p>
            <a:pPr marL="342900" indent="-342900">
              <a:spcBef>
                <a:spcPts val="600"/>
              </a:spcBef>
              <a:spcAft>
                <a:spcPts val="600"/>
              </a:spcAft>
              <a:buClr>
                <a:srgbClr val="FF8200"/>
              </a:buClr>
              <a:buFont typeface="Wingdings" panose="05000000000000000000" pitchFamily="2" charset="2"/>
              <a:buChar char="§"/>
            </a:pPr>
            <a:r>
              <a:rPr lang="en-US" sz="1800" dirty="0"/>
              <a:t>B</a:t>
            </a:r>
            <a:r>
              <a:rPr lang="en-US" sz="1800" dirty="0" smtClean="0"/>
              <a:t>asic </a:t>
            </a:r>
            <a:r>
              <a:rPr lang="en-US" sz="1800" dirty="0"/>
              <a:t>risk management principles and tools used on site</a:t>
            </a:r>
          </a:p>
          <a:p>
            <a:pPr marL="342900" indent="-342900">
              <a:spcBef>
                <a:spcPts val="600"/>
              </a:spcBef>
              <a:spcAft>
                <a:spcPts val="600"/>
              </a:spcAft>
              <a:buClr>
                <a:srgbClr val="FF8200"/>
              </a:buClr>
              <a:buFont typeface="Wingdings" panose="05000000000000000000" pitchFamily="2" charset="2"/>
              <a:buChar char="§"/>
            </a:pPr>
            <a:r>
              <a:rPr lang="en-US" sz="1800" dirty="0"/>
              <a:t>S</a:t>
            </a:r>
            <a:r>
              <a:rPr lang="en-US" sz="1800" dirty="0" smtClean="0"/>
              <a:t>ite </a:t>
            </a:r>
            <a:r>
              <a:rPr lang="en-US" sz="1800" dirty="0"/>
              <a:t>layout and emergency assembly </a:t>
            </a:r>
            <a:r>
              <a:rPr lang="en-US" sz="1800" dirty="0" smtClean="0"/>
              <a:t>points, and</a:t>
            </a:r>
            <a:endParaRPr lang="en-US" sz="1800" dirty="0"/>
          </a:p>
          <a:p>
            <a:pPr marL="342900" indent="-342900">
              <a:spcBef>
                <a:spcPts val="600"/>
              </a:spcBef>
              <a:spcAft>
                <a:spcPts val="600"/>
              </a:spcAft>
              <a:buClr>
                <a:srgbClr val="FF8200"/>
              </a:buClr>
              <a:buFont typeface="Wingdings" panose="05000000000000000000" pitchFamily="2" charset="2"/>
              <a:buChar char="§"/>
            </a:pPr>
            <a:r>
              <a:rPr lang="en-US" sz="1800" dirty="0"/>
              <a:t>E</a:t>
            </a:r>
            <a:r>
              <a:rPr lang="en-US" sz="1800" dirty="0" smtClean="0"/>
              <a:t>mergency </a:t>
            </a:r>
            <a:r>
              <a:rPr lang="en-US" sz="1800" dirty="0"/>
              <a:t>contact numbers and response </a:t>
            </a:r>
            <a:r>
              <a:rPr lang="en-US" sz="1800" dirty="0" smtClean="0"/>
              <a:t>procedures.</a:t>
            </a:r>
            <a:endParaRPr lang="en-US" sz="1800" dirty="0"/>
          </a:p>
          <a:p>
            <a:pPr marL="342900" indent="-342900">
              <a:spcBef>
                <a:spcPts val="300"/>
              </a:spcBef>
              <a:spcAft>
                <a:spcPts val="300"/>
              </a:spcAft>
              <a:buFont typeface="Arial" panose="020B0604020202020204" pitchFamily="34" charset="0"/>
              <a:buChar char="•"/>
            </a:pPr>
            <a:endParaRPr lang="en-US" sz="1800" dirty="0" smtClean="0"/>
          </a:p>
        </p:txBody>
      </p:sp>
      <p:pic>
        <p:nvPicPr>
          <p:cNvPr id="2051" name="Picture 3" descr="C:\Users\mcinee01\Desktop\procedu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581128"/>
            <a:ext cx="3456384" cy="2088232"/>
          </a:xfrm>
          <a:prstGeom prst="rect">
            <a:avLst/>
          </a:prstGeom>
          <a:noFill/>
          <a:ln w="28575">
            <a:solidFill>
              <a:srgbClr val="FF82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5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19</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Orientation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688" y="1628800"/>
            <a:ext cx="7380312" cy="2954655"/>
          </a:xfrm>
          <a:prstGeom prst="rect">
            <a:avLst/>
          </a:prstGeom>
        </p:spPr>
        <p:txBody>
          <a:bodyPr wrap="square">
            <a:spAutoFit/>
          </a:bodyPr>
          <a:lstStyle/>
          <a:p>
            <a:pPr>
              <a:spcBef>
                <a:spcPts val="600"/>
              </a:spcBef>
              <a:spcAft>
                <a:spcPts val="600"/>
              </a:spcAft>
            </a:pPr>
            <a:r>
              <a:rPr lang="en-US" sz="1800" dirty="0" smtClean="0"/>
              <a:t>Site orientations are </a:t>
            </a:r>
            <a:r>
              <a:rPr lang="en-US" sz="1800" dirty="0"/>
              <a:t>conducted to </a:t>
            </a:r>
            <a:r>
              <a:rPr lang="en-US" sz="1800" dirty="0" smtClean="0"/>
              <a:t>familiarise workers with:</a:t>
            </a:r>
          </a:p>
          <a:p>
            <a:pPr marL="342900" indent="-342900">
              <a:spcBef>
                <a:spcPts val="600"/>
              </a:spcBef>
              <a:spcAft>
                <a:spcPts val="600"/>
              </a:spcAft>
              <a:buClr>
                <a:srgbClr val="FF8200"/>
              </a:buClr>
              <a:buFont typeface="Wingdings" panose="05000000000000000000" pitchFamily="2" charset="2"/>
              <a:buChar char="§"/>
            </a:pPr>
            <a:r>
              <a:rPr lang="en-US" sz="1800" dirty="0"/>
              <a:t>K</a:t>
            </a:r>
            <a:r>
              <a:rPr lang="en-US" sz="1800" dirty="0" smtClean="0"/>
              <a:t>ey </a:t>
            </a:r>
            <a:r>
              <a:rPr lang="en-US" sz="1800" dirty="0"/>
              <a:t>site personnel</a:t>
            </a:r>
          </a:p>
          <a:p>
            <a:pPr marL="342900" indent="-342900">
              <a:spcBef>
                <a:spcPts val="600"/>
              </a:spcBef>
              <a:spcAft>
                <a:spcPts val="600"/>
              </a:spcAft>
              <a:buClr>
                <a:srgbClr val="FF8200"/>
              </a:buClr>
              <a:buFont typeface="Wingdings" panose="05000000000000000000" pitchFamily="2" charset="2"/>
              <a:buChar char="§"/>
            </a:pPr>
            <a:r>
              <a:rPr lang="en-US" sz="1800" dirty="0"/>
              <a:t>E</a:t>
            </a:r>
            <a:r>
              <a:rPr lang="en-US" sz="1800" dirty="0" smtClean="0"/>
              <a:t>vacuation </a:t>
            </a:r>
            <a:r>
              <a:rPr lang="en-US" sz="1800" dirty="0"/>
              <a:t>assembly points</a:t>
            </a:r>
          </a:p>
          <a:p>
            <a:pPr marL="342900" indent="-342900">
              <a:spcBef>
                <a:spcPts val="600"/>
              </a:spcBef>
              <a:spcAft>
                <a:spcPts val="600"/>
              </a:spcAft>
              <a:buClr>
                <a:srgbClr val="FF8200"/>
              </a:buClr>
              <a:buFont typeface="Wingdings" panose="05000000000000000000" pitchFamily="2" charset="2"/>
              <a:buChar char="§"/>
            </a:pPr>
            <a:r>
              <a:rPr lang="en-US" sz="1800" dirty="0"/>
              <a:t>F</a:t>
            </a:r>
            <a:r>
              <a:rPr lang="en-US" sz="1800" dirty="0" smtClean="0"/>
              <a:t>irst </a:t>
            </a:r>
            <a:r>
              <a:rPr lang="en-US" sz="1800" dirty="0"/>
              <a:t>aid facilities</a:t>
            </a:r>
          </a:p>
          <a:p>
            <a:pPr marL="342900" indent="-342900">
              <a:spcBef>
                <a:spcPts val="600"/>
              </a:spcBef>
              <a:spcAft>
                <a:spcPts val="600"/>
              </a:spcAft>
              <a:buClr>
                <a:srgbClr val="FF8200"/>
              </a:buClr>
              <a:buFont typeface="Wingdings" panose="05000000000000000000" pitchFamily="2" charset="2"/>
              <a:buChar char="§"/>
            </a:pPr>
            <a:r>
              <a:rPr lang="en-US" sz="1800" dirty="0"/>
              <a:t>B</a:t>
            </a:r>
            <a:r>
              <a:rPr lang="en-US" sz="1800" dirty="0" smtClean="0"/>
              <a:t>uildings </a:t>
            </a:r>
            <a:r>
              <a:rPr lang="en-US" sz="1800" dirty="0"/>
              <a:t>and amenities</a:t>
            </a:r>
          </a:p>
          <a:p>
            <a:pPr marL="342900" indent="-342900">
              <a:spcBef>
                <a:spcPts val="600"/>
              </a:spcBef>
              <a:spcAft>
                <a:spcPts val="600"/>
              </a:spcAft>
              <a:buClr>
                <a:srgbClr val="FF8200"/>
              </a:buClr>
              <a:buFont typeface="Wingdings" panose="05000000000000000000" pitchFamily="2" charset="2"/>
              <a:buChar char="§"/>
            </a:pPr>
            <a:r>
              <a:rPr lang="en-US" sz="1800" dirty="0"/>
              <a:t>F</a:t>
            </a:r>
            <a:r>
              <a:rPr lang="en-US" sz="1800" dirty="0" smtClean="0"/>
              <a:t>ire </a:t>
            </a:r>
            <a:r>
              <a:rPr lang="en-US" sz="1800" dirty="0"/>
              <a:t>fighting equipment for the </a:t>
            </a:r>
            <a:r>
              <a:rPr lang="en-US" sz="1800" dirty="0" smtClean="0"/>
              <a:t>area</a:t>
            </a:r>
            <a:endParaRPr lang="en-US" sz="1800" dirty="0"/>
          </a:p>
          <a:p>
            <a:pPr marL="342900" indent="-342900">
              <a:spcBef>
                <a:spcPts val="600"/>
              </a:spcBef>
              <a:spcAft>
                <a:spcPts val="600"/>
              </a:spcAft>
              <a:buClr>
                <a:srgbClr val="FF8200"/>
              </a:buClr>
              <a:buFont typeface="Wingdings" panose="05000000000000000000" pitchFamily="2" charset="2"/>
              <a:buChar char="§"/>
            </a:pPr>
            <a:r>
              <a:rPr lang="en-US" sz="1800" dirty="0"/>
              <a:t>W</a:t>
            </a:r>
            <a:r>
              <a:rPr lang="en-US" sz="1800" dirty="0" smtClean="0"/>
              <a:t>orking areas</a:t>
            </a:r>
            <a:endParaRPr lang="en-US" sz="1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400084"/>
            <a:ext cx="1603938" cy="122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064" y="4578661"/>
            <a:ext cx="2879693" cy="19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99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128792" cy="1152128"/>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AU" dirty="0"/>
              <a:t/>
            </a:r>
            <a:br>
              <a:rPr lang="en-AU" dirty="0"/>
            </a:br>
            <a:r>
              <a:rPr lang="en-AU" kern="1200" dirty="0">
                <a:solidFill>
                  <a:srgbClr val="FF8200"/>
                </a:solidFill>
                <a:latin typeface="Arial" panose="020B0604020202020204" pitchFamily="34" charset="0"/>
                <a:cs typeface="Arial" panose="020B0604020202020204" pitchFamily="34" charset="0"/>
              </a:rPr>
              <a:t>The Mining and Quarrying Occupational Health and Safety Committee</a:t>
            </a:r>
          </a:p>
        </p:txBody>
      </p:sp>
      <p:sp>
        <p:nvSpPr>
          <p:cNvPr id="3" name="Content Placeholder 2"/>
          <p:cNvSpPr>
            <a:spLocks noGrp="1"/>
          </p:cNvSpPr>
          <p:nvPr>
            <p:ph idx="1"/>
          </p:nvPr>
        </p:nvSpPr>
        <p:spPr/>
        <p:txBody>
          <a:bodyPr/>
          <a:lstStyle/>
          <a:p>
            <a:pPr marL="0" indent="0" hangingPunct="0">
              <a:buNone/>
            </a:pPr>
            <a:r>
              <a:rPr lang="en-US" b="1" dirty="0"/>
              <a:t>Promoting Work Health and Safety in the Workplace</a:t>
            </a:r>
            <a:endParaRPr lang="en-AU" dirty="0"/>
          </a:p>
          <a:p>
            <a:pPr marL="0" indent="0" fontAlgn="auto">
              <a:buNone/>
            </a:pPr>
            <a:r>
              <a:rPr lang="en-US" sz="1800" dirty="0"/>
              <a:t>This workplace industry safety </a:t>
            </a:r>
            <a:r>
              <a:rPr lang="en-US" sz="1800" dirty="0" smtClean="0"/>
              <a:t>presentation </a:t>
            </a:r>
            <a:r>
              <a:rPr lang="en-US" sz="1800" dirty="0"/>
              <a:t>is developed and fully funded by the Mining and Quarrying Occupational Health and Safety Committee (MAQOHSC). </a:t>
            </a:r>
            <a:endParaRPr lang="en-US" sz="1800" dirty="0" smtClean="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algn="r">
              <a:buNone/>
            </a:pPr>
            <a:r>
              <a:rPr lang="en-AU" sz="1600" dirty="0" smtClean="0"/>
              <a:t>ISBN 978-1-925361-48-3</a:t>
            </a:r>
            <a:endParaRPr lang="en-AU" sz="1600" dirty="0"/>
          </a:p>
          <a:p>
            <a:pPr marL="0" indent="0" fontAlgn="auto">
              <a:buNone/>
            </a:pPr>
            <a:endParaRPr lang="en-AU" kern="1200" dirty="0">
              <a:solidFill>
                <a:srgbClr val="FF8200"/>
              </a:solidFill>
              <a:latin typeface="Arial" panose="020B0604020202020204" pitchFamily="34" charset="0"/>
              <a:cs typeface="Arial" panose="020B0604020202020204" pitchFamily="34" charset="0"/>
            </a:endParaRPr>
          </a:p>
          <a:p>
            <a:pPr marL="0" indent="0" fontAlgn="auto">
              <a:buNone/>
            </a:pPr>
            <a:endParaRPr lang="en-AU" kern="1200" dirty="0" smtClean="0">
              <a:solidFill>
                <a:srgbClr val="FF8200"/>
              </a:solidFill>
              <a:latin typeface="Arial" panose="020B0604020202020204" pitchFamily="34" charset="0"/>
              <a:cs typeface="Arial" panose="020B0604020202020204" pitchFamily="34" charset="0"/>
            </a:endParaRPr>
          </a:p>
          <a:p>
            <a:pPr marL="0" indent="0" fontAlgn="auto">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a:t>
            </a:fld>
            <a:endParaRPr lang="en-AU" sz="1400" dirty="0">
              <a:solidFill>
                <a:srgbClr val="1D1D60"/>
              </a:solidFill>
            </a:endParaRPr>
          </a:p>
        </p:txBody>
      </p:sp>
    </p:spTree>
    <p:extLst>
      <p:ext uri="{BB962C8B-B14F-4D97-AF65-F5344CB8AC3E}">
        <p14:creationId xmlns:p14="http://schemas.microsoft.com/office/powerpoint/2010/main" val="1916609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20</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Orientation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688" y="1628800"/>
            <a:ext cx="7380312" cy="2954655"/>
          </a:xfrm>
          <a:prstGeom prst="rect">
            <a:avLst/>
          </a:prstGeom>
        </p:spPr>
        <p:txBody>
          <a:bodyPr wrap="square">
            <a:spAutoFit/>
          </a:bodyPr>
          <a:lstStyle/>
          <a:p>
            <a:pPr>
              <a:spcBef>
                <a:spcPts val="600"/>
              </a:spcBef>
              <a:spcAft>
                <a:spcPts val="600"/>
              </a:spcAft>
            </a:pPr>
            <a:r>
              <a:rPr lang="en-US" sz="1800" dirty="0"/>
              <a:t>Site orientations are conducted to </a:t>
            </a:r>
            <a:r>
              <a:rPr lang="en-US" sz="1800" dirty="0" smtClean="0"/>
              <a:t>familiarise </a:t>
            </a:r>
            <a:r>
              <a:rPr lang="en-US" sz="1800" dirty="0"/>
              <a:t>workers with:</a:t>
            </a:r>
          </a:p>
          <a:p>
            <a:pPr marL="342900" indent="-342900">
              <a:spcBef>
                <a:spcPts val="600"/>
              </a:spcBef>
              <a:spcAft>
                <a:spcPts val="600"/>
              </a:spcAft>
              <a:buClr>
                <a:srgbClr val="FF8200"/>
              </a:buClr>
              <a:buFont typeface="Wingdings" panose="05000000000000000000" pitchFamily="2" charset="2"/>
              <a:buChar char="§"/>
            </a:pPr>
            <a:r>
              <a:rPr lang="en-US" sz="1800" dirty="0"/>
              <a:t>S</a:t>
            </a:r>
            <a:r>
              <a:rPr lang="en-US" sz="1800" dirty="0" smtClean="0"/>
              <a:t>ite </a:t>
            </a:r>
            <a:r>
              <a:rPr lang="en-US" sz="1800" dirty="0"/>
              <a:t>specific personal protective equipment location requirements</a:t>
            </a:r>
          </a:p>
          <a:p>
            <a:pPr marL="342900" indent="-342900">
              <a:spcBef>
                <a:spcPts val="600"/>
              </a:spcBef>
              <a:spcAft>
                <a:spcPts val="600"/>
              </a:spcAft>
              <a:buClr>
                <a:srgbClr val="FF8200"/>
              </a:buClr>
              <a:buFont typeface="Wingdings" panose="05000000000000000000" pitchFamily="2" charset="2"/>
              <a:buChar char="§"/>
            </a:pPr>
            <a:r>
              <a:rPr lang="en-US" sz="1800" dirty="0"/>
              <a:t>P</a:t>
            </a:r>
            <a:r>
              <a:rPr lang="en-US" sz="1800" dirty="0" smtClean="0"/>
              <a:t>lant </a:t>
            </a:r>
            <a:r>
              <a:rPr lang="en-US" sz="1800" dirty="0"/>
              <a:t>and equipment</a:t>
            </a:r>
          </a:p>
          <a:p>
            <a:pPr marL="342900" indent="-342900">
              <a:spcBef>
                <a:spcPts val="600"/>
              </a:spcBef>
              <a:spcAft>
                <a:spcPts val="600"/>
              </a:spcAft>
              <a:buClr>
                <a:srgbClr val="FF8200"/>
              </a:buClr>
              <a:buFont typeface="Wingdings" panose="05000000000000000000" pitchFamily="2" charset="2"/>
              <a:buChar char="§"/>
            </a:pPr>
            <a:r>
              <a:rPr lang="en-US" sz="1800" dirty="0"/>
              <a:t>A</a:t>
            </a:r>
            <a:r>
              <a:rPr lang="en-US" sz="1800" dirty="0" smtClean="0"/>
              <a:t>rea </a:t>
            </a:r>
            <a:r>
              <a:rPr lang="en-US" sz="1800" dirty="0"/>
              <a:t>hazards and controls</a:t>
            </a:r>
          </a:p>
          <a:p>
            <a:pPr marL="342900" indent="-342900">
              <a:spcBef>
                <a:spcPts val="600"/>
              </a:spcBef>
              <a:spcAft>
                <a:spcPts val="600"/>
              </a:spcAft>
              <a:buClr>
                <a:srgbClr val="FF8200"/>
              </a:buClr>
              <a:buFont typeface="Wingdings" panose="05000000000000000000" pitchFamily="2" charset="2"/>
              <a:buChar char="§"/>
            </a:pPr>
            <a:r>
              <a:rPr lang="en-US" sz="1800" dirty="0"/>
              <a:t>E</a:t>
            </a:r>
            <a:r>
              <a:rPr lang="en-US" sz="1800" dirty="0" smtClean="0"/>
              <a:t>xclusion </a:t>
            </a:r>
            <a:r>
              <a:rPr lang="en-US" sz="1800" dirty="0"/>
              <a:t>zones, and</a:t>
            </a:r>
          </a:p>
          <a:p>
            <a:pPr marL="342900" indent="-342900">
              <a:spcBef>
                <a:spcPts val="600"/>
              </a:spcBef>
              <a:spcAft>
                <a:spcPts val="600"/>
              </a:spcAft>
              <a:buClr>
                <a:srgbClr val="FF8200"/>
              </a:buClr>
              <a:buFont typeface="Wingdings" panose="05000000000000000000" pitchFamily="2" charset="2"/>
              <a:buChar char="§"/>
            </a:pPr>
            <a:r>
              <a:rPr lang="en-US" sz="1800" dirty="0"/>
              <a:t>P</a:t>
            </a:r>
            <a:r>
              <a:rPr lang="en-US" sz="1800" dirty="0" smtClean="0"/>
              <a:t>arking areas.</a:t>
            </a:r>
            <a:endParaRPr lang="en-US" sz="1800" dirty="0"/>
          </a:p>
          <a:p>
            <a:pPr marL="342900" indent="-342900">
              <a:spcBef>
                <a:spcPts val="600"/>
              </a:spcBef>
              <a:spcAft>
                <a:spcPts val="600"/>
              </a:spcAft>
              <a:buFont typeface="Arial" panose="020B0604020202020204" pitchFamily="34" charset="0"/>
              <a:buChar char="•"/>
            </a:pPr>
            <a:endParaRPr lang="en-US" sz="180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844" y="2780928"/>
            <a:ext cx="2513623" cy="251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35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21</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Visitor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6" name="Rectangle 5"/>
          <p:cNvSpPr/>
          <p:nvPr/>
        </p:nvSpPr>
        <p:spPr>
          <a:xfrm>
            <a:off x="1728192" y="1628800"/>
            <a:ext cx="7164288" cy="2062103"/>
          </a:xfrm>
          <a:prstGeom prst="rect">
            <a:avLst/>
          </a:prstGeom>
        </p:spPr>
        <p:txBody>
          <a:bodyPr wrap="square">
            <a:spAutoFit/>
          </a:bodyPr>
          <a:lstStyle/>
          <a:p>
            <a:pPr>
              <a:spcBef>
                <a:spcPts val="600"/>
              </a:spcBef>
              <a:spcAft>
                <a:spcPts val="600"/>
              </a:spcAft>
            </a:pPr>
            <a:r>
              <a:rPr lang="en-US" sz="1800" dirty="0"/>
              <a:t>Visitor inductions are conducted to inform </a:t>
            </a:r>
            <a:r>
              <a:rPr lang="en-US" sz="1800" dirty="0" smtClean="0"/>
              <a:t>visitors what </a:t>
            </a:r>
            <a:r>
              <a:rPr lang="en-US" sz="1800" dirty="0"/>
              <a:t>is expected of them while on site. </a:t>
            </a:r>
          </a:p>
          <a:p>
            <a:pPr>
              <a:spcBef>
                <a:spcPts val="600"/>
              </a:spcBef>
              <a:spcAft>
                <a:spcPts val="600"/>
              </a:spcAft>
            </a:pPr>
            <a:r>
              <a:rPr lang="en-US" sz="1800" dirty="0" smtClean="0"/>
              <a:t>It </a:t>
            </a:r>
            <a:r>
              <a:rPr lang="en-US" sz="1800" dirty="0"/>
              <a:t>may include limitations and the rules for tasks being performed, and requirements for a site escort. </a:t>
            </a:r>
          </a:p>
          <a:p>
            <a:pPr>
              <a:spcBef>
                <a:spcPts val="600"/>
              </a:spcBef>
              <a:spcAft>
                <a:spcPts val="600"/>
              </a:spcAft>
            </a:pPr>
            <a:r>
              <a:rPr lang="en-US" sz="1800" dirty="0" smtClean="0"/>
              <a:t>Visitor inductions </a:t>
            </a:r>
            <a:r>
              <a:rPr lang="en-US" sz="1800" dirty="0"/>
              <a:t>should also describe the emergency </a:t>
            </a:r>
            <a:r>
              <a:rPr lang="en-US" sz="1800" dirty="0" smtClean="0"/>
              <a:t>response procedures and </a:t>
            </a:r>
            <a:r>
              <a:rPr lang="en-US" sz="1800" dirty="0"/>
              <a:t>where evacuation points are located.</a:t>
            </a:r>
            <a:endParaRPr lang="en-AU"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861048"/>
            <a:ext cx="2265427" cy="262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4414232"/>
            <a:ext cx="2880320" cy="152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25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22</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MAQOHSC Industry Induction Tools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691680" y="1628800"/>
            <a:ext cx="7128792" cy="3277820"/>
          </a:xfrm>
          <a:prstGeom prst="rect">
            <a:avLst/>
          </a:prstGeom>
        </p:spPr>
        <p:txBody>
          <a:bodyPr wrap="square">
            <a:spAutoFit/>
          </a:bodyPr>
          <a:lstStyle/>
          <a:p>
            <a:pPr lvl="0">
              <a:spcBef>
                <a:spcPts val="300"/>
              </a:spcBef>
              <a:spcAft>
                <a:spcPts val="600"/>
              </a:spcAft>
            </a:pPr>
            <a:r>
              <a:rPr lang="en-AU" altLang="en-US" sz="1800" dirty="0" smtClean="0">
                <a:ea typeface="Times New Roman" pitchFamily="18" charset="0"/>
              </a:rPr>
              <a:t>MAQOHSC has developed key induction documents for the </a:t>
            </a:r>
            <a:r>
              <a:rPr lang="en-AU" altLang="en-US" sz="1800" dirty="0">
                <a:ea typeface="Times New Roman" pitchFamily="18" charset="0"/>
              </a:rPr>
              <a:t>mining and quarrying </a:t>
            </a:r>
            <a:r>
              <a:rPr lang="en-AU" altLang="en-US" sz="1800" dirty="0" smtClean="0">
                <a:ea typeface="Times New Roman" pitchFamily="18" charset="0"/>
              </a:rPr>
              <a:t>industry:</a:t>
            </a:r>
          </a:p>
          <a:p>
            <a:pPr marL="342900" lvl="0" indent="-342900">
              <a:spcBef>
                <a:spcPts val="600"/>
              </a:spcBef>
              <a:spcAft>
                <a:spcPts val="600"/>
              </a:spcAft>
              <a:buClr>
                <a:srgbClr val="FF8200"/>
              </a:buClr>
              <a:buFont typeface="Wingdings" panose="05000000000000000000" pitchFamily="2" charset="2"/>
              <a:buChar char="§"/>
            </a:pPr>
            <a:r>
              <a:rPr lang="en-AU" altLang="en-US" sz="1800" dirty="0" smtClean="0"/>
              <a:t>Induction Policy </a:t>
            </a:r>
            <a:r>
              <a:rPr lang="en-AU" altLang="en-US" sz="1800" dirty="0"/>
              <a:t>and P</a:t>
            </a:r>
            <a:r>
              <a:rPr lang="en-AU" altLang="en-US" sz="1800" dirty="0" smtClean="0"/>
              <a:t>rocedure </a:t>
            </a:r>
            <a:r>
              <a:rPr lang="en-AU" altLang="en-US" sz="1800" dirty="0"/>
              <a:t>T</a:t>
            </a:r>
            <a:r>
              <a:rPr lang="en-AU" altLang="en-US" sz="1800" dirty="0" smtClean="0"/>
              <a:t>emplates</a:t>
            </a:r>
            <a:endParaRPr lang="en-AU" altLang="en-US" sz="1800" dirty="0"/>
          </a:p>
          <a:p>
            <a:pPr marL="342900" indent="-342900">
              <a:spcBef>
                <a:spcPts val="600"/>
              </a:spcBef>
              <a:spcAft>
                <a:spcPts val="600"/>
              </a:spcAft>
              <a:buClr>
                <a:srgbClr val="FF8200"/>
              </a:buClr>
              <a:buFont typeface="Wingdings" panose="05000000000000000000" pitchFamily="2" charset="2"/>
              <a:buChar char="§"/>
            </a:pPr>
            <a:r>
              <a:rPr lang="en-AU" altLang="en-US" sz="1800" dirty="0"/>
              <a:t>Induction M</a:t>
            </a:r>
            <a:r>
              <a:rPr lang="en-AU" altLang="en-US" sz="1800" dirty="0" smtClean="0"/>
              <a:t>anual </a:t>
            </a:r>
            <a:r>
              <a:rPr lang="en-AU" altLang="en-US" sz="1800" dirty="0"/>
              <a:t>T</a:t>
            </a:r>
            <a:r>
              <a:rPr lang="en-AU" altLang="en-US" sz="1800" dirty="0" smtClean="0"/>
              <a:t>emplate</a:t>
            </a:r>
            <a:endParaRPr lang="en-AU" altLang="en-US" sz="1800" dirty="0"/>
          </a:p>
          <a:p>
            <a:pPr marL="342900" indent="-342900">
              <a:spcBef>
                <a:spcPts val="600"/>
              </a:spcBef>
              <a:spcAft>
                <a:spcPts val="600"/>
              </a:spcAft>
              <a:buClr>
                <a:srgbClr val="FF8200"/>
              </a:buClr>
              <a:buFont typeface="Wingdings" panose="05000000000000000000" pitchFamily="2" charset="2"/>
              <a:buChar char="§"/>
            </a:pPr>
            <a:r>
              <a:rPr lang="en-AU" altLang="en-US" sz="1800" dirty="0"/>
              <a:t>Induction </a:t>
            </a:r>
            <a:r>
              <a:rPr lang="en-AU" altLang="en-US" sz="1800" dirty="0" smtClean="0"/>
              <a:t>and Orientation </a:t>
            </a:r>
            <a:r>
              <a:rPr lang="en-AU" altLang="en-US" sz="1800" dirty="0"/>
              <a:t>C</a:t>
            </a:r>
            <a:r>
              <a:rPr lang="en-AU" altLang="en-US" sz="1800" dirty="0" smtClean="0"/>
              <a:t>hecklist</a:t>
            </a:r>
            <a:endParaRPr lang="en-AU" altLang="en-US" sz="1800" dirty="0"/>
          </a:p>
          <a:p>
            <a:pPr lvl="0">
              <a:spcBef>
                <a:spcPts val="300"/>
              </a:spcBef>
              <a:spcAft>
                <a:spcPts val="600"/>
              </a:spcAft>
            </a:pPr>
            <a:r>
              <a:rPr lang="en-AU" altLang="en-US" sz="1800" dirty="0" smtClean="0">
                <a:ea typeface="Times New Roman" pitchFamily="18" charset="0"/>
              </a:rPr>
              <a:t>These </a:t>
            </a:r>
            <a:r>
              <a:rPr lang="en-AU" altLang="en-US" sz="1800" dirty="0">
                <a:ea typeface="Times New Roman" pitchFamily="18" charset="0"/>
              </a:rPr>
              <a:t>documents are not exhaustive and will need to be specifically tailored to your site requirements</a:t>
            </a:r>
            <a:r>
              <a:rPr lang="en-AU" altLang="en-US" sz="1800" dirty="0" smtClean="0">
                <a:ea typeface="Times New Roman" pitchFamily="18" charset="0"/>
              </a:rPr>
              <a:t>.</a:t>
            </a:r>
          </a:p>
          <a:p>
            <a:pPr lvl="0">
              <a:spcBef>
                <a:spcPts val="300"/>
              </a:spcBef>
              <a:spcAft>
                <a:spcPts val="600"/>
              </a:spcAft>
            </a:pPr>
            <a:r>
              <a:rPr lang="en-AU" altLang="en-US" sz="1800" dirty="0" smtClean="0">
                <a:ea typeface="Times New Roman" pitchFamily="18" charset="0"/>
              </a:rPr>
              <a:t>A Workplace Induction Guide has also been developed to assist the mining and quarrying industry.</a:t>
            </a:r>
            <a:endParaRPr lang="en-AU" altLang="en-US" sz="1800" dirty="0">
              <a:ea typeface="Times New Roman" pitchFamily="18" charset="0"/>
            </a:endParaRPr>
          </a:p>
        </p:txBody>
      </p:sp>
    </p:spTree>
    <p:extLst>
      <p:ext uri="{BB962C8B-B14F-4D97-AF65-F5344CB8AC3E}">
        <p14:creationId xmlns:p14="http://schemas.microsoft.com/office/powerpoint/2010/main" val="152280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23</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a:solidFill>
                  <a:srgbClr val="FF8200"/>
                </a:solidFill>
                <a:latin typeface="Arial" panose="020B0604020202020204" pitchFamily="34" charset="0"/>
                <a:cs typeface="Arial" panose="020B0604020202020204" pitchFamily="34" charset="0"/>
              </a:rPr>
              <a:t>MAQOHSC Industry Induction </a:t>
            </a:r>
            <a:r>
              <a:rPr lang="en-US" kern="1200" dirty="0" smtClean="0">
                <a:solidFill>
                  <a:srgbClr val="FF8200"/>
                </a:solidFill>
                <a:latin typeface="Arial" panose="020B0604020202020204" pitchFamily="34" charset="0"/>
                <a:cs typeface="Arial" panose="020B0604020202020204" pitchFamily="34" charset="0"/>
              </a:rPr>
              <a:t>Tools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691680" y="1628800"/>
            <a:ext cx="7056784" cy="3470181"/>
          </a:xfrm>
          <a:prstGeom prst="rect">
            <a:avLst/>
          </a:prstGeom>
        </p:spPr>
        <p:txBody>
          <a:bodyPr wrap="square">
            <a:spAutoFit/>
          </a:bodyPr>
          <a:lstStyle/>
          <a:p>
            <a:pPr>
              <a:spcBef>
                <a:spcPts val="300"/>
              </a:spcBef>
              <a:spcAft>
                <a:spcPts val="600"/>
              </a:spcAft>
            </a:pPr>
            <a:r>
              <a:rPr lang="en-AU" altLang="en-US" sz="1800" dirty="0" smtClean="0">
                <a:ea typeface="Times New Roman" pitchFamily="18" charset="0"/>
              </a:rPr>
              <a:t>Throughout the documentation, there are locations </a:t>
            </a:r>
            <a:r>
              <a:rPr lang="en-AU" altLang="en-US" sz="1800" dirty="0">
                <a:ea typeface="Times New Roman" pitchFamily="18" charset="0"/>
              </a:rPr>
              <a:t>where information is to be inserted and examples are to be </a:t>
            </a:r>
            <a:r>
              <a:rPr lang="en-AU" altLang="en-US" sz="1800" dirty="0" smtClean="0">
                <a:ea typeface="Times New Roman" pitchFamily="18" charset="0"/>
              </a:rPr>
              <a:t>replaced with real company information.</a:t>
            </a:r>
          </a:p>
          <a:p>
            <a:pPr lvl="0">
              <a:spcBef>
                <a:spcPts val="300"/>
              </a:spcBef>
              <a:spcAft>
                <a:spcPts val="600"/>
              </a:spcAft>
            </a:pPr>
            <a:r>
              <a:rPr lang="en-AU" altLang="en-US" sz="1800" dirty="0">
                <a:ea typeface="Times New Roman" pitchFamily="18" charset="0"/>
              </a:rPr>
              <a:t>For </a:t>
            </a:r>
            <a:r>
              <a:rPr lang="en-AU" altLang="en-US" sz="1800" dirty="0" smtClean="0">
                <a:ea typeface="Times New Roman" pitchFamily="18" charset="0"/>
              </a:rPr>
              <a:t>example:</a:t>
            </a:r>
            <a:endParaRPr lang="en-AU" altLang="en-US" sz="1800" dirty="0">
              <a:ea typeface="Times New Roman" pitchFamily="18" charset="0"/>
            </a:endParaRPr>
          </a:p>
          <a:p>
            <a:pPr marL="342900" lvl="0" indent="-342900">
              <a:spcBef>
                <a:spcPts val="600"/>
              </a:spcBef>
              <a:spcAft>
                <a:spcPts val="600"/>
              </a:spcAft>
              <a:buClr>
                <a:srgbClr val="FF8200"/>
              </a:buClr>
              <a:buFont typeface="Wingdings" panose="05000000000000000000" pitchFamily="2" charset="2"/>
              <a:buChar char="§"/>
            </a:pPr>
            <a:r>
              <a:rPr lang="en-AU" altLang="en-US" sz="1800" dirty="0"/>
              <a:t>C</a:t>
            </a:r>
            <a:r>
              <a:rPr lang="en-AU" altLang="en-US" sz="1800" dirty="0" smtClean="0"/>
              <a:t>ompany name</a:t>
            </a:r>
            <a:endParaRPr lang="en-AU" altLang="en-US" sz="1800" dirty="0"/>
          </a:p>
          <a:p>
            <a:pPr marL="342900" indent="-342900">
              <a:spcBef>
                <a:spcPts val="600"/>
              </a:spcBef>
              <a:spcAft>
                <a:spcPts val="600"/>
              </a:spcAft>
              <a:buClr>
                <a:srgbClr val="FF8200"/>
              </a:buClr>
              <a:buFont typeface="Wingdings" panose="05000000000000000000" pitchFamily="2" charset="2"/>
              <a:buChar char="§"/>
            </a:pPr>
            <a:r>
              <a:rPr lang="en-AU" altLang="en-US" sz="1800" dirty="0"/>
              <a:t>A</a:t>
            </a:r>
            <a:r>
              <a:rPr lang="en-AU" altLang="en-US" sz="1800" dirty="0" smtClean="0"/>
              <a:t>ddress </a:t>
            </a:r>
            <a:r>
              <a:rPr lang="en-AU" altLang="en-US" sz="1800" dirty="0"/>
              <a:t>and location</a:t>
            </a:r>
          </a:p>
          <a:p>
            <a:pPr marL="342900" lvl="0" indent="-342900">
              <a:spcBef>
                <a:spcPts val="600"/>
              </a:spcBef>
              <a:spcAft>
                <a:spcPts val="600"/>
              </a:spcAft>
              <a:buClr>
                <a:srgbClr val="FF8200"/>
              </a:buClr>
              <a:buFont typeface="Wingdings" panose="05000000000000000000" pitchFamily="2" charset="2"/>
              <a:buChar char="§"/>
            </a:pPr>
            <a:r>
              <a:rPr lang="en-AU" altLang="en-US" sz="1800" dirty="0"/>
              <a:t>O</a:t>
            </a:r>
            <a:r>
              <a:rPr lang="en-AU" altLang="en-US" sz="1800" dirty="0" smtClean="0"/>
              <a:t>verview </a:t>
            </a:r>
            <a:r>
              <a:rPr lang="en-AU" altLang="en-US" sz="1800" dirty="0"/>
              <a:t>about the </a:t>
            </a:r>
            <a:r>
              <a:rPr lang="en-AU" altLang="en-US" sz="1800" dirty="0" smtClean="0"/>
              <a:t>company </a:t>
            </a:r>
            <a:endParaRPr lang="en-AU" altLang="en-US" sz="1800" dirty="0"/>
          </a:p>
          <a:p>
            <a:pPr marL="342900" lvl="0" indent="-342900">
              <a:spcBef>
                <a:spcPts val="600"/>
              </a:spcBef>
              <a:spcAft>
                <a:spcPts val="600"/>
              </a:spcAft>
              <a:buClr>
                <a:srgbClr val="FF8200"/>
              </a:buClr>
              <a:buFont typeface="Wingdings" panose="05000000000000000000" pitchFamily="2" charset="2"/>
              <a:buChar char="§"/>
            </a:pPr>
            <a:r>
              <a:rPr lang="en-AU" altLang="en-US" sz="1800" dirty="0"/>
              <a:t>P</a:t>
            </a:r>
            <a:r>
              <a:rPr lang="en-AU" altLang="en-US" sz="1800" dirty="0" smtClean="0"/>
              <a:t>osition </a:t>
            </a:r>
            <a:r>
              <a:rPr lang="en-AU" altLang="en-US" sz="1800" dirty="0"/>
              <a:t>titles (who is responsible)</a:t>
            </a:r>
          </a:p>
          <a:p>
            <a:pPr marL="342900" lvl="0" indent="-342900">
              <a:spcBef>
                <a:spcPts val="600"/>
              </a:spcBef>
              <a:spcAft>
                <a:spcPts val="600"/>
              </a:spcAft>
              <a:buClr>
                <a:srgbClr val="FF8200"/>
              </a:buClr>
              <a:buFont typeface="Wingdings" panose="05000000000000000000" pitchFamily="2" charset="2"/>
              <a:buChar char="§"/>
            </a:pPr>
            <a:r>
              <a:rPr lang="en-AU" altLang="en-US" sz="1800" dirty="0"/>
              <a:t>C</a:t>
            </a:r>
            <a:r>
              <a:rPr lang="en-AU" altLang="en-US" sz="1800" dirty="0" smtClean="0"/>
              <a:t>ontact </a:t>
            </a:r>
            <a:r>
              <a:rPr lang="en-AU" altLang="en-US" sz="1800" dirty="0"/>
              <a:t>names and </a:t>
            </a:r>
            <a:r>
              <a:rPr lang="en-AU" altLang="en-US" sz="1800" dirty="0" smtClean="0"/>
              <a:t>numbers.</a:t>
            </a:r>
            <a:endParaRPr lang="en-AU" altLang="en-US" sz="1800" dirty="0"/>
          </a:p>
        </p:txBody>
      </p:sp>
    </p:spTree>
    <p:extLst>
      <p:ext uri="{BB962C8B-B14F-4D97-AF65-F5344CB8AC3E}">
        <p14:creationId xmlns:p14="http://schemas.microsoft.com/office/powerpoint/2010/main" val="14568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24</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MAQOHSC Induction Guide</a:t>
            </a:r>
            <a:r>
              <a:rPr lang="en-US" kern="1200" dirty="0">
                <a:solidFill>
                  <a:srgbClr val="FF8200"/>
                </a:solidFill>
                <a:latin typeface="Arial" panose="020B0604020202020204" pitchFamily="34" charset="0"/>
                <a:cs typeface="Arial" panose="020B0604020202020204" pitchFamily="34" charset="0"/>
              </a:rPr>
              <a:t>, Policy </a:t>
            </a:r>
            <a:r>
              <a:rPr lang="en-US" kern="1200" dirty="0" smtClean="0">
                <a:solidFill>
                  <a:srgbClr val="FF8200"/>
                </a:solidFill>
                <a:latin typeface="Arial" panose="020B0604020202020204" pitchFamily="34" charset="0"/>
                <a:cs typeface="Arial" panose="020B0604020202020204" pitchFamily="34" charset="0"/>
              </a:rPr>
              <a:t>and Procedure</a:t>
            </a:r>
            <a:endParaRPr lang="en-AU" kern="1200" dirty="0">
              <a:solidFill>
                <a:srgbClr val="FF8200"/>
              </a:solidFill>
              <a:latin typeface="Arial" panose="020B060402020202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00508"/>
            <a:ext cx="2881929" cy="4298496"/>
          </a:xfrm>
          <a:prstGeom prst="rect">
            <a:avLst/>
          </a:prstGeom>
          <a:noFill/>
          <a:ln>
            <a:noFill/>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778303" y="1988840"/>
            <a:ext cx="2881929" cy="4300736"/>
          </a:xfrm>
          <a:prstGeom prst="rect">
            <a:avLst/>
          </a:prstGeom>
          <a:noFill/>
          <a:ln>
            <a:noFill/>
          </a:ln>
          <a:effectLst>
            <a:glow rad="101600">
              <a:schemeClr val="bg1">
                <a:alpha val="60000"/>
              </a:schemeClr>
            </a:glow>
            <a:outerShdw blurRad="44450" dist="27940" dir="5400000" algn="ctr">
              <a:srgbClr val="000000">
                <a:alpha val="32000"/>
              </a:srgbClr>
            </a:outerShdw>
          </a:effectLst>
          <a:scene3d>
            <a:camera prst="isometricOffAxis1Right"/>
            <a:lightRig rig="balanced" dir="t">
              <a:rot lat="0" lon="0" rev="8700000"/>
            </a:lightRig>
          </a:scene3d>
          <a:sp3d>
            <a:bevelT w="190500" h="38100"/>
          </a:sp3d>
          <a:extLst/>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5868144" y="2348880"/>
            <a:ext cx="2890401" cy="4300736"/>
          </a:xfrm>
          <a:prstGeom prst="rect">
            <a:avLst/>
          </a:prstGeom>
          <a:noFill/>
          <a:ln>
            <a:noFill/>
          </a:ln>
          <a:effectLst>
            <a:glow rad="101600">
              <a:schemeClr val="bg1">
                <a:alpha val="60000"/>
              </a:schemeClr>
            </a:glow>
            <a:outerShdw blurRad="44450" dist="27940" dir="5400000" algn="ctr">
              <a:srgbClr val="000000">
                <a:alpha val="32000"/>
              </a:srgbClr>
            </a:outerShdw>
          </a:effectLst>
          <a:scene3d>
            <a:camera prst="isometricOffAxis1Right"/>
            <a:lightRig rig="balanced" dir="t">
              <a:rot lat="0" lon="0" rev="8700000"/>
            </a:lightRig>
          </a:scene3d>
          <a:sp3d>
            <a:bevelT w="190500" h="38100"/>
          </a:sp3d>
          <a:extLst/>
        </p:spPr>
      </p:pic>
    </p:spTree>
    <p:extLst>
      <p:ext uri="{BB962C8B-B14F-4D97-AF65-F5344CB8AC3E}">
        <p14:creationId xmlns:p14="http://schemas.microsoft.com/office/powerpoint/2010/main" val="877674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25</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MAQOHSC Induction Manual</a:t>
            </a:r>
            <a:endParaRPr lang="en-AU" kern="1200" dirty="0">
              <a:solidFill>
                <a:srgbClr val="FF8200"/>
              </a:solidFill>
              <a:latin typeface="Arial" panose="020B0604020202020204" pitchFamily="34" charset="0"/>
              <a:cs typeface="Arial" panose="020B0604020202020204" pitchFamily="34" charset="0"/>
            </a:endParaRPr>
          </a:p>
        </p:txBody>
      </p:sp>
      <p:pic>
        <p:nvPicPr>
          <p:cNvPr id="6" name="Picture 5" descr="C:\Users\EXMCI\Desktop\Cap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l="1170" t="1523" r="872" b="583"/>
          <a:stretch/>
        </p:blipFill>
        <p:spPr bwMode="auto">
          <a:xfrm rot="491940">
            <a:off x="1741359" y="1602491"/>
            <a:ext cx="7096317" cy="4804514"/>
          </a:xfrm>
          <a:prstGeom prst="rect">
            <a:avLst/>
          </a:prstGeom>
          <a:noFill/>
          <a:ln>
            <a:solidFill>
              <a:schemeClr val="tx1"/>
            </a:solidFill>
          </a:ln>
          <a:scene3d>
            <a:camera prst="isometricOffAxis1Righ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96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26</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MAQOHSC Induction and Orientation Checklist</a:t>
            </a:r>
            <a:endParaRPr lang="en-AU" kern="1200" dirty="0">
              <a:solidFill>
                <a:srgbClr val="FF8200"/>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8" t="2088" r="1383"/>
          <a:stretch/>
        </p:blipFill>
        <p:spPr bwMode="auto">
          <a:xfrm rot="526027">
            <a:off x="1691680" y="1558682"/>
            <a:ext cx="7128792" cy="4750638"/>
          </a:xfrm>
          <a:prstGeom prst="rect">
            <a:avLst/>
          </a:prstGeom>
          <a:noFill/>
          <a:ln w="9525">
            <a:noFill/>
            <a:miter lim="800000"/>
            <a:headEnd/>
            <a:tailEnd/>
          </a:ln>
          <a:effectLst>
            <a:outerShdw blurRad="44450" dist="27940" dir="5400000" algn="ctr">
              <a:srgbClr val="000000">
                <a:alpha val="32000"/>
              </a:srgbClr>
            </a:outerShdw>
          </a:effectLst>
          <a:scene3d>
            <a:camera prst="isometricOffAxis1Right"/>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9462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Further Assistance</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4776192"/>
          </a:xfrm>
        </p:spPr>
        <p:txBody>
          <a:bodyPr/>
          <a:lstStyle/>
          <a:p>
            <a:pPr marL="0" lvl="0" indent="0" defTabSz="914400">
              <a:spcBef>
                <a:spcPct val="0"/>
              </a:spcBef>
              <a:buClrTx/>
              <a:buSzTx/>
              <a:buNone/>
            </a:pPr>
            <a:r>
              <a:rPr lang="en-AU" sz="1800" dirty="0">
                <a:solidFill>
                  <a:prstClr val="black"/>
                </a:solidFill>
              </a:rPr>
              <a:t>MAQOHSC Work Health and Safety Specialists are available to provide further </a:t>
            </a:r>
            <a:r>
              <a:rPr lang="en-AU" sz="1800" dirty="0" smtClean="0">
                <a:solidFill>
                  <a:prstClr val="black"/>
                </a:solidFill>
              </a:rPr>
              <a:t>on-site support </a:t>
            </a:r>
            <a:r>
              <a:rPr lang="en-AU" sz="1800" dirty="0">
                <a:solidFill>
                  <a:prstClr val="black"/>
                </a:solidFill>
              </a:rPr>
              <a:t>and assistance on all Work Health and Safety matters.</a:t>
            </a:r>
          </a:p>
          <a:p>
            <a:pPr marL="0" lvl="0" indent="0" defTabSz="914400">
              <a:spcBef>
                <a:spcPct val="0"/>
              </a:spcBef>
              <a:buClrTx/>
              <a:buSzTx/>
              <a:buNone/>
            </a:pPr>
            <a:endParaRPr lang="en-AU" sz="1800" dirty="0">
              <a:solidFill>
                <a:prstClr val="black"/>
              </a:solidFill>
            </a:endParaRPr>
          </a:p>
          <a:p>
            <a:pPr marL="0" lvl="0" indent="0" defTabSz="914400">
              <a:spcBef>
                <a:spcPct val="0"/>
              </a:spcBef>
              <a:buClrTx/>
              <a:buSzTx/>
              <a:buNone/>
            </a:pPr>
            <a:r>
              <a:rPr lang="en-AU" sz="1800" dirty="0">
                <a:solidFill>
                  <a:prstClr val="black"/>
                </a:solidFill>
              </a:rPr>
              <a:t>MAQOHSC Work Health and Safety Specialists </a:t>
            </a:r>
            <a:r>
              <a:rPr lang="en-AU" sz="1800" dirty="0" smtClean="0">
                <a:solidFill>
                  <a:prstClr val="black"/>
                </a:solidFill>
              </a:rPr>
              <a:t>can be </a:t>
            </a:r>
            <a:r>
              <a:rPr lang="en-AU" sz="1800" dirty="0">
                <a:solidFill>
                  <a:prstClr val="black"/>
                </a:solidFill>
              </a:rPr>
              <a:t>contacted via our </a:t>
            </a:r>
            <a:r>
              <a:rPr lang="en-AU" sz="1800" dirty="0" smtClean="0">
                <a:solidFill>
                  <a:prstClr val="black"/>
                </a:solidFill>
                <a:hlinkClick r:id="rId3"/>
              </a:rPr>
              <a:t>online support request form</a:t>
            </a:r>
            <a:r>
              <a:rPr lang="en-AU" sz="1800" dirty="0" smtClean="0">
                <a:solidFill>
                  <a:prstClr val="black"/>
                </a:solidFill>
              </a:rPr>
              <a:t> available on our website </a:t>
            </a:r>
            <a:r>
              <a:rPr lang="en-AU" sz="1800" dirty="0">
                <a:solidFill>
                  <a:prstClr val="black"/>
                </a:solidFill>
              </a:rPr>
              <a:t>at </a:t>
            </a:r>
            <a:r>
              <a:rPr lang="en-AU" sz="1800" dirty="0">
                <a:solidFill>
                  <a:prstClr val="black"/>
                </a:solidFill>
                <a:hlinkClick r:id="rId4"/>
              </a:rPr>
              <a:t>www.maqohsc.sa.gov.au</a:t>
            </a:r>
            <a:r>
              <a:rPr lang="en-AU" sz="1800" dirty="0">
                <a:solidFill>
                  <a:prstClr val="black"/>
                </a:solidFill>
              </a:rPr>
              <a:t> or email </a:t>
            </a:r>
            <a:r>
              <a:rPr lang="en-AU" sz="1800" dirty="0" smtClean="0">
                <a:solidFill>
                  <a:prstClr val="black"/>
                </a:solidFill>
                <a:hlinkClick r:id="rId5"/>
              </a:rPr>
              <a:t>maqohsc@sa.gov.au</a:t>
            </a:r>
            <a:r>
              <a:rPr lang="en-AU" sz="1800" dirty="0" smtClean="0">
                <a:solidFill>
                  <a:prstClr val="black"/>
                </a:solidFill>
              </a:rPr>
              <a:t>.</a:t>
            </a:r>
            <a:endParaRPr lang="en-AU" sz="1800" dirty="0">
              <a:solidFill>
                <a:prstClr val="black"/>
              </a:solidFill>
            </a:endParaRPr>
          </a:p>
          <a:p>
            <a:pPr marL="0" lvl="0" indent="0" defTabSz="914400">
              <a:spcBef>
                <a:spcPct val="0"/>
              </a:spcBef>
              <a:buClrTx/>
              <a:buSzTx/>
              <a:buNone/>
            </a:pPr>
            <a:endParaRPr lang="en-AU" sz="1800" dirty="0">
              <a:solidFill>
                <a:prstClr val="black"/>
              </a:solidFill>
            </a:endParaRPr>
          </a:p>
          <a:p>
            <a:pPr marL="0" indent="0" hangingPunct="0">
              <a:buNone/>
            </a:pPr>
            <a:r>
              <a:rPr lang="en-US" sz="1800" dirty="0"/>
              <a:t>Work Health and Safety Legislation, Codes of Practice, fact sheets, Health and Safety Representatives (HSR) information and guides can be found at the following websites: </a:t>
            </a:r>
            <a:endParaRPr lang="en-AU" sz="1800" b="1" dirty="0"/>
          </a:p>
          <a:p>
            <a:pPr marL="0" indent="0" hangingPunct="0">
              <a:buNone/>
            </a:pPr>
            <a:r>
              <a:rPr lang="en-US" sz="1800" dirty="0" err="1"/>
              <a:t>SafeWork</a:t>
            </a:r>
            <a:r>
              <a:rPr lang="en-US" sz="1800" dirty="0"/>
              <a:t> SA – </a:t>
            </a:r>
            <a:r>
              <a:rPr lang="en-US" sz="1800" u="sng" dirty="0">
                <a:hlinkClick r:id="rId6"/>
              </a:rPr>
              <a:t>www.safework.sa.gov.au</a:t>
            </a:r>
            <a:r>
              <a:rPr lang="en-US" sz="1800" dirty="0"/>
              <a:t> or call 1300 365 255</a:t>
            </a:r>
            <a:endParaRPr lang="en-AU" sz="1800" dirty="0"/>
          </a:p>
          <a:p>
            <a:pPr marL="0" indent="0" hangingPunct="0">
              <a:buNone/>
            </a:pPr>
            <a:r>
              <a:rPr lang="en-US" sz="1800" dirty="0"/>
              <a:t>Safe Work Australia – </a:t>
            </a:r>
            <a:r>
              <a:rPr lang="en-US" sz="1800" u="sng" dirty="0">
                <a:hlinkClick r:id="rId7"/>
              </a:rPr>
              <a:t>www.safeworkaustralia.gov.au</a:t>
            </a:r>
            <a:r>
              <a:rPr lang="en-US" sz="1800" dirty="0"/>
              <a:t> or </a:t>
            </a:r>
            <a:r>
              <a:rPr lang="en-US" sz="1800" dirty="0" smtClean="0"/>
              <a:t>call   1300 551 </a:t>
            </a:r>
            <a:r>
              <a:rPr lang="en-US" sz="1800" dirty="0"/>
              <a:t>832</a:t>
            </a:r>
            <a:endParaRPr lang="en-AU" sz="1800" dirty="0"/>
          </a:p>
          <a:p>
            <a:pPr marL="0" indent="0">
              <a:buNone/>
            </a:pP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27</a:t>
            </a:fld>
            <a:endParaRPr lang="en-AU" dirty="0"/>
          </a:p>
        </p:txBody>
      </p:sp>
    </p:spTree>
    <p:extLst>
      <p:ext uri="{BB962C8B-B14F-4D97-AF65-F5344CB8AC3E}">
        <p14:creationId xmlns:p14="http://schemas.microsoft.com/office/powerpoint/2010/main" val="303309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a:xfrm>
            <a:off x="1835696" y="1412776"/>
            <a:ext cx="6851104" cy="4776192"/>
          </a:xfrm>
        </p:spPr>
        <p:txBody>
          <a:bodyPr/>
          <a:lstStyle/>
          <a:p>
            <a:r>
              <a:rPr lang="en-US" sz="1800" b="1" dirty="0" smtClean="0"/>
              <a:t>IMPORTANT:</a:t>
            </a:r>
            <a:r>
              <a:rPr lang="en-US" sz="1800" dirty="0" smtClean="0"/>
              <a:t> The information in this presentation is of a general nature, and should not be relied upon as individual professional advice. If necessary, legal advice should be obtained from a legal practitioner with expertise in the field of Work Health and Safety law (SA).</a:t>
            </a:r>
          </a:p>
          <a:p>
            <a:r>
              <a:rPr lang="en-US" sz="1800" dirty="0" smtClean="0"/>
              <a:t>Although every effort has been made to ensure that the information in this presentation is complete, current and accurate, the Mining and Quarrying Occupational Health and Safety Committee, any agent, author, contributor or the South Australian Government, does not guarantee that it is so, and the Committee accepts no responsibility for any loss, damage or personal injury that may result from the use of any material which is not complete, current and accurate.</a:t>
            </a:r>
          </a:p>
          <a:p>
            <a:r>
              <a:rPr lang="en-AU" sz="1800" dirty="0" smtClean="0"/>
              <a:t>Users should always verify historical material by making and relying upon their own separate inquiries prior to making any important decisions or taking any action on the basis of this information.</a:t>
            </a: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a:t>
            </a:fld>
            <a:endParaRPr lang="en-AU" dirty="0"/>
          </a:p>
        </p:txBody>
      </p:sp>
    </p:spTree>
    <p:extLst>
      <p:ext uri="{BB962C8B-B14F-4D97-AF65-F5344CB8AC3E}">
        <p14:creationId xmlns:p14="http://schemas.microsoft.com/office/powerpoint/2010/main" val="116919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Creative Commons</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1440160"/>
          </a:xfrm>
        </p:spPr>
        <p:txBody>
          <a:bodyPr/>
          <a:lstStyle/>
          <a:p>
            <a:endParaRPr lang="en-AU" sz="1800" dirty="0" smtClean="0"/>
          </a:p>
          <a:p>
            <a:endParaRPr lang="en-AU" sz="1800" dirty="0"/>
          </a:p>
          <a:p>
            <a:endParaRPr lang="en-AU" sz="1800" dirty="0" smtClean="0"/>
          </a:p>
          <a:p>
            <a:pPr marL="0" indent="0">
              <a:buNone/>
            </a:pPr>
            <a:r>
              <a:rPr lang="en-AU" sz="1800" dirty="0" smtClean="0"/>
              <a:t>This </a:t>
            </a:r>
            <a:r>
              <a:rPr lang="en-AU" sz="1800" dirty="0"/>
              <a:t>creative commons licence allows you to copy, communicate </a:t>
            </a:r>
            <a:r>
              <a:rPr lang="en-AU" sz="1800" dirty="0" smtClean="0"/>
              <a:t>and or </a:t>
            </a:r>
            <a:r>
              <a:rPr lang="en-AU" sz="1800" dirty="0"/>
              <a:t>adapt </a:t>
            </a:r>
            <a:r>
              <a:rPr lang="en-AU" sz="1800" dirty="0" smtClean="0"/>
              <a:t>our </a:t>
            </a:r>
            <a:r>
              <a:rPr lang="en-AU" sz="1800" dirty="0"/>
              <a:t>work for non-commercial </a:t>
            </a:r>
            <a:r>
              <a:rPr lang="en-AU" sz="1800" dirty="0" smtClean="0"/>
              <a:t>purposes only, </a:t>
            </a:r>
            <a:r>
              <a:rPr lang="en-AU" sz="1800" dirty="0"/>
              <a:t>as long as you attribute the work to Mining and Quarrying Occupational Health and Safety Committee and abide by all the other licence terms </a:t>
            </a:r>
            <a:r>
              <a:rPr lang="en-AU" sz="1800" dirty="0" smtClean="0"/>
              <a:t>therein.</a:t>
            </a:r>
          </a:p>
          <a:p>
            <a:pPr marL="0" indent="0">
              <a:buNone/>
            </a:pPr>
            <a:endParaRPr lang="en-AU" sz="1800" dirty="0" smtClean="0"/>
          </a:p>
          <a:p>
            <a:pPr marL="0" indent="0">
              <a:buNone/>
            </a:pPr>
            <a:endParaRPr lang="en-AU" sz="1800" dirty="0"/>
          </a:p>
          <a:p>
            <a:pPr marL="0" indent="0" algn="r">
              <a:buNone/>
            </a:pPr>
            <a:endParaRPr lang="en-AU" sz="1800" dirty="0" smtClean="0"/>
          </a:p>
        </p:txBody>
      </p:sp>
      <p:sp>
        <p:nvSpPr>
          <p:cNvPr id="4" name="Slide Number Placeholder 3"/>
          <p:cNvSpPr>
            <a:spLocks noGrp="1"/>
          </p:cNvSpPr>
          <p:nvPr>
            <p:ph type="sldNum" sz="quarter" idx="10"/>
          </p:nvPr>
        </p:nvSpPr>
        <p:spPr/>
        <p:txBody>
          <a:bodyPr/>
          <a:lstStyle/>
          <a:p>
            <a:fld id="{5B1B3FAE-BC05-4C54-B68F-0E1A88C46634}" type="slidenum">
              <a:rPr lang="en-AU" smtClean="0"/>
              <a:pPr/>
              <a:t>4</a:t>
            </a:fld>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28800"/>
            <a:ext cx="61356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52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5</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486" y="1628800"/>
            <a:ext cx="7110536" cy="2616101"/>
          </a:xfrm>
          <a:prstGeom prst="rect">
            <a:avLst/>
          </a:prstGeom>
        </p:spPr>
        <p:txBody>
          <a:bodyPr wrap="square">
            <a:spAutoFit/>
          </a:bodyPr>
          <a:lstStyle/>
          <a:p>
            <a:pPr>
              <a:spcBef>
                <a:spcPts val="600"/>
              </a:spcBef>
              <a:spcAft>
                <a:spcPts val="0"/>
              </a:spcAft>
            </a:pPr>
            <a:r>
              <a:rPr lang="en-US" sz="1800" dirty="0"/>
              <a:t>The purpose of workplace inductions and site </a:t>
            </a:r>
            <a:r>
              <a:rPr lang="en-US" sz="1800" dirty="0" smtClean="0"/>
              <a:t>orientations are to </a:t>
            </a:r>
            <a:r>
              <a:rPr lang="en-US" sz="1800" dirty="0"/>
              <a:t>familiarise and provide workers with an understanding about:</a:t>
            </a:r>
          </a:p>
          <a:p>
            <a:pPr marL="342900" indent="-342900">
              <a:lnSpc>
                <a:spcPct val="150000"/>
              </a:lnSpc>
              <a:spcBef>
                <a:spcPts val="300"/>
              </a:spcBef>
              <a:spcAft>
                <a:spcPts val="300"/>
              </a:spcAft>
              <a:buClr>
                <a:srgbClr val="FF8200"/>
              </a:buClr>
              <a:buFont typeface="Wingdings" panose="05000000000000000000" pitchFamily="2" charset="2"/>
              <a:buChar char="§"/>
            </a:pPr>
            <a:r>
              <a:rPr lang="en-US" sz="1800" dirty="0"/>
              <a:t>C</a:t>
            </a:r>
            <a:r>
              <a:rPr lang="en-US" sz="1800" dirty="0" smtClean="0"/>
              <a:t>ompany requirements</a:t>
            </a:r>
            <a:endParaRPr lang="en-US" sz="1800" dirty="0"/>
          </a:p>
          <a:p>
            <a:pPr marL="342900" indent="-342900">
              <a:lnSpc>
                <a:spcPct val="150000"/>
              </a:lnSpc>
              <a:spcBef>
                <a:spcPts val="300"/>
              </a:spcBef>
              <a:spcAft>
                <a:spcPts val="300"/>
              </a:spcAft>
              <a:buClr>
                <a:srgbClr val="FF8200"/>
              </a:buClr>
              <a:buFont typeface="Wingdings" panose="05000000000000000000" pitchFamily="2" charset="2"/>
              <a:buChar char="§"/>
            </a:pPr>
            <a:r>
              <a:rPr lang="en-US" sz="1800" dirty="0"/>
              <a:t>H</a:t>
            </a:r>
            <a:r>
              <a:rPr lang="en-US" sz="1800" dirty="0" smtClean="0"/>
              <a:t>ealth </a:t>
            </a:r>
            <a:r>
              <a:rPr lang="en-US" sz="1800" dirty="0"/>
              <a:t>and safety duties and </a:t>
            </a:r>
            <a:r>
              <a:rPr lang="en-US" sz="1800" dirty="0" smtClean="0"/>
              <a:t>obligations, and</a:t>
            </a:r>
          </a:p>
          <a:p>
            <a:pPr marL="342900" indent="-342900">
              <a:lnSpc>
                <a:spcPct val="150000"/>
              </a:lnSpc>
              <a:spcBef>
                <a:spcPts val="300"/>
              </a:spcBef>
              <a:spcAft>
                <a:spcPts val="300"/>
              </a:spcAft>
              <a:buClr>
                <a:srgbClr val="FF8200"/>
              </a:buClr>
              <a:buFont typeface="Wingdings" panose="05000000000000000000" pitchFamily="2" charset="2"/>
              <a:buChar char="§"/>
            </a:pPr>
            <a:r>
              <a:rPr lang="en-US" sz="1800" dirty="0"/>
              <a:t>T</a:t>
            </a:r>
            <a:r>
              <a:rPr lang="en-US" sz="1800" dirty="0" smtClean="0"/>
              <a:t>heir </a:t>
            </a:r>
            <a:r>
              <a:rPr lang="en-US" sz="1800" dirty="0"/>
              <a:t>working </a:t>
            </a:r>
            <a:r>
              <a:rPr lang="en-US" sz="1800" dirty="0" smtClean="0"/>
              <a:t>environment </a:t>
            </a:r>
            <a:endParaRPr lang="en-US" sz="1800" dirty="0"/>
          </a:p>
          <a:p>
            <a:pPr>
              <a:lnSpc>
                <a:spcPct val="150000"/>
              </a:lnSpc>
              <a:spcBef>
                <a:spcPts val="600"/>
              </a:spcBef>
              <a:spcAft>
                <a:spcPts val="0"/>
              </a:spcAft>
            </a:pPr>
            <a:r>
              <a:rPr lang="en-US" sz="1800" dirty="0"/>
              <a:t>prior to commencing work within a company.</a:t>
            </a:r>
          </a:p>
        </p:txBody>
      </p:sp>
    </p:spTree>
    <p:extLst>
      <p:ext uri="{BB962C8B-B14F-4D97-AF65-F5344CB8AC3E}">
        <p14:creationId xmlns:p14="http://schemas.microsoft.com/office/powerpoint/2010/main" val="681815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6</a:t>
            </a:fld>
            <a:endParaRPr lang="en-AU" sz="1400">
              <a:solidFill>
                <a:srgbClr val="1D1D60"/>
              </a:solidFill>
            </a:endParaRPr>
          </a:p>
        </p:txBody>
      </p:sp>
      <p:pic>
        <p:nvPicPr>
          <p:cNvPr id="1026" name="Picture 2" descr="C:\Users\McIneE01\Desktop\Pic and Videos for presentations\WelcomeStreme_Employee_Induction_1.jpg"/>
          <p:cNvPicPr>
            <a:picLocks noChangeAspect="1" noChangeArrowheads="1"/>
          </p:cNvPicPr>
          <p:nvPr/>
        </p:nvPicPr>
        <p:blipFill rotWithShape="1">
          <a:blip r:embed="rId3">
            <a:extLst>
              <a:ext uri="{28A0092B-C50C-407E-A947-70E740481C1C}">
                <a14:useLocalDpi xmlns:a14="http://schemas.microsoft.com/office/drawing/2010/main" val="0"/>
              </a:ext>
            </a:extLst>
          </a:blip>
          <a:srcRect l="16670" t="2401" r="1867" b="2426"/>
          <a:stretch/>
        </p:blipFill>
        <p:spPr bwMode="auto">
          <a:xfrm>
            <a:off x="2505978" y="1988841"/>
            <a:ext cx="5450398" cy="4104456"/>
          </a:xfrm>
          <a:prstGeom prst="rect">
            <a:avLst/>
          </a:prstGeom>
          <a:noFill/>
          <a:ln w="38100">
            <a:solidFill>
              <a:srgbClr val="FF9900"/>
            </a:solidFill>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529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7</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9" y="1630681"/>
            <a:ext cx="6912658" cy="3185487"/>
          </a:xfrm>
          <a:prstGeom prst="rect">
            <a:avLst/>
          </a:prstGeom>
        </p:spPr>
        <p:txBody>
          <a:bodyPr wrap="square">
            <a:spAutoFit/>
          </a:bodyPr>
          <a:lstStyle/>
          <a:p>
            <a:pPr>
              <a:spcBef>
                <a:spcPts val="600"/>
              </a:spcBef>
              <a:spcAft>
                <a:spcPts val="600"/>
              </a:spcAft>
            </a:pPr>
            <a:r>
              <a:rPr lang="en-US" sz="1800" b="1" i="1" dirty="0" smtClean="0"/>
              <a:t>Work Health and Safety Act 2012 </a:t>
            </a:r>
            <a:r>
              <a:rPr lang="en-US" sz="1800" b="1" dirty="0" smtClean="0"/>
              <a:t>(SA)</a:t>
            </a:r>
          </a:p>
          <a:p>
            <a:pPr>
              <a:spcBef>
                <a:spcPts val="600"/>
              </a:spcBef>
              <a:spcAft>
                <a:spcPts val="600"/>
              </a:spcAft>
            </a:pPr>
            <a:r>
              <a:rPr lang="en-US" sz="1800" b="1" dirty="0" smtClean="0"/>
              <a:t>Section 19 - </a:t>
            </a:r>
            <a:r>
              <a:rPr lang="en-AU" sz="1800" b="1" dirty="0" smtClean="0"/>
              <a:t>Primary </a:t>
            </a:r>
            <a:r>
              <a:rPr lang="en-AU" sz="1800" b="1" dirty="0"/>
              <a:t>duty of care</a:t>
            </a:r>
            <a:endParaRPr lang="en-US" sz="1800" b="1" dirty="0"/>
          </a:p>
          <a:p>
            <a:pPr>
              <a:spcBef>
                <a:spcPts val="600"/>
              </a:spcBef>
              <a:spcAft>
                <a:spcPts val="600"/>
              </a:spcAft>
            </a:pPr>
            <a:r>
              <a:rPr lang="en-US" sz="1800" dirty="0" smtClean="0"/>
              <a:t>The </a:t>
            </a:r>
            <a:r>
              <a:rPr lang="en-US" sz="1800" i="1" dirty="0"/>
              <a:t>Work Health and Safety Act 2012 </a:t>
            </a:r>
            <a:r>
              <a:rPr lang="en-US" sz="1800" dirty="0"/>
              <a:t>(SA) </a:t>
            </a:r>
            <a:r>
              <a:rPr lang="en-US" sz="1800" dirty="0" smtClean="0"/>
              <a:t>requires that a </a:t>
            </a:r>
            <a:r>
              <a:rPr lang="en-US" sz="1800" dirty="0"/>
              <a:t>person conducting a business </a:t>
            </a:r>
            <a:r>
              <a:rPr lang="en-US" sz="1800" dirty="0" smtClean="0"/>
              <a:t>or undertaking (PCBU) must </a:t>
            </a:r>
            <a:r>
              <a:rPr lang="en-US" sz="1800" dirty="0"/>
              <a:t>ensure, so far as is reasonably </a:t>
            </a:r>
            <a:r>
              <a:rPr lang="en-US" sz="1800" dirty="0" smtClean="0"/>
              <a:t>practicable:</a:t>
            </a:r>
            <a:endParaRPr lang="en-US" sz="1800" dirty="0"/>
          </a:p>
          <a:p>
            <a:pPr marL="342900" indent="-342900">
              <a:lnSpc>
                <a:spcPct val="150000"/>
              </a:lnSpc>
              <a:spcBef>
                <a:spcPts val="600"/>
              </a:spcBef>
              <a:spcAft>
                <a:spcPts val="600"/>
              </a:spcAft>
              <a:buClr>
                <a:srgbClr val="FF8200"/>
              </a:buClr>
              <a:buFont typeface="Wingdings" panose="05000000000000000000" pitchFamily="2" charset="2"/>
              <a:buChar char="§"/>
            </a:pPr>
            <a:r>
              <a:rPr lang="en-US" sz="1800" dirty="0"/>
              <a:t>the provision of any information, training, instruction or supervision that </a:t>
            </a:r>
            <a:r>
              <a:rPr lang="en-US" sz="1800" dirty="0" smtClean="0"/>
              <a:t>is necessary </a:t>
            </a:r>
            <a:r>
              <a:rPr lang="en-US" sz="1800" dirty="0"/>
              <a:t>to protect all persons from risks to their health and safety </a:t>
            </a:r>
            <a:r>
              <a:rPr lang="en-US" sz="1800" dirty="0" smtClean="0"/>
              <a:t>arising from </a:t>
            </a:r>
            <a:r>
              <a:rPr lang="en-US" sz="1800" dirty="0"/>
              <a:t>work carried </a:t>
            </a:r>
            <a:r>
              <a:rPr lang="en-US" sz="1800" dirty="0" smtClean="0"/>
              <a:t>out.</a:t>
            </a:r>
            <a:endParaRPr lang="en-US" sz="1800" dirty="0"/>
          </a:p>
        </p:txBody>
      </p:sp>
    </p:spTree>
    <p:extLst>
      <p:ext uri="{BB962C8B-B14F-4D97-AF65-F5344CB8AC3E}">
        <p14:creationId xmlns:p14="http://schemas.microsoft.com/office/powerpoint/2010/main" val="3650354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8</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0"/>
            <a:ext cx="6912658" cy="3300904"/>
          </a:xfrm>
          <a:prstGeom prst="rect">
            <a:avLst/>
          </a:prstGeom>
        </p:spPr>
        <p:txBody>
          <a:bodyPr wrap="square">
            <a:spAutoFit/>
          </a:bodyPr>
          <a:lstStyle/>
          <a:p>
            <a:pPr>
              <a:spcBef>
                <a:spcPts val="600"/>
              </a:spcBef>
              <a:spcAft>
                <a:spcPts val="600"/>
              </a:spcAft>
            </a:pPr>
            <a:r>
              <a:rPr lang="en-US" sz="1800" b="1" i="1" dirty="0" smtClean="0"/>
              <a:t>Work Health and Safety Regulations 2012 </a:t>
            </a:r>
            <a:r>
              <a:rPr lang="en-US" sz="1800" b="1" dirty="0" smtClean="0"/>
              <a:t>(SA)</a:t>
            </a:r>
          </a:p>
          <a:p>
            <a:pPr>
              <a:spcBef>
                <a:spcPts val="600"/>
              </a:spcBef>
              <a:spcAft>
                <a:spcPts val="600"/>
              </a:spcAft>
            </a:pPr>
            <a:r>
              <a:rPr lang="en-US" sz="1800" b="1" dirty="0" smtClean="0"/>
              <a:t>Regulation 3</a:t>
            </a:r>
            <a:r>
              <a:rPr lang="en-AU" sz="1800" b="1" dirty="0" smtClean="0"/>
              <a:t>9 - Provision </a:t>
            </a:r>
            <a:r>
              <a:rPr lang="en-US" sz="1800" b="1" dirty="0" smtClean="0"/>
              <a:t>of </a:t>
            </a:r>
            <a:r>
              <a:rPr lang="en-US" sz="1800" b="1" dirty="0"/>
              <a:t>information, training and instruction</a:t>
            </a:r>
          </a:p>
          <a:p>
            <a:pPr>
              <a:spcBef>
                <a:spcPts val="600"/>
              </a:spcBef>
              <a:spcAft>
                <a:spcPts val="600"/>
              </a:spcAft>
            </a:pPr>
            <a:r>
              <a:rPr lang="en-US" sz="1800" dirty="0" smtClean="0"/>
              <a:t>The </a:t>
            </a:r>
            <a:r>
              <a:rPr lang="en-US" sz="1800" dirty="0"/>
              <a:t>person must ensure that information, training and instruction provided to a </a:t>
            </a:r>
            <a:r>
              <a:rPr lang="en-US" sz="1800" dirty="0" smtClean="0"/>
              <a:t>worker is </a:t>
            </a:r>
            <a:r>
              <a:rPr lang="en-US" sz="1800" dirty="0"/>
              <a:t>suitable and adequate having regard </a:t>
            </a:r>
            <a:r>
              <a:rPr lang="en-US" sz="1800" dirty="0" smtClean="0"/>
              <a:t>to:</a:t>
            </a:r>
            <a:endParaRPr lang="en-US" sz="1800" dirty="0"/>
          </a:p>
          <a:p>
            <a:pPr marL="342900" indent="-342900">
              <a:lnSpc>
                <a:spcPct val="150000"/>
              </a:lnSpc>
              <a:spcBef>
                <a:spcPts val="300"/>
              </a:spcBef>
              <a:spcAft>
                <a:spcPts val="300"/>
              </a:spcAft>
              <a:buClr>
                <a:srgbClr val="FF8200"/>
              </a:buClr>
              <a:buFont typeface="Wingdings" panose="05000000000000000000" pitchFamily="2" charset="2"/>
              <a:buChar char="§"/>
            </a:pPr>
            <a:r>
              <a:rPr lang="en-US" sz="1800" dirty="0"/>
              <a:t>the nature and associated risks with their </a:t>
            </a:r>
            <a:r>
              <a:rPr lang="en-US" sz="1800" dirty="0" smtClean="0"/>
              <a:t>work; and</a:t>
            </a:r>
            <a:endParaRPr lang="en-US" sz="1800" dirty="0"/>
          </a:p>
          <a:p>
            <a:pPr marL="342900" indent="-342900">
              <a:lnSpc>
                <a:spcPct val="150000"/>
              </a:lnSpc>
              <a:spcBef>
                <a:spcPts val="300"/>
              </a:spcBef>
              <a:spcAft>
                <a:spcPts val="300"/>
              </a:spcAft>
              <a:buClr>
                <a:srgbClr val="FF8200"/>
              </a:buClr>
              <a:buFont typeface="Wingdings" panose="05000000000000000000" pitchFamily="2" charset="2"/>
              <a:buChar char="§"/>
            </a:pPr>
            <a:r>
              <a:rPr lang="en-US" sz="1800" dirty="0"/>
              <a:t>the risk control measures </a:t>
            </a:r>
            <a:r>
              <a:rPr lang="en-US" sz="1800" dirty="0" smtClean="0"/>
              <a:t>implemented; </a:t>
            </a:r>
            <a:r>
              <a:rPr lang="en-US" sz="1800" dirty="0"/>
              <a:t>and</a:t>
            </a:r>
          </a:p>
          <a:p>
            <a:pPr marL="342900" indent="-342900">
              <a:lnSpc>
                <a:spcPct val="150000"/>
              </a:lnSpc>
              <a:spcBef>
                <a:spcPts val="300"/>
              </a:spcBef>
              <a:spcAft>
                <a:spcPts val="300"/>
              </a:spcAft>
              <a:buClr>
                <a:srgbClr val="FF8200"/>
              </a:buClr>
              <a:buFont typeface="Wingdings" panose="05000000000000000000" pitchFamily="2" charset="2"/>
              <a:buChar char="§"/>
            </a:pPr>
            <a:r>
              <a:rPr lang="en-US" sz="1800" dirty="0"/>
              <a:t>can be understood by any person whom reads it.</a:t>
            </a:r>
          </a:p>
        </p:txBody>
      </p:sp>
    </p:spTree>
    <p:extLst>
      <p:ext uri="{BB962C8B-B14F-4D97-AF65-F5344CB8AC3E}">
        <p14:creationId xmlns:p14="http://schemas.microsoft.com/office/powerpoint/2010/main" val="3512812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9</a:t>
            </a:fld>
            <a:endParaRPr lang="en-AU" sz="140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Workplace Inductions</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688" y="1628800"/>
            <a:ext cx="7200800" cy="3508653"/>
          </a:xfrm>
          <a:prstGeom prst="rect">
            <a:avLst/>
          </a:prstGeom>
        </p:spPr>
        <p:txBody>
          <a:bodyPr wrap="square">
            <a:spAutoFit/>
          </a:bodyPr>
          <a:lstStyle/>
          <a:p>
            <a:pPr>
              <a:spcBef>
                <a:spcPts val="600"/>
              </a:spcBef>
              <a:spcAft>
                <a:spcPts val="600"/>
              </a:spcAft>
            </a:pPr>
            <a:r>
              <a:rPr lang="en-US" sz="1800" dirty="0" smtClean="0"/>
              <a:t>Induction </a:t>
            </a:r>
            <a:r>
              <a:rPr lang="en-US" sz="1800" dirty="0"/>
              <a:t>requirements should be determined using information sourced from: </a:t>
            </a:r>
          </a:p>
          <a:p>
            <a:pPr marL="342900" indent="-342900">
              <a:spcBef>
                <a:spcPts val="600"/>
              </a:spcBef>
              <a:spcAft>
                <a:spcPts val="600"/>
              </a:spcAft>
              <a:buClr>
                <a:srgbClr val="FF8200"/>
              </a:buClr>
              <a:buFont typeface="Wingdings" panose="05000000000000000000" pitchFamily="2" charset="2"/>
              <a:buChar char="§"/>
            </a:pPr>
            <a:r>
              <a:rPr lang="en-US" sz="1800" dirty="0"/>
              <a:t>L</a:t>
            </a:r>
            <a:r>
              <a:rPr lang="en-US" sz="1800" dirty="0" smtClean="0"/>
              <a:t>egislative </a:t>
            </a:r>
            <a:r>
              <a:rPr lang="en-US" sz="1800" dirty="0"/>
              <a:t>requirements </a:t>
            </a:r>
          </a:p>
          <a:p>
            <a:pPr marL="342900" indent="-342900">
              <a:spcBef>
                <a:spcPts val="600"/>
              </a:spcBef>
              <a:spcAft>
                <a:spcPts val="600"/>
              </a:spcAft>
              <a:buClr>
                <a:srgbClr val="FF8200"/>
              </a:buClr>
              <a:buFont typeface="Wingdings" panose="05000000000000000000" pitchFamily="2" charset="2"/>
              <a:buChar char="§"/>
            </a:pPr>
            <a:r>
              <a:rPr lang="en-US" sz="1800" dirty="0"/>
              <a:t>S</a:t>
            </a:r>
            <a:r>
              <a:rPr lang="en-US" sz="1800" dirty="0" smtClean="0"/>
              <a:t>ite specific </a:t>
            </a:r>
            <a:r>
              <a:rPr lang="en-US" sz="1800" dirty="0"/>
              <a:t>competencies </a:t>
            </a:r>
            <a:endParaRPr lang="en-US" sz="1800" dirty="0" smtClean="0"/>
          </a:p>
          <a:p>
            <a:pPr marL="342900" indent="-342900">
              <a:spcBef>
                <a:spcPts val="600"/>
              </a:spcBef>
              <a:spcAft>
                <a:spcPts val="600"/>
              </a:spcAft>
              <a:buClr>
                <a:srgbClr val="FF8200"/>
              </a:buClr>
              <a:buFont typeface="Wingdings" panose="05000000000000000000" pitchFamily="2" charset="2"/>
              <a:buChar char="§"/>
            </a:pPr>
            <a:r>
              <a:rPr lang="en-US" sz="1800" dirty="0"/>
              <a:t>T</a:t>
            </a:r>
            <a:r>
              <a:rPr lang="en-US" sz="1800" dirty="0" smtClean="0"/>
              <a:t>raining </a:t>
            </a:r>
            <a:r>
              <a:rPr lang="en-US" sz="1800" dirty="0"/>
              <a:t>needs analysis (TNA)</a:t>
            </a:r>
          </a:p>
          <a:p>
            <a:pPr marL="342900" indent="-342900">
              <a:spcBef>
                <a:spcPts val="600"/>
              </a:spcBef>
              <a:spcAft>
                <a:spcPts val="600"/>
              </a:spcAft>
              <a:buClr>
                <a:srgbClr val="FF8200"/>
              </a:buClr>
              <a:buFont typeface="Wingdings" panose="05000000000000000000" pitchFamily="2" charset="2"/>
              <a:buChar char="§"/>
            </a:pPr>
            <a:r>
              <a:rPr lang="en-US" sz="1800" dirty="0"/>
              <a:t>R</a:t>
            </a:r>
            <a:r>
              <a:rPr lang="en-US" sz="1800" dirty="0" smtClean="0"/>
              <a:t>isk </a:t>
            </a:r>
            <a:r>
              <a:rPr lang="en-US" sz="1800" dirty="0"/>
              <a:t>management processes</a:t>
            </a:r>
          </a:p>
          <a:p>
            <a:pPr marL="342900" indent="-342900">
              <a:spcBef>
                <a:spcPts val="600"/>
              </a:spcBef>
              <a:spcAft>
                <a:spcPts val="600"/>
              </a:spcAft>
              <a:buClr>
                <a:srgbClr val="FF8200"/>
              </a:buClr>
              <a:buFont typeface="Wingdings" panose="05000000000000000000" pitchFamily="2" charset="2"/>
              <a:buChar char="§"/>
            </a:pPr>
            <a:r>
              <a:rPr lang="en-US" sz="1800" dirty="0"/>
              <a:t>Work Health and </a:t>
            </a:r>
            <a:r>
              <a:rPr lang="en-US" sz="1800" dirty="0" smtClean="0"/>
              <a:t>Safety                                                Management </a:t>
            </a:r>
            <a:r>
              <a:rPr lang="en-US" sz="1800" dirty="0"/>
              <a:t>S</a:t>
            </a:r>
            <a:r>
              <a:rPr lang="en-US" sz="1800" dirty="0" smtClean="0"/>
              <a:t>ystem</a:t>
            </a:r>
            <a:r>
              <a:rPr lang="en-US" sz="1800" dirty="0"/>
              <a:t>, and</a:t>
            </a:r>
          </a:p>
          <a:p>
            <a:pPr marL="342900" indent="-342900">
              <a:spcBef>
                <a:spcPts val="600"/>
              </a:spcBef>
              <a:spcAft>
                <a:spcPts val="600"/>
              </a:spcAft>
              <a:buClr>
                <a:srgbClr val="FF8200"/>
              </a:buClr>
              <a:buFont typeface="Wingdings" panose="05000000000000000000" pitchFamily="2" charset="2"/>
              <a:buChar char="§"/>
            </a:pPr>
            <a:r>
              <a:rPr lang="en-US" sz="1800" dirty="0"/>
              <a:t>S</a:t>
            </a:r>
            <a:r>
              <a:rPr lang="en-US" sz="1800" dirty="0" smtClean="0"/>
              <a:t>tandards </a:t>
            </a:r>
            <a:r>
              <a:rPr lang="en-US" sz="1800" dirty="0"/>
              <a:t>applicable to </a:t>
            </a:r>
            <a:r>
              <a:rPr lang="en-US" sz="1800" dirty="0" smtClean="0"/>
              <a:t>site.</a:t>
            </a:r>
            <a:endParaRPr lang="en-US" sz="1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005064"/>
            <a:ext cx="3353066" cy="264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938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Q PowerPoint Template">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MQ PowerPoint Template</Template>
  <TotalTime>9364</TotalTime>
  <Pages>1</Pages>
  <Words>1270</Words>
  <Application>Microsoft Office PowerPoint</Application>
  <PresentationFormat>On-screen Show (4:3)</PresentationFormat>
  <Paragraphs>173</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MQ PowerPoint Template</vt:lpstr>
      <vt:lpstr>PowerPoint Presentation</vt:lpstr>
      <vt:lpstr>           The Mining and Quarrying Occupational Health and Safety Committee</vt:lpstr>
      <vt:lpstr>Disclaimer</vt:lpstr>
      <vt:lpstr>Creative Commons</vt:lpstr>
      <vt:lpstr>Workplace Inductions</vt:lpstr>
      <vt:lpstr>Workplace Inductions</vt:lpstr>
      <vt:lpstr>Legislation</vt:lpstr>
      <vt:lpstr>Legislation</vt:lpstr>
      <vt:lpstr>Workplace Inductions</vt:lpstr>
      <vt:lpstr>Workplace Inductions</vt:lpstr>
      <vt:lpstr>Workplace Inductions</vt:lpstr>
      <vt:lpstr>Workplace Inductions</vt:lpstr>
      <vt:lpstr>Workplace Inductions</vt:lpstr>
      <vt:lpstr>Workplace Inductions</vt:lpstr>
      <vt:lpstr>Workplace Inductions</vt:lpstr>
      <vt:lpstr>Workplace Inductions</vt:lpstr>
      <vt:lpstr>Workplace Inductions</vt:lpstr>
      <vt:lpstr>Workplace Inductions</vt:lpstr>
      <vt:lpstr>Orientation</vt:lpstr>
      <vt:lpstr>Orientation</vt:lpstr>
      <vt:lpstr>Visitor Inductions</vt:lpstr>
      <vt:lpstr>MAQOHSC Industry Induction Tools</vt:lpstr>
      <vt:lpstr>MAQOHSC Industry Induction Tools</vt:lpstr>
      <vt:lpstr>MAQOHSC Induction Guide, Policy and Procedure</vt:lpstr>
      <vt:lpstr>MAQOHSC Induction Manual</vt:lpstr>
      <vt:lpstr>MAQOHSC Induction and Orientation Checklist</vt:lpstr>
      <vt:lpstr>Further Assistance</vt:lpstr>
    </vt:vector>
  </TitlesOfParts>
  <Company>SA Government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Induction and Orientation</dc:title>
  <dc:subject>Powerpoint TEMPLATE</dc:subject>
  <dc:creator>McInerney.Eric@dpc.sa.gov.au</dc:creator>
  <cp:keywords>presentation,powerpoint,slide,template</cp:keywords>
  <cp:lastModifiedBy>Melissa Michell</cp:lastModifiedBy>
  <cp:revision>272</cp:revision>
  <cp:lastPrinted>2015-01-08T22:34:31Z</cp:lastPrinted>
  <dcterms:created xsi:type="dcterms:W3CDTF">2014-08-11T21:58:33Z</dcterms:created>
  <dcterms:modified xsi:type="dcterms:W3CDTF">2017-06-16T02:20:04Z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