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77" r:id="rId2"/>
    <p:sldMasterId id="2147483691" r:id="rId3"/>
    <p:sldMasterId id="2147483705" r:id="rId4"/>
    <p:sldMasterId id="2147483719" r:id="rId5"/>
    <p:sldMasterId id="2147483733" r:id="rId6"/>
  </p:sldMasterIdLst>
  <p:notesMasterIdLst>
    <p:notesMasterId r:id="rId36"/>
  </p:notesMasterIdLst>
  <p:handoutMasterIdLst>
    <p:handoutMasterId r:id="rId37"/>
  </p:handoutMasterIdLst>
  <p:sldIdLst>
    <p:sldId id="379" r:id="rId7"/>
    <p:sldId id="380" r:id="rId8"/>
    <p:sldId id="381" r:id="rId9"/>
    <p:sldId id="382" r:id="rId10"/>
    <p:sldId id="370" r:id="rId11"/>
    <p:sldId id="329" r:id="rId12"/>
    <p:sldId id="359" r:id="rId13"/>
    <p:sldId id="352" r:id="rId14"/>
    <p:sldId id="351" r:id="rId15"/>
    <p:sldId id="361" r:id="rId16"/>
    <p:sldId id="362" r:id="rId17"/>
    <p:sldId id="363" r:id="rId18"/>
    <p:sldId id="350" r:id="rId19"/>
    <p:sldId id="349" r:id="rId20"/>
    <p:sldId id="348" r:id="rId21"/>
    <p:sldId id="347" r:id="rId22"/>
    <p:sldId id="346" r:id="rId23"/>
    <p:sldId id="373" r:id="rId24"/>
    <p:sldId id="374" r:id="rId25"/>
    <p:sldId id="375" r:id="rId26"/>
    <p:sldId id="342" r:id="rId27"/>
    <p:sldId id="376" r:id="rId28"/>
    <p:sldId id="341" r:id="rId29"/>
    <p:sldId id="339" r:id="rId30"/>
    <p:sldId id="338" r:id="rId31"/>
    <p:sldId id="365" r:id="rId32"/>
    <p:sldId id="366" r:id="rId33"/>
    <p:sldId id="337" r:id="rId34"/>
    <p:sldId id="383" r:id="rId35"/>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1D1D60"/>
    <a:srgbClr val="FF3300"/>
    <a:srgbClr val="00CC99"/>
    <a:srgbClr val="EDE4B0"/>
    <a:srgbClr val="F1D2A9"/>
    <a:srgbClr val="211A60"/>
    <a:srgbClr val="1D1762"/>
    <a:srgbClr val="4B8516"/>
    <a:srgbClr val="7DC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981" autoAdjust="0"/>
    <p:restoredTop sz="90598" autoAdjust="0"/>
  </p:normalViewPr>
  <p:slideViewPr>
    <p:cSldViewPr>
      <p:cViewPr>
        <p:scale>
          <a:sx n="100" d="100"/>
          <a:sy n="100" d="100"/>
        </p:scale>
        <p:origin x="-2676"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B164F-0824-4CA7-90BB-3E875EAB8314}" type="doc">
      <dgm:prSet loTypeId="urn:microsoft.com/office/officeart/2005/8/layout/pyramid3" loCatId="pyramid" qsTypeId="urn:microsoft.com/office/officeart/2005/8/quickstyle/3d1" qsCatId="3D" csTypeId="urn:microsoft.com/office/officeart/2005/8/colors/accent1_2" csCatId="accent1" phldr="1"/>
      <dgm:spPr/>
    </dgm:pt>
    <dgm:pt modelId="{8E447EF9-7875-492E-9444-37C723B54900}">
      <dgm:prSet phldrT="[Text]" custT="1"/>
      <dgm:spPr>
        <a:xfrm rot="10800000">
          <a:off x="0" y="0"/>
          <a:ext cx="7335143"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Elimination</a:t>
          </a:r>
          <a:endParaRPr lang="en-US" sz="1400" b="0" dirty="0">
            <a:solidFill>
              <a:sysClr val="windowText" lastClr="000000">
                <a:hueOff val="0"/>
                <a:satOff val="0"/>
                <a:lumOff val="0"/>
                <a:alphaOff val="0"/>
              </a:sysClr>
            </a:solidFill>
            <a:latin typeface="Arial"/>
            <a:ea typeface="+mn-ea"/>
            <a:cs typeface="+mn-cs"/>
          </a:endParaRPr>
        </a:p>
      </dgm:t>
    </dgm:pt>
    <dgm:pt modelId="{0CC500AB-D188-4013-8A6C-C719B4F2C6D8}" type="parTrans" cxnId="{D4866595-BB4F-4B64-A0E7-B656B798C6EF}">
      <dgm:prSet/>
      <dgm:spPr/>
      <dgm:t>
        <a:bodyPr/>
        <a:lstStyle/>
        <a:p>
          <a:endParaRPr lang="en-US" sz="1400"/>
        </a:p>
      </dgm:t>
    </dgm:pt>
    <dgm:pt modelId="{D96F91FE-9B7F-4EBB-9AF4-220A88B02353}" type="sibTrans" cxnId="{D4866595-BB4F-4B64-A0E7-B656B798C6EF}">
      <dgm:prSet/>
      <dgm:spPr/>
      <dgm:t>
        <a:bodyPr/>
        <a:lstStyle/>
        <a:p>
          <a:endParaRPr lang="en-US" sz="1400"/>
        </a:p>
      </dgm:t>
    </dgm:pt>
    <dgm:pt modelId="{61F5C390-4A8D-4575-8B89-5990986B167F}">
      <dgm:prSet phldrT="[Text]" custT="1"/>
      <dgm:spPr>
        <a:xfrm rot="10800000">
          <a:off x="2445047" y="3413604"/>
          <a:ext cx="2445047"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72000" anchor="t" anchorCtr="0"/>
        <a:lstStyle/>
        <a:p>
          <a:r>
            <a:rPr lang="en-US" sz="1400" b="1" dirty="0">
              <a:solidFill>
                <a:sysClr val="windowText" lastClr="000000">
                  <a:hueOff val="0"/>
                  <a:satOff val="0"/>
                  <a:lumOff val="0"/>
                  <a:alphaOff val="0"/>
                </a:sysClr>
              </a:solidFill>
              <a:latin typeface="Arial"/>
              <a:ea typeface="+mn-ea"/>
              <a:cs typeface="+mn-cs"/>
            </a:rPr>
            <a:t>Administrative</a:t>
          </a:r>
        </a:p>
      </dgm:t>
    </dgm:pt>
    <dgm:pt modelId="{A9405600-527B-426C-B800-9F01562B6B40}" type="parTrans" cxnId="{4D855584-E5DA-4106-B20A-26C2FBA5083A}">
      <dgm:prSet/>
      <dgm:spPr/>
      <dgm:t>
        <a:bodyPr/>
        <a:lstStyle/>
        <a:p>
          <a:endParaRPr lang="en-US" sz="1400"/>
        </a:p>
      </dgm:t>
    </dgm:pt>
    <dgm:pt modelId="{A1B978EE-51D5-4A07-AA85-E7F927CD6357}" type="sibTrans" cxnId="{4D855584-E5DA-4106-B20A-26C2FBA5083A}">
      <dgm:prSet/>
      <dgm:spPr/>
      <dgm:t>
        <a:bodyPr/>
        <a:lstStyle/>
        <a:p>
          <a:endParaRPr lang="en-US" sz="1400"/>
        </a:p>
      </dgm:t>
    </dgm:pt>
    <dgm:pt modelId="{A7E5AC66-C7FA-4604-B331-8BE4BDEDB3B9}">
      <dgm:prSet phldrT="[Text]" custT="1"/>
      <dgm:spPr>
        <a:xfrm rot="10800000">
          <a:off x="3056309" y="4267005"/>
          <a:ext cx="1222523"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PPE</a:t>
          </a:r>
        </a:p>
      </dgm:t>
    </dgm:pt>
    <dgm:pt modelId="{8FDAC287-F6A8-41DC-822A-41085F23C8DA}" type="parTrans" cxnId="{DA7572A6-8673-4FE8-9C8B-B8D56FE31A80}">
      <dgm:prSet/>
      <dgm:spPr/>
      <dgm:t>
        <a:bodyPr/>
        <a:lstStyle/>
        <a:p>
          <a:endParaRPr lang="en-US" sz="1400"/>
        </a:p>
      </dgm:t>
    </dgm:pt>
    <dgm:pt modelId="{4170A71A-80F8-46AC-BE3D-754ACF6017D7}" type="sibTrans" cxnId="{DA7572A6-8673-4FE8-9C8B-B8D56FE31A80}">
      <dgm:prSet/>
      <dgm:spPr/>
      <dgm:t>
        <a:bodyPr/>
        <a:lstStyle/>
        <a:p>
          <a:endParaRPr lang="en-US" sz="1400"/>
        </a:p>
      </dgm:t>
    </dgm:pt>
    <dgm:pt modelId="{48199E17-3774-4E9F-B069-C850F59F4A8D}">
      <dgm:prSet phldrT="[Text]" custT="1"/>
      <dgm:spPr>
        <a:xfrm rot="10800000">
          <a:off x="1222523" y="1706801"/>
          <a:ext cx="4890095"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Isolate</a:t>
          </a:r>
        </a:p>
      </dgm:t>
    </dgm:pt>
    <dgm:pt modelId="{EDFFFA60-FC8B-4869-998A-68164220EBFC}" type="parTrans" cxnId="{75B32D09-0767-4FCD-8A10-1275893BE92E}">
      <dgm:prSet/>
      <dgm:spPr/>
      <dgm:t>
        <a:bodyPr/>
        <a:lstStyle/>
        <a:p>
          <a:endParaRPr lang="en-US" sz="1400"/>
        </a:p>
      </dgm:t>
    </dgm:pt>
    <dgm:pt modelId="{2C94EE59-B600-4EA1-8268-FB9AF9C101BF}" type="sibTrans" cxnId="{75B32D09-0767-4FCD-8A10-1275893BE92E}">
      <dgm:prSet/>
      <dgm:spPr/>
      <dgm:t>
        <a:bodyPr/>
        <a:lstStyle/>
        <a:p>
          <a:endParaRPr lang="en-US" sz="1400"/>
        </a:p>
      </dgm:t>
    </dgm:pt>
    <dgm:pt modelId="{75671F1B-7AC8-4922-BE98-57002989C0F3}">
      <dgm:prSet phldrT="[Text]" custT="1"/>
      <dgm:spPr>
        <a:xfrm rot="10800000">
          <a:off x="611261" y="853400"/>
          <a:ext cx="6112619"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Substitution</a:t>
          </a:r>
        </a:p>
      </dgm:t>
    </dgm:pt>
    <dgm:pt modelId="{4EEE1942-9B1B-4DEA-A55F-88C2F315069C}" type="parTrans" cxnId="{914B08B2-58C7-43EE-92FF-2216BBA304F2}">
      <dgm:prSet/>
      <dgm:spPr/>
      <dgm:t>
        <a:bodyPr/>
        <a:lstStyle/>
        <a:p>
          <a:endParaRPr lang="en-US" sz="1400"/>
        </a:p>
      </dgm:t>
    </dgm:pt>
    <dgm:pt modelId="{1BD039A5-FB24-4777-A939-30F3CA821763}" type="sibTrans" cxnId="{914B08B2-58C7-43EE-92FF-2216BBA304F2}">
      <dgm:prSet/>
      <dgm:spPr/>
      <dgm:t>
        <a:bodyPr/>
        <a:lstStyle/>
        <a:p>
          <a:endParaRPr lang="en-US" sz="1400"/>
        </a:p>
      </dgm:t>
    </dgm:pt>
    <dgm:pt modelId="{86BEE59C-67F3-4932-AE38-67127E3C9EAB}">
      <dgm:prSet phldrT="[Text]" custT="1"/>
      <dgm:spPr>
        <a:xfrm rot="10800000">
          <a:off x="1833785" y="2560203"/>
          <a:ext cx="3667571"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Engineering</a:t>
          </a:r>
        </a:p>
      </dgm:t>
    </dgm:pt>
    <dgm:pt modelId="{EFF9C79F-E91C-436E-BCF7-09DB2FC74F96}" type="parTrans" cxnId="{E3861995-F0E7-443F-B512-4F8F7D5DBA79}">
      <dgm:prSet/>
      <dgm:spPr/>
      <dgm:t>
        <a:bodyPr/>
        <a:lstStyle/>
        <a:p>
          <a:endParaRPr lang="en-US" sz="1400"/>
        </a:p>
      </dgm:t>
    </dgm:pt>
    <dgm:pt modelId="{CD54F567-1FA4-43C1-B4BB-971BD2D36AAE}" type="sibTrans" cxnId="{E3861995-F0E7-443F-B512-4F8F7D5DBA79}">
      <dgm:prSet/>
      <dgm:spPr/>
      <dgm:t>
        <a:bodyPr/>
        <a:lstStyle/>
        <a:p>
          <a:endParaRPr lang="en-US" sz="1400"/>
        </a:p>
      </dgm:t>
    </dgm:pt>
    <dgm:pt modelId="{165B34A0-E7B3-467D-863B-E93DF985B7EB}" type="pres">
      <dgm:prSet presAssocID="{186B164F-0824-4CA7-90BB-3E875EAB8314}" presName="Name0" presStyleCnt="0">
        <dgm:presLayoutVars>
          <dgm:dir/>
          <dgm:animLvl val="lvl"/>
          <dgm:resizeHandles val="exact"/>
        </dgm:presLayoutVars>
      </dgm:prSet>
      <dgm:spPr/>
    </dgm:pt>
    <dgm:pt modelId="{EBFE41A4-4303-4AA8-BB0F-9865981A6CFA}" type="pres">
      <dgm:prSet presAssocID="{8E447EF9-7875-492E-9444-37C723B54900}" presName="Name8" presStyleCnt="0"/>
      <dgm:spPr/>
    </dgm:pt>
    <dgm:pt modelId="{20533239-70F4-4DA1-B91E-0B6ED4422BEE}" type="pres">
      <dgm:prSet presAssocID="{8E447EF9-7875-492E-9444-37C723B54900}" presName="level" presStyleLbl="node1" presStyleIdx="0" presStyleCnt="6">
        <dgm:presLayoutVars>
          <dgm:chMax val="1"/>
          <dgm:bulletEnabled val="1"/>
        </dgm:presLayoutVars>
      </dgm:prSet>
      <dgm:spPr>
        <a:prstGeom prst="trapezoid">
          <a:avLst>
            <a:gd name="adj" fmla="val 71627"/>
          </a:avLst>
        </a:prstGeom>
      </dgm:spPr>
      <dgm:t>
        <a:bodyPr/>
        <a:lstStyle/>
        <a:p>
          <a:endParaRPr lang="en-US"/>
        </a:p>
      </dgm:t>
    </dgm:pt>
    <dgm:pt modelId="{AE0C4C37-54A0-40CF-B868-86C1FB618FFD}" type="pres">
      <dgm:prSet presAssocID="{8E447EF9-7875-492E-9444-37C723B54900}" presName="levelTx" presStyleLbl="revTx" presStyleIdx="0" presStyleCnt="0">
        <dgm:presLayoutVars>
          <dgm:chMax val="1"/>
          <dgm:bulletEnabled val="1"/>
        </dgm:presLayoutVars>
      </dgm:prSet>
      <dgm:spPr/>
      <dgm:t>
        <a:bodyPr/>
        <a:lstStyle/>
        <a:p>
          <a:endParaRPr lang="en-US"/>
        </a:p>
      </dgm:t>
    </dgm:pt>
    <dgm:pt modelId="{7B016880-B7C0-4C00-BA96-111F66047878}" type="pres">
      <dgm:prSet presAssocID="{75671F1B-7AC8-4922-BE98-57002989C0F3}" presName="Name8" presStyleCnt="0"/>
      <dgm:spPr/>
    </dgm:pt>
    <dgm:pt modelId="{A8D53E49-A52B-43FD-87B6-DC72D352A14F}" type="pres">
      <dgm:prSet presAssocID="{75671F1B-7AC8-4922-BE98-57002989C0F3}" presName="level" presStyleLbl="node1" presStyleIdx="1" presStyleCnt="6">
        <dgm:presLayoutVars>
          <dgm:chMax val="1"/>
          <dgm:bulletEnabled val="1"/>
        </dgm:presLayoutVars>
      </dgm:prSet>
      <dgm:spPr>
        <a:prstGeom prst="trapezoid">
          <a:avLst>
            <a:gd name="adj" fmla="val 71627"/>
          </a:avLst>
        </a:prstGeom>
      </dgm:spPr>
      <dgm:t>
        <a:bodyPr/>
        <a:lstStyle/>
        <a:p>
          <a:endParaRPr lang="en-US"/>
        </a:p>
      </dgm:t>
    </dgm:pt>
    <dgm:pt modelId="{5653D81C-1154-4086-A926-1D6242B07A56}" type="pres">
      <dgm:prSet presAssocID="{75671F1B-7AC8-4922-BE98-57002989C0F3}" presName="levelTx" presStyleLbl="revTx" presStyleIdx="0" presStyleCnt="0">
        <dgm:presLayoutVars>
          <dgm:chMax val="1"/>
          <dgm:bulletEnabled val="1"/>
        </dgm:presLayoutVars>
      </dgm:prSet>
      <dgm:spPr/>
      <dgm:t>
        <a:bodyPr/>
        <a:lstStyle/>
        <a:p>
          <a:endParaRPr lang="en-US"/>
        </a:p>
      </dgm:t>
    </dgm:pt>
    <dgm:pt modelId="{C84CE84F-852D-4C4E-A59C-E75D54046FAB}" type="pres">
      <dgm:prSet presAssocID="{48199E17-3774-4E9F-B069-C850F59F4A8D}" presName="Name8" presStyleCnt="0"/>
      <dgm:spPr/>
    </dgm:pt>
    <dgm:pt modelId="{502817AE-145A-43E7-839B-70BD251FECEC}" type="pres">
      <dgm:prSet presAssocID="{48199E17-3774-4E9F-B069-C850F59F4A8D}" presName="level" presStyleLbl="node1" presStyleIdx="2" presStyleCnt="6">
        <dgm:presLayoutVars>
          <dgm:chMax val="1"/>
          <dgm:bulletEnabled val="1"/>
        </dgm:presLayoutVars>
      </dgm:prSet>
      <dgm:spPr>
        <a:prstGeom prst="trapezoid">
          <a:avLst>
            <a:gd name="adj" fmla="val 71627"/>
          </a:avLst>
        </a:prstGeom>
      </dgm:spPr>
      <dgm:t>
        <a:bodyPr/>
        <a:lstStyle/>
        <a:p>
          <a:endParaRPr lang="en-US"/>
        </a:p>
      </dgm:t>
    </dgm:pt>
    <dgm:pt modelId="{F90D4D3C-CF8F-4D3D-B1A1-43C8EAA5A495}" type="pres">
      <dgm:prSet presAssocID="{48199E17-3774-4E9F-B069-C850F59F4A8D}" presName="levelTx" presStyleLbl="revTx" presStyleIdx="0" presStyleCnt="0">
        <dgm:presLayoutVars>
          <dgm:chMax val="1"/>
          <dgm:bulletEnabled val="1"/>
        </dgm:presLayoutVars>
      </dgm:prSet>
      <dgm:spPr/>
      <dgm:t>
        <a:bodyPr/>
        <a:lstStyle/>
        <a:p>
          <a:endParaRPr lang="en-US"/>
        </a:p>
      </dgm:t>
    </dgm:pt>
    <dgm:pt modelId="{0C75354C-39A8-4009-8778-3D31E1E8840C}" type="pres">
      <dgm:prSet presAssocID="{86BEE59C-67F3-4932-AE38-67127E3C9EAB}" presName="Name8" presStyleCnt="0"/>
      <dgm:spPr/>
    </dgm:pt>
    <dgm:pt modelId="{B0836353-9CFB-4ED8-A93E-AD290BA45E81}" type="pres">
      <dgm:prSet presAssocID="{86BEE59C-67F3-4932-AE38-67127E3C9EAB}" presName="level" presStyleLbl="node1" presStyleIdx="3" presStyleCnt="6">
        <dgm:presLayoutVars>
          <dgm:chMax val="1"/>
          <dgm:bulletEnabled val="1"/>
        </dgm:presLayoutVars>
      </dgm:prSet>
      <dgm:spPr>
        <a:prstGeom prst="trapezoid">
          <a:avLst>
            <a:gd name="adj" fmla="val 71627"/>
          </a:avLst>
        </a:prstGeom>
      </dgm:spPr>
      <dgm:t>
        <a:bodyPr/>
        <a:lstStyle/>
        <a:p>
          <a:endParaRPr lang="en-US"/>
        </a:p>
      </dgm:t>
    </dgm:pt>
    <dgm:pt modelId="{EFEB1162-0FFC-4BE9-BF38-4D620E8AD324}" type="pres">
      <dgm:prSet presAssocID="{86BEE59C-67F3-4932-AE38-67127E3C9EAB}" presName="levelTx" presStyleLbl="revTx" presStyleIdx="0" presStyleCnt="0">
        <dgm:presLayoutVars>
          <dgm:chMax val="1"/>
          <dgm:bulletEnabled val="1"/>
        </dgm:presLayoutVars>
      </dgm:prSet>
      <dgm:spPr/>
      <dgm:t>
        <a:bodyPr/>
        <a:lstStyle/>
        <a:p>
          <a:endParaRPr lang="en-US"/>
        </a:p>
      </dgm:t>
    </dgm:pt>
    <dgm:pt modelId="{84E45622-7331-42D5-930E-A0D0A5C529E0}" type="pres">
      <dgm:prSet presAssocID="{61F5C390-4A8D-4575-8B89-5990986B167F}" presName="Name8" presStyleCnt="0"/>
      <dgm:spPr/>
    </dgm:pt>
    <dgm:pt modelId="{0BFA272B-6F94-4FC4-BF1A-45410EE08610}" type="pres">
      <dgm:prSet presAssocID="{61F5C390-4A8D-4575-8B89-5990986B167F}" presName="level" presStyleLbl="node1" presStyleIdx="4" presStyleCnt="6">
        <dgm:presLayoutVars>
          <dgm:chMax val="1"/>
          <dgm:bulletEnabled val="1"/>
        </dgm:presLayoutVars>
      </dgm:prSet>
      <dgm:spPr>
        <a:prstGeom prst="trapezoid">
          <a:avLst>
            <a:gd name="adj" fmla="val 71627"/>
          </a:avLst>
        </a:prstGeom>
      </dgm:spPr>
      <dgm:t>
        <a:bodyPr/>
        <a:lstStyle/>
        <a:p>
          <a:endParaRPr lang="en-US"/>
        </a:p>
      </dgm:t>
    </dgm:pt>
    <dgm:pt modelId="{1F1D5BD0-6840-4C4E-9912-6DC7DD1B28F7}" type="pres">
      <dgm:prSet presAssocID="{61F5C390-4A8D-4575-8B89-5990986B167F}" presName="levelTx" presStyleLbl="revTx" presStyleIdx="0" presStyleCnt="0">
        <dgm:presLayoutVars>
          <dgm:chMax val="1"/>
          <dgm:bulletEnabled val="1"/>
        </dgm:presLayoutVars>
      </dgm:prSet>
      <dgm:spPr/>
      <dgm:t>
        <a:bodyPr/>
        <a:lstStyle/>
        <a:p>
          <a:endParaRPr lang="en-US"/>
        </a:p>
      </dgm:t>
    </dgm:pt>
    <dgm:pt modelId="{BB18C640-502B-4DDE-B556-FCC56FB78BFC}" type="pres">
      <dgm:prSet presAssocID="{A7E5AC66-C7FA-4604-B331-8BE4BDEDB3B9}" presName="Name8" presStyleCnt="0"/>
      <dgm:spPr/>
    </dgm:pt>
    <dgm:pt modelId="{64140E75-EEB7-4A2B-B456-A74BF41D89F2}" type="pres">
      <dgm:prSet presAssocID="{A7E5AC66-C7FA-4604-B331-8BE4BDEDB3B9}" presName="level" presStyleLbl="node1" presStyleIdx="5" presStyleCnt="6">
        <dgm:presLayoutVars>
          <dgm:chMax val="1"/>
          <dgm:bulletEnabled val="1"/>
        </dgm:presLayoutVars>
      </dgm:prSet>
      <dgm:spPr>
        <a:prstGeom prst="trapezoid">
          <a:avLst>
            <a:gd name="adj" fmla="val 71627"/>
          </a:avLst>
        </a:prstGeom>
      </dgm:spPr>
      <dgm:t>
        <a:bodyPr/>
        <a:lstStyle/>
        <a:p>
          <a:endParaRPr lang="en-US"/>
        </a:p>
      </dgm:t>
    </dgm:pt>
    <dgm:pt modelId="{D087A2D0-6F5C-4AE4-AEAA-12B570577C87}" type="pres">
      <dgm:prSet presAssocID="{A7E5AC66-C7FA-4604-B331-8BE4BDEDB3B9}" presName="levelTx" presStyleLbl="revTx" presStyleIdx="0" presStyleCnt="0">
        <dgm:presLayoutVars>
          <dgm:chMax val="1"/>
          <dgm:bulletEnabled val="1"/>
        </dgm:presLayoutVars>
      </dgm:prSet>
      <dgm:spPr/>
      <dgm:t>
        <a:bodyPr/>
        <a:lstStyle/>
        <a:p>
          <a:endParaRPr lang="en-US"/>
        </a:p>
      </dgm:t>
    </dgm:pt>
  </dgm:ptLst>
  <dgm:cxnLst>
    <dgm:cxn modelId="{75B32D09-0767-4FCD-8A10-1275893BE92E}" srcId="{186B164F-0824-4CA7-90BB-3E875EAB8314}" destId="{48199E17-3774-4E9F-B069-C850F59F4A8D}" srcOrd="2" destOrd="0" parTransId="{EDFFFA60-FC8B-4869-998A-68164220EBFC}" sibTransId="{2C94EE59-B600-4EA1-8268-FB9AF9C101BF}"/>
    <dgm:cxn modelId="{4071F727-489E-4968-9CE3-889608C374F3}" type="presOf" srcId="{A7E5AC66-C7FA-4604-B331-8BE4BDEDB3B9}" destId="{64140E75-EEB7-4A2B-B456-A74BF41D89F2}" srcOrd="0" destOrd="0" presId="urn:microsoft.com/office/officeart/2005/8/layout/pyramid3"/>
    <dgm:cxn modelId="{61ADFAC7-669F-42DD-959D-CCFAFC8BA9B2}" type="presOf" srcId="{75671F1B-7AC8-4922-BE98-57002989C0F3}" destId="{5653D81C-1154-4086-A926-1D6242B07A56}" srcOrd="1" destOrd="0" presId="urn:microsoft.com/office/officeart/2005/8/layout/pyramid3"/>
    <dgm:cxn modelId="{399D9328-E72B-4C68-8F8B-B0E84926A045}" type="presOf" srcId="{48199E17-3774-4E9F-B069-C850F59F4A8D}" destId="{F90D4D3C-CF8F-4D3D-B1A1-43C8EAA5A495}" srcOrd="1" destOrd="0" presId="urn:microsoft.com/office/officeart/2005/8/layout/pyramid3"/>
    <dgm:cxn modelId="{BDF7C5C0-B9FE-487F-9E96-C2F64906E1D1}" type="presOf" srcId="{61F5C390-4A8D-4575-8B89-5990986B167F}" destId="{1F1D5BD0-6840-4C4E-9912-6DC7DD1B28F7}" srcOrd="1" destOrd="0" presId="urn:microsoft.com/office/officeart/2005/8/layout/pyramid3"/>
    <dgm:cxn modelId="{4D855584-E5DA-4106-B20A-26C2FBA5083A}" srcId="{186B164F-0824-4CA7-90BB-3E875EAB8314}" destId="{61F5C390-4A8D-4575-8B89-5990986B167F}" srcOrd="4" destOrd="0" parTransId="{A9405600-527B-426C-B800-9F01562B6B40}" sibTransId="{A1B978EE-51D5-4A07-AA85-E7F927CD6357}"/>
    <dgm:cxn modelId="{19240EB6-2CD1-462D-8FD8-E0B34456828B}" type="presOf" srcId="{8E447EF9-7875-492E-9444-37C723B54900}" destId="{AE0C4C37-54A0-40CF-B868-86C1FB618FFD}" srcOrd="1" destOrd="0" presId="urn:microsoft.com/office/officeart/2005/8/layout/pyramid3"/>
    <dgm:cxn modelId="{C3942DD9-77AC-4146-AA98-9B7C67B8D3E8}" type="presOf" srcId="{48199E17-3774-4E9F-B069-C850F59F4A8D}" destId="{502817AE-145A-43E7-839B-70BD251FECEC}" srcOrd="0" destOrd="0" presId="urn:microsoft.com/office/officeart/2005/8/layout/pyramid3"/>
    <dgm:cxn modelId="{FC3694E0-DE45-476C-AD85-DB839D9835FB}" type="presOf" srcId="{86BEE59C-67F3-4932-AE38-67127E3C9EAB}" destId="{EFEB1162-0FFC-4BE9-BF38-4D620E8AD324}" srcOrd="1" destOrd="0" presId="urn:microsoft.com/office/officeart/2005/8/layout/pyramid3"/>
    <dgm:cxn modelId="{E3861995-F0E7-443F-B512-4F8F7D5DBA79}" srcId="{186B164F-0824-4CA7-90BB-3E875EAB8314}" destId="{86BEE59C-67F3-4932-AE38-67127E3C9EAB}" srcOrd="3" destOrd="0" parTransId="{EFF9C79F-E91C-436E-BCF7-09DB2FC74F96}" sibTransId="{CD54F567-1FA4-43C1-B4BB-971BD2D36AAE}"/>
    <dgm:cxn modelId="{164E03F0-90CD-4A32-B5FB-D9D221CF017B}" type="presOf" srcId="{8E447EF9-7875-492E-9444-37C723B54900}" destId="{20533239-70F4-4DA1-B91E-0B6ED4422BEE}" srcOrd="0" destOrd="0" presId="urn:microsoft.com/office/officeart/2005/8/layout/pyramid3"/>
    <dgm:cxn modelId="{C5B5905F-69D4-4BB8-A16A-E700F485BA54}" type="presOf" srcId="{A7E5AC66-C7FA-4604-B331-8BE4BDEDB3B9}" destId="{D087A2D0-6F5C-4AE4-AEAA-12B570577C87}" srcOrd="1" destOrd="0" presId="urn:microsoft.com/office/officeart/2005/8/layout/pyramid3"/>
    <dgm:cxn modelId="{914B08B2-58C7-43EE-92FF-2216BBA304F2}" srcId="{186B164F-0824-4CA7-90BB-3E875EAB8314}" destId="{75671F1B-7AC8-4922-BE98-57002989C0F3}" srcOrd="1" destOrd="0" parTransId="{4EEE1942-9B1B-4DEA-A55F-88C2F315069C}" sibTransId="{1BD039A5-FB24-4777-A939-30F3CA821763}"/>
    <dgm:cxn modelId="{54E0F2A4-4D87-4C59-9988-BB3B41F462CD}" type="presOf" srcId="{61F5C390-4A8D-4575-8B89-5990986B167F}" destId="{0BFA272B-6F94-4FC4-BF1A-45410EE08610}" srcOrd="0" destOrd="0" presId="urn:microsoft.com/office/officeart/2005/8/layout/pyramid3"/>
    <dgm:cxn modelId="{D4866595-BB4F-4B64-A0E7-B656B798C6EF}" srcId="{186B164F-0824-4CA7-90BB-3E875EAB8314}" destId="{8E447EF9-7875-492E-9444-37C723B54900}" srcOrd="0" destOrd="0" parTransId="{0CC500AB-D188-4013-8A6C-C719B4F2C6D8}" sibTransId="{D96F91FE-9B7F-4EBB-9AF4-220A88B02353}"/>
    <dgm:cxn modelId="{319A98F4-4357-4C9B-99A3-3BC04872DF80}" type="presOf" srcId="{86BEE59C-67F3-4932-AE38-67127E3C9EAB}" destId="{B0836353-9CFB-4ED8-A93E-AD290BA45E81}" srcOrd="0" destOrd="0" presId="urn:microsoft.com/office/officeart/2005/8/layout/pyramid3"/>
    <dgm:cxn modelId="{7912C983-6CCB-4DE3-84AE-C66A37694A20}" type="presOf" srcId="{75671F1B-7AC8-4922-BE98-57002989C0F3}" destId="{A8D53E49-A52B-43FD-87B6-DC72D352A14F}" srcOrd="0" destOrd="0" presId="urn:microsoft.com/office/officeart/2005/8/layout/pyramid3"/>
    <dgm:cxn modelId="{DA7572A6-8673-4FE8-9C8B-B8D56FE31A80}" srcId="{186B164F-0824-4CA7-90BB-3E875EAB8314}" destId="{A7E5AC66-C7FA-4604-B331-8BE4BDEDB3B9}" srcOrd="5" destOrd="0" parTransId="{8FDAC287-F6A8-41DC-822A-41085F23C8DA}" sibTransId="{4170A71A-80F8-46AC-BE3D-754ACF6017D7}"/>
    <dgm:cxn modelId="{FF760F59-A48E-4E55-A1CA-104509FD6DF2}" type="presOf" srcId="{186B164F-0824-4CA7-90BB-3E875EAB8314}" destId="{165B34A0-E7B3-467D-863B-E93DF985B7EB}" srcOrd="0" destOrd="0" presId="urn:microsoft.com/office/officeart/2005/8/layout/pyramid3"/>
    <dgm:cxn modelId="{B3E32223-47EB-4261-B667-562B9C3C88BF}" type="presParOf" srcId="{165B34A0-E7B3-467D-863B-E93DF985B7EB}" destId="{EBFE41A4-4303-4AA8-BB0F-9865981A6CFA}" srcOrd="0" destOrd="0" presId="urn:microsoft.com/office/officeart/2005/8/layout/pyramid3"/>
    <dgm:cxn modelId="{7BDB3F25-DCBC-4919-9F01-617E88F6BED3}" type="presParOf" srcId="{EBFE41A4-4303-4AA8-BB0F-9865981A6CFA}" destId="{20533239-70F4-4DA1-B91E-0B6ED4422BEE}" srcOrd="0" destOrd="0" presId="urn:microsoft.com/office/officeart/2005/8/layout/pyramid3"/>
    <dgm:cxn modelId="{B94E6190-8B90-4685-A503-647BA0455AD5}" type="presParOf" srcId="{EBFE41A4-4303-4AA8-BB0F-9865981A6CFA}" destId="{AE0C4C37-54A0-40CF-B868-86C1FB618FFD}" srcOrd="1" destOrd="0" presId="urn:microsoft.com/office/officeart/2005/8/layout/pyramid3"/>
    <dgm:cxn modelId="{771E358F-C42C-46A9-82B2-7359ADC5C0B1}" type="presParOf" srcId="{165B34A0-E7B3-467D-863B-E93DF985B7EB}" destId="{7B016880-B7C0-4C00-BA96-111F66047878}" srcOrd="1" destOrd="0" presId="urn:microsoft.com/office/officeart/2005/8/layout/pyramid3"/>
    <dgm:cxn modelId="{60CC6BC3-02C5-4A0D-816F-F1807EE706AB}" type="presParOf" srcId="{7B016880-B7C0-4C00-BA96-111F66047878}" destId="{A8D53E49-A52B-43FD-87B6-DC72D352A14F}" srcOrd="0" destOrd="0" presId="urn:microsoft.com/office/officeart/2005/8/layout/pyramid3"/>
    <dgm:cxn modelId="{A0D25343-E344-447E-9800-F3DAFB492635}" type="presParOf" srcId="{7B016880-B7C0-4C00-BA96-111F66047878}" destId="{5653D81C-1154-4086-A926-1D6242B07A56}" srcOrd="1" destOrd="0" presId="urn:microsoft.com/office/officeart/2005/8/layout/pyramid3"/>
    <dgm:cxn modelId="{07AB354F-9C69-4602-915E-EFCE738D7C39}" type="presParOf" srcId="{165B34A0-E7B3-467D-863B-E93DF985B7EB}" destId="{C84CE84F-852D-4C4E-A59C-E75D54046FAB}" srcOrd="2" destOrd="0" presId="urn:microsoft.com/office/officeart/2005/8/layout/pyramid3"/>
    <dgm:cxn modelId="{3600215C-E5C6-4BAE-8395-4830D87412E3}" type="presParOf" srcId="{C84CE84F-852D-4C4E-A59C-E75D54046FAB}" destId="{502817AE-145A-43E7-839B-70BD251FECEC}" srcOrd="0" destOrd="0" presId="urn:microsoft.com/office/officeart/2005/8/layout/pyramid3"/>
    <dgm:cxn modelId="{4437FD90-53B3-47C5-8117-53967C8FF774}" type="presParOf" srcId="{C84CE84F-852D-4C4E-A59C-E75D54046FAB}" destId="{F90D4D3C-CF8F-4D3D-B1A1-43C8EAA5A495}" srcOrd="1" destOrd="0" presId="urn:microsoft.com/office/officeart/2005/8/layout/pyramid3"/>
    <dgm:cxn modelId="{3D2E5B94-B7F0-4E2B-A15F-1CC9344E3247}" type="presParOf" srcId="{165B34A0-E7B3-467D-863B-E93DF985B7EB}" destId="{0C75354C-39A8-4009-8778-3D31E1E8840C}" srcOrd="3" destOrd="0" presId="urn:microsoft.com/office/officeart/2005/8/layout/pyramid3"/>
    <dgm:cxn modelId="{2DA5375B-8044-4EFD-A1A1-22EECC132197}" type="presParOf" srcId="{0C75354C-39A8-4009-8778-3D31E1E8840C}" destId="{B0836353-9CFB-4ED8-A93E-AD290BA45E81}" srcOrd="0" destOrd="0" presId="urn:microsoft.com/office/officeart/2005/8/layout/pyramid3"/>
    <dgm:cxn modelId="{DA8F4B23-B359-456B-904C-52C5AD4D6B66}" type="presParOf" srcId="{0C75354C-39A8-4009-8778-3D31E1E8840C}" destId="{EFEB1162-0FFC-4BE9-BF38-4D620E8AD324}" srcOrd="1" destOrd="0" presId="urn:microsoft.com/office/officeart/2005/8/layout/pyramid3"/>
    <dgm:cxn modelId="{677CA076-8005-49A3-9FA3-DEB39F1C490D}" type="presParOf" srcId="{165B34A0-E7B3-467D-863B-E93DF985B7EB}" destId="{84E45622-7331-42D5-930E-A0D0A5C529E0}" srcOrd="4" destOrd="0" presId="urn:microsoft.com/office/officeart/2005/8/layout/pyramid3"/>
    <dgm:cxn modelId="{57C7D00A-AE8A-4D3C-8923-64826358E7A2}" type="presParOf" srcId="{84E45622-7331-42D5-930E-A0D0A5C529E0}" destId="{0BFA272B-6F94-4FC4-BF1A-45410EE08610}" srcOrd="0" destOrd="0" presId="urn:microsoft.com/office/officeart/2005/8/layout/pyramid3"/>
    <dgm:cxn modelId="{2624294C-6100-4322-AD67-C00398C8338D}" type="presParOf" srcId="{84E45622-7331-42D5-930E-A0D0A5C529E0}" destId="{1F1D5BD0-6840-4C4E-9912-6DC7DD1B28F7}" srcOrd="1" destOrd="0" presId="urn:microsoft.com/office/officeart/2005/8/layout/pyramid3"/>
    <dgm:cxn modelId="{16857FB4-4216-411B-812F-0DD36792AD93}" type="presParOf" srcId="{165B34A0-E7B3-467D-863B-E93DF985B7EB}" destId="{BB18C640-502B-4DDE-B556-FCC56FB78BFC}" srcOrd="5" destOrd="0" presId="urn:microsoft.com/office/officeart/2005/8/layout/pyramid3"/>
    <dgm:cxn modelId="{0FDADF7E-713C-4284-A3FA-ECD23EA676A3}" type="presParOf" srcId="{BB18C640-502B-4DDE-B556-FCC56FB78BFC}" destId="{64140E75-EEB7-4A2B-B456-A74BF41D89F2}" srcOrd="0" destOrd="0" presId="urn:microsoft.com/office/officeart/2005/8/layout/pyramid3"/>
    <dgm:cxn modelId="{2FAE4200-F4A6-4DEB-8097-39F389C5D633}" type="presParOf" srcId="{BB18C640-502B-4DDE-B556-FCC56FB78BFC}" destId="{D087A2D0-6F5C-4AE4-AEAA-12B570577C87}"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33239-70F4-4DA1-B91E-0B6ED4422BEE}">
      <dsp:nvSpPr>
        <dsp:cNvPr id="0" name=""/>
        <dsp:cNvSpPr/>
      </dsp:nvSpPr>
      <dsp:spPr>
        <a:xfrm rot="10800000">
          <a:off x="0" y="0"/>
          <a:ext cx="6624736"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Elimination</a:t>
          </a:r>
          <a:endParaRPr lang="en-US" sz="1400" b="0" kern="1200" dirty="0">
            <a:solidFill>
              <a:sysClr val="windowText" lastClr="000000">
                <a:hueOff val="0"/>
                <a:satOff val="0"/>
                <a:lumOff val="0"/>
                <a:alphaOff val="0"/>
              </a:sysClr>
            </a:solidFill>
            <a:latin typeface="Arial"/>
            <a:ea typeface="+mn-ea"/>
            <a:cs typeface="+mn-cs"/>
          </a:endParaRPr>
        </a:p>
      </dsp:txBody>
      <dsp:txXfrm rot="-10800000">
        <a:off x="1159328" y="0"/>
        <a:ext cx="4306078" cy="924102"/>
      </dsp:txXfrm>
    </dsp:sp>
    <dsp:sp modelId="{A8D53E49-A52B-43FD-87B6-DC72D352A14F}">
      <dsp:nvSpPr>
        <dsp:cNvPr id="0" name=""/>
        <dsp:cNvSpPr/>
      </dsp:nvSpPr>
      <dsp:spPr>
        <a:xfrm rot="10800000">
          <a:off x="552061" y="924102"/>
          <a:ext cx="5520613"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Substitution</a:t>
          </a:r>
        </a:p>
      </dsp:txBody>
      <dsp:txXfrm rot="-10800000">
        <a:off x="1518168" y="924102"/>
        <a:ext cx="3588398" cy="924102"/>
      </dsp:txXfrm>
    </dsp:sp>
    <dsp:sp modelId="{502817AE-145A-43E7-839B-70BD251FECEC}">
      <dsp:nvSpPr>
        <dsp:cNvPr id="0" name=""/>
        <dsp:cNvSpPr/>
      </dsp:nvSpPr>
      <dsp:spPr>
        <a:xfrm rot="10800000">
          <a:off x="1104122" y="1848205"/>
          <a:ext cx="4416490"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Isolate</a:t>
          </a:r>
        </a:p>
      </dsp:txBody>
      <dsp:txXfrm rot="-10800000">
        <a:off x="1877008" y="1848205"/>
        <a:ext cx="2870718" cy="924102"/>
      </dsp:txXfrm>
    </dsp:sp>
    <dsp:sp modelId="{B0836353-9CFB-4ED8-A93E-AD290BA45E81}">
      <dsp:nvSpPr>
        <dsp:cNvPr id="0" name=""/>
        <dsp:cNvSpPr/>
      </dsp:nvSpPr>
      <dsp:spPr>
        <a:xfrm rot="10800000">
          <a:off x="1656184" y="2772308"/>
          <a:ext cx="3312368"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Engineering</a:t>
          </a:r>
        </a:p>
      </dsp:txBody>
      <dsp:txXfrm rot="-10800000">
        <a:off x="2235848" y="2772308"/>
        <a:ext cx="2153039" cy="924102"/>
      </dsp:txXfrm>
    </dsp:sp>
    <dsp:sp modelId="{0BFA272B-6F94-4FC4-BF1A-45410EE08610}">
      <dsp:nvSpPr>
        <dsp:cNvPr id="0" name=""/>
        <dsp:cNvSpPr/>
      </dsp:nvSpPr>
      <dsp:spPr>
        <a:xfrm rot="10800000">
          <a:off x="2208245" y="3696410"/>
          <a:ext cx="2208245"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72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Administrative</a:t>
          </a:r>
        </a:p>
      </dsp:txBody>
      <dsp:txXfrm rot="-10800000">
        <a:off x="2594688" y="3696410"/>
        <a:ext cx="1435359" cy="924102"/>
      </dsp:txXfrm>
    </dsp:sp>
    <dsp:sp modelId="{64140E75-EEB7-4A2B-B456-A74BF41D89F2}">
      <dsp:nvSpPr>
        <dsp:cNvPr id="0" name=""/>
        <dsp:cNvSpPr/>
      </dsp:nvSpPr>
      <dsp:spPr>
        <a:xfrm rot="10800000">
          <a:off x="2760306" y="4620513"/>
          <a:ext cx="1104122"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PPE</a:t>
          </a:r>
        </a:p>
      </dsp:txBody>
      <dsp:txXfrm rot="-10800000">
        <a:off x="2760306" y="4620513"/>
        <a:ext cx="1104122" cy="92410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8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993" y="4729621"/>
            <a:ext cx="4983689" cy="4489562"/>
          </a:xfrm>
          <a:prstGeom prst="rect">
            <a:avLst/>
          </a:prstGeom>
          <a:noFill/>
          <a:ln w="12700">
            <a:noFill/>
            <a:miter lim="800000"/>
            <a:headEnd/>
            <a:tailEnd/>
          </a:ln>
          <a:effectLst/>
        </p:spPr>
        <p:txBody>
          <a:bodyPr vert="horz" wrap="square" lIns="90651" tIns="44530" rIns="90651" bIns="4453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1507" name="Rectangle 3"/>
          <p:cNvSpPr>
            <a:spLocks noGrp="1" noRot="1" noChangeAspect="1" noChangeArrowheads="1" noTextEdit="1"/>
          </p:cNvSpPr>
          <p:nvPr>
            <p:ph type="sldImg" idx="2"/>
          </p:nvPr>
        </p:nvSpPr>
        <p:spPr bwMode="auto">
          <a:xfrm>
            <a:off x="1087438" y="868363"/>
            <a:ext cx="4624387" cy="346868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4044804068"/>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30487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12075525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6370932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6093782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0319655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7334012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8410657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9221653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6466704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1579494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5849252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2528413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3762677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extLst>
      <p:ext uri="{BB962C8B-B14F-4D97-AF65-F5344CB8AC3E}">
        <p14:creationId xmlns:p14="http://schemas.microsoft.com/office/powerpoint/2010/main" val="19795303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5921907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0255405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694643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4947232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140578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2084842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3815454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3258994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546488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711200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2376043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85400047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37785888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8706813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176845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9048464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09629587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39702098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90997825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04327307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22694181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4688605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6740900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24140175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9273406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extLst>
      <p:ext uri="{BB962C8B-B14F-4D97-AF65-F5344CB8AC3E}">
        <p14:creationId xmlns:p14="http://schemas.microsoft.com/office/powerpoint/2010/main" val="407618317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148645642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37351949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52690732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99914438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00419089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44503799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508533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50088223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8569917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8828926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60956974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65120162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extLst>
      <p:ext uri="{BB962C8B-B14F-4D97-AF65-F5344CB8AC3E}">
        <p14:creationId xmlns:p14="http://schemas.microsoft.com/office/powerpoint/2010/main" val="54207754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216032963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68819741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01641795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6237497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7656490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14024635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02293792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6165288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86273859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63332001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59530032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87730007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extLst>
      <p:ext uri="{BB962C8B-B14F-4D97-AF65-F5344CB8AC3E}">
        <p14:creationId xmlns:p14="http://schemas.microsoft.com/office/powerpoint/2010/main" val="26290225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pPr>
                <a:defRPr/>
              </a:pPr>
              <a:t>‹#›</a:t>
            </a:fld>
            <a:endParaRPr lang="en-AU" sz="1400" dirty="0"/>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11317228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396444870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5202204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45284335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69573352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15.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aqohsc.sa.gov.au/whs-support-request/" TargetMode="External"/><Relationship Id="rId7" Type="http://schemas.openxmlformats.org/officeDocument/2006/relationships/hyperlink" Target="http://www.safeworkaustralia.gov.au/" TargetMode="External"/><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hyperlink" Target="http://www.safework.sa.gov.au/" TargetMode="External"/><Relationship Id="rId5" Type="http://schemas.openxmlformats.org/officeDocument/2006/relationships/hyperlink" Target="mailto:maqohsc@sa.gov.au" TargetMode="External"/><Relationship Id="rId4" Type="http://schemas.openxmlformats.org/officeDocument/2006/relationships/hyperlink" Target="http://www.maqohsc.sa.gov.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0"/>
          <p:cNvSpPr>
            <a:spLocks noChangeArrowheads="1"/>
          </p:cNvSpPr>
          <p:nvPr/>
        </p:nvSpPr>
        <p:spPr bwMode="auto">
          <a:xfrm>
            <a:off x="1066800" y="990600"/>
            <a:ext cx="6858000" cy="685800"/>
          </a:xfrm>
          <a:prstGeom prst="rect">
            <a:avLst/>
          </a:prstGeom>
          <a:noFill/>
          <a:ln w="12700">
            <a:noFill/>
            <a:miter lim="800000"/>
            <a:headEnd/>
            <a:tailEnd/>
          </a:ln>
        </p:spPr>
        <p:txBody>
          <a:bodyPr anchor="b"/>
          <a:lstStyle/>
          <a:p>
            <a:pPr algn="ctr" defTabSz="762000">
              <a:lnSpc>
                <a:spcPct val="80000"/>
              </a:lnSpc>
            </a:pPr>
            <a:endParaRPr lang="en-AU" sz="4000" dirty="0">
              <a:solidFill>
                <a:srgbClr val="1D1762"/>
              </a:solidFill>
            </a:endParaRPr>
          </a:p>
        </p:txBody>
      </p:sp>
      <p:sp>
        <p:nvSpPr>
          <p:cNvPr id="4100" name="Rectangle 41"/>
          <p:cNvSpPr>
            <a:spLocks noChangeArrowheads="1"/>
          </p:cNvSpPr>
          <p:nvPr/>
        </p:nvSpPr>
        <p:spPr bwMode="auto">
          <a:xfrm>
            <a:off x="1524000" y="1828800"/>
            <a:ext cx="6096000" cy="914400"/>
          </a:xfrm>
          <a:prstGeom prst="rect">
            <a:avLst/>
          </a:prstGeom>
          <a:noFill/>
          <a:ln w="12700">
            <a:noFill/>
            <a:miter lim="800000"/>
            <a:headEnd/>
            <a:tailEnd/>
          </a:ln>
        </p:spPr>
        <p:txBody>
          <a:bodyPr/>
          <a:lstStyle/>
          <a:p>
            <a:pPr algn="ctr" defTabSz="762000">
              <a:spcBef>
                <a:spcPct val="20000"/>
              </a:spcBef>
              <a:buClr>
                <a:schemeClr val="accent1"/>
              </a:buClr>
              <a:buSzPct val="100000"/>
              <a:buFont typeface="Wingdings" pitchFamily="2" charset="2"/>
              <a:buNone/>
            </a:pPr>
            <a:endParaRPr lang="en-US" b="1" dirty="0">
              <a:solidFill>
                <a:srgbClr val="1D1762"/>
              </a:solidFill>
            </a:endParaRPr>
          </a:p>
        </p:txBody>
      </p:sp>
      <p:sp>
        <p:nvSpPr>
          <p:cNvPr id="3" name="TextBox 2"/>
          <p:cNvSpPr txBox="1"/>
          <p:nvPr/>
        </p:nvSpPr>
        <p:spPr>
          <a:xfrm>
            <a:off x="0" y="4509120"/>
            <a:ext cx="9144000" cy="523220"/>
          </a:xfrm>
          <a:prstGeom prst="rect">
            <a:avLst/>
          </a:prstGeom>
          <a:noFill/>
        </p:spPr>
        <p:txBody>
          <a:bodyPr wrap="square" rtlCol="0">
            <a:spAutoFit/>
          </a:bodyPr>
          <a:lstStyle/>
          <a:p>
            <a:pPr algn="ctr"/>
            <a:r>
              <a:rPr lang="en-AU" sz="2800" b="1" kern="0" dirty="0" smtClean="0">
                <a:solidFill>
                  <a:srgbClr val="FFFFFF"/>
                </a:solidFill>
                <a:latin typeface="Arial"/>
                <a:ea typeface="+mj-ea"/>
                <a:cs typeface="+mj-cs"/>
              </a:rPr>
              <a:t>Personal Protective Equipment</a:t>
            </a:r>
            <a:endParaRPr lang="en-AU" dirty="0"/>
          </a:p>
        </p:txBody>
      </p:sp>
      <p:sp>
        <p:nvSpPr>
          <p:cNvPr id="2" name="TextBox 1"/>
          <p:cNvSpPr txBox="1"/>
          <p:nvPr/>
        </p:nvSpPr>
        <p:spPr>
          <a:xfrm>
            <a:off x="7452320" y="6579114"/>
            <a:ext cx="1721732" cy="276999"/>
          </a:xfrm>
          <a:prstGeom prst="rect">
            <a:avLst/>
          </a:prstGeom>
          <a:noFill/>
        </p:spPr>
        <p:txBody>
          <a:bodyPr wrap="square" rtlCol="0">
            <a:spAutoFit/>
          </a:bodyPr>
          <a:lstStyle/>
          <a:p>
            <a:pPr algn="r"/>
            <a:r>
              <a:rPr lang="en-AU" sz="1200" b="1" dirty="0" smtClean="0">
                <a:solidFill>
                  <a:schemeClr val="bg1"/>
                </a:solidFill>
              </a:rPr>
              <a:t>April 2017</a:t>
            </a:r>
            <a:endParaRPr lang="en-AU" sz="1200" b="1" dirty="0">
              <a:solidFill>
                <a:schemeClr val="bg1"/>
              </a:solidFill>
            </a:endParaRPr>
          </a:p>
        </p:txBody>
      </p:sp>
    </p:spTree>
    <p:extLst>
      <p:ext uri="{BB962C8B-B14F-4D97-AF65-F5344CB8AC3E}">
        <p14:creationId xmlns:p14="http://schemas.microsoft.com/office/powerpoint/2010/main" val="33155298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Head </a:t>
            </a:r>
            <a:r>
              <a:rPr lang="en-AU" dirty="0" smtClean="0">
                <a:solidFill>
                  <a:schemeClr val="accent1"/>
                </a:solidFill>
              </a:rPr>
              <a:t>Protection</a:t>
            </a:r>
            <a:endParaRPr lang="en-AU" dirty="0">
              <a:solidFill>
                <a:schemeClr val="accent1"/>
              </a:solidFil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10</a:t>
            </a:fld>
            <a:endParaRPr lang="en-AU" dirty="0">
              <a:solidFill>
                <a:srgbClr val="FFFFFF"/>
              </a:solidFill>
            </a:endParaRPr>
          </a:p>
        </p:txBody>
      </p:sp>
      <p:pic>
        <p:nvPicPr>
          <p:cNvPr id="5" name="Picture 4" descr="[]"/>
          <p:cNvPicPr>
            <a:picLocks noChangeAspect="1" noChangeArrowheads="1"/>
          </p:cNvPicPr>
          <p:nvPr/>
        </p:nvPicPr>
        <p:blipFill rotWithShape="1">
          <a:blip r:embed="rId3">
            <a:extLst>
              <a:ext uri="{28A0092B-C50C-407E-A947-70E740481C1C}">
                <a14:useLocalDpi xmlns:a14="http://schemas.microsoft.com/office/drawing/2010/main" val="0"/>
              </a:ext>
            </a:extLst>
          </a:blip>
          <a:srcRect t="8083"/>
          <a:stretch/>
        </p:blipFill>
        <p:spPr bwMode="auto">
          <a:xfrm>
            <a:off x="1835696" y="1706252"/>
            <a:ext cx="6840760" cy="4813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362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Safety </a:t>
            </a:r>
            <a:r>
              <a:rPr lang="en-AU" dirty="0" smtClean="0">
                <a:solidFill>
                  <a:schemeClr val="accent1"/>
                </a:solidFill>
              </a:rPr>
              <a:t>Glasses</a:t>
            </a:r>
            <a:endParaRPr lang="en-AU" dirty="0">
              <a:solidFill>
                <a:schemeClr val="accent1"/>
              </a:solidFil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11</a:t>
            </a:fld>
            <a:endParaRPr lang="en-AU" dirty="0">
              <a:solidFill>
                <a:srgbClr val="FFFFFF"/>
              </a:solidFill>
            </a:endParaRPr>
          </a:p>
        </p:txBody>
      </p:sp>
      <p:pic>
        <p:nvPicPr>
          <p:cNvPr id="5" name="Picture 4" descr="[]"/>
          <p:cNvPicPr>
            <a:picLocks noChangeAspect="1" noChangeArrowheads="1"/>
          </p:cNvPicPr>
          <p:nvPr/>
        </p:nvPicPr>
        <p:blipFill rotWithShape="1">
          <a:blip r:embed="rId3">
            <a:extLst>
              <a:ext uri="{28A0092B-C50C-407E-A947-70E740481C1C}">
                <a14:useLocalDpi xmlns:a14="http://schemas.microsoft.com/office/drawing/2010/main" val="0"/>
              </a:ext>
            </a:extLst>
          </a:blip>
          <a:srcRect t="8083"/>
          <a:stretch/>
        </p:blipFill>
        <p:spPr bwMode="auto">
          <a:xfrm>
            <a:off x="1835696" y="1706252"/>
            <a:ext cx="6840760" cy="4813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393"/>
          <a:stretch/>
        </p:blipFill>
        <p:spPr bwMode="auto">
          <a:xfrm>
            <a:off x="1835696" y="1706252"/>
            <a:ext cx="6855575" cy="481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08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Face </a:t>
            </a:r>
            <a:r>
              <a:rPr lang="en-AU" dirty="0" smtClean="0">
                <a:solidFill>
                  <a:schemeClr val="accent1"/>
                </a:solidFill>
              </a:rPr>
              <a:t>Shield</a:t>
            </a:r>
            <a:endParaRPr lang="en-AU" dirty="0">
              <a:solidFill>
                <a:schemeClr val="accent1"/>
              </a:solidFil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12</a:t>
            </a:fld>
            <a:endParaRPr lang="en-AU" dirty="0">
              <a:solidFill>
                <a:srgbClr val="FFFFFF"/>
              </a:solidFill>
            </a:endParaRPr>
          </a:p>
        </p:txBody>
      </p:sp>
      <p:pic>
        <p:nvPicPr>
          <p:cNvPr id="6" name="Picture 4" descr="[]"/>
          <p:cNvPicPr>
            <a:picLocks noChangeAspect="1" noChangeArrowheads="1"/>
          </p:cNvPicPr>
          <p:nvPr/>
        </p:nvPicPr>
        <p:blipFill rotWithShape="1">
          <a:blip r:embed="rId3">
            <a:extLst>
              <a:ext uri="{28A0092B-C50C-407E-A947-70E740481C1C}">
                <a14:useLocalDpi xmlns:a14="http://schemas.microsoft.com/office/drawing/2010/main" val="0"/>
              </a:ext>
            </a:extLst>
          </a:blip>
          <a:srcRect l="7158" t="-118" r="37168" b="7151"/>
          <a:stretch/>
        </p:blipFill>
        <p:spPr bwMode="auto">
          <a:xfrm>
            <a:off x="3635896" y="1700808"/>
            <a:ext cx="2952328" cy="4761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54461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7056784" cy="1152128"/>
          </a:xfrm>
        </p:spPr>
        <p:txBody>
          <a:bodyPr/>
          <a:lstStyle/>
          <a:p>
            <a:r>
              <a:rPr lang="en-AU" dirty="0" smtClean="0">
                <a:solidFill>
                  <a:schemeClr val="accent1"/>
                </a:solidFill>
              </a:rPr>
              <a:t>Who is Responsible</a:t>
            </a:r>
            <a:r>
              <a:rPr lang="en-AU" dirty="0" smtClean="0">
                <a:solidFill>
                  <a:schemeClr val="accent1"/>
                </a:solidFill>
              </a:rPr>
              <a:t>?</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marL="0" lvl="0" indent="0" defTabSz="914400" fontAlgn="auto">
              <a:spcBef>
                <a:spcPct val="20000"/>
              </a:spcBef>
              <a:spcAft>
                <a:spcPts val="0"/>
              </a:spcAft>
              <a:buClrTx/>
              <a:buSzTx/>
              <a:buNone/>
            </a:pPr>
            <a:r>
              <a:rPr lang="en-AU" sz="1600" b="1" kern="1200" dirty="0">
                <a:solidFill>
                  <a:prstClr val="black"/>
                </a:solidFill>
                <a:ea typeface="Times New Roman"/>
                <a:cs typeface="Arial"/>
              </a:rPr>
              <a:t>Under the </a:t>
            </a:r>
            <a:r>
              <a:rPr lang="en-AU" sz="1600" b="1" i="1" kern="1200" dirty="0" smtClean="0">
                <a:solidFill>
                  <a:prstClr val="black"/>
                </a:solidFill>
                <a:ea typeface="Times New Roman"/>
                <a:cs typeface="Arial"/>
              </a:rPr>
              <a:t>Work Health and Safety </a:t>
            </a:r>
            <a:r>
              <a:rPr lang="en-AU" sz="1600" b="1" i="1" kern="1200" dirty="0">
                <a:solidFill>
                  <a:prstClr val="black"/>
                </a:solidFill>
                <a:ea typeface="Times New Roman"/>
                <a:cs typeface="Arial"/>
              </a:rPr>
              <a:t>Act </a:t>
            </a:r>
            <a:r>
              <a:rPr lang="en-AU" sz="1600" b="1" i="1" kern="1200" dirty="0" smtClean="0">
                <a:solidFill>
                  <a:prstClr val="black"/>
                </a:solidFill>
                <a:ea typeface="Times New Roman"/>
                <a:cs typeface="Arial"/>
              </a:rPr>
              <a:t>2012 </a:t>
            </a:r>
            <a:r>
              <a:rPr lang="en-AU" sz="1600" b="1" kern="1200" dirty="0" smtClean="0">
                <a:solidFill>
                  <a:prstClr val="black"/>
                </a:solidFill>
                <a:ea typeface="Times New Roman"/>
                <a:cs typeface="Arial"/>
              </a:rPr>
              <a:t>(SA):</a:t>
            </a:r>
            <a:r>
              <a:rPr lang="en-AU" sz="1600" b="1" kern="1200" dirty="0">
                <a:solidFill>
                  <a:prstClr val="black"/>
                </a:solidFill>
                <a:ea typeface="Times New Roman"/>
                <a:cs typeface="Arial"/>
              </a:rPr>
              <a:t/>
            </a:r>
            <a:br>
              <a:rPr lang="en-AU" sz="1600" b="1" kern="1200" dirty="0">
                <a:solidFill>
                  <a:prstClr val="black"/>
                </a:solidFill>
                <a:ea typeface="Times New Roman"/>
                <a:cs typeface="Arial"/>
              </a:rPr>
            </a:br>
            <a:endParaRPr lang="en-US" sz="1600" b="1" dirty="0"/>
          </a:p>
          <a:p>
            <a:pPr marL="0" lvl="0" indent="0" defTabSz="914400" fontAlgn="auto">
              <a:spcBef>
                <a:spcPts val="0"/>
              </a:spcBef>
              <a:spcAft>
                <a:spcPts val="0"/>
              </a:spcAft>
              <a:buClrTx/>
              <a:buSzTx/>
              <a:buNone/>
            </a:pPr>
            <a:r>
              <a:rPr lang="en-US" sz="1600" b="1" dirty="0" smtClean="0"/>
              <a:t>S</a:t>
            </a:r>
            <a:r>
              <a:rPr lang="en-AU" sz="1600" b="1" kern="1200" dirty="0" err="1" smtClean="0">
                <a:solidFill>
                  <a:prstClr val="black"/>
                </a:solidFill>
                <a:cs typeface="Arial"/>
              </a:rPr>
              <a:t>ection</a:t>
            </a:r>
            <a:r>
              <a:rPr lang="en-AU" sz="1600" b="1" kern="1200" dirty="0" smtClean="0">
                <a:solidFill>
                  <a:prstClr val="black"/>
                </a:solidFill>
                <a:cs typeface="Arial"/>
              </a:rPr>
              <a:t> </a:t>
            </a:r>
            <a:r>
              <a:rPr lang="en-AU" sz="1600" b="1" kern="1200" dirty="0" smtClean="0">
                <a:solidFill>
                  <a:prstClr val="black"/>
                </a:solidFill>
                <a:ea typeface="Times New Roman"/>
                <a:cs typeface="Arial"/>
              </a:rPr>
              <a:t>19 </a:t>
            </a:r>
            <a:r>
              <a:rPr lang="en-AU" sz="1600" b="1" kern="1200" dirty="0">
                <a:solidFill>
                  <a:prstClr val="black"/>
                </a:solidFill>
                <a:ea typeface="Times New Roman"/>
                <a:cs typeface="Arial"/>
              </a:rPr>
              <a:t>- </a:t>
            </a:r>
            <a:r>
              <a:rPr lang="en-US" sz="1600" b="1" dirty="0"/>
              <a:t>Primary Duty of Care </a:t>
            </a:r>
          </a:p>
          <a:p>
            <a:pPr marL="0" lvl="0" indent="0" defTabSz="914400" fontAlgn="auto">
              <a:spcBef>
                <a:spcPts val="600"/>
              </a:spcBef>
              <a:spcAft>
                <a:spcPts val="600"/>
              </a:spcAft>
              <a:buClrTx/>
              <a:buSzTx/>
              <a:buNone/>
            </a:pPr>
            <a:r>
              <a:rPr lang="en-US" sz="1600" b="1" dirty="0"/>
              <a:t/>
            </a:r>
            <a:br>
              <a:rPr lang="en-US" sz="1600" b="1" dirty="0"/>
            </a:br>
            <a:r>
              <a:rPr lang="en-US" sz="1600" b="1" dirty="0"/>
              <a:t>A person conducting a business or undertaking (PCBU) must ensure, so far as is reasonably practicable, the health and safety of:</a:t>
            </a:r>
            <a:endParaRPr lang="en-AU" sz="1600" b="1" dirty="0">
              <a:cs typeface="Times New Roman"/>
            </a:endParaRPr>
          </a:p>
          <a:p>
            <a:pPr lvl="0" defTabSz="914400" fontAlgn="auto">
              <a:spcBef>
                <a:spcPts val="600"/>
              </a:spcBef>
              <a:spcAft>
                <a:spcPts val="600"/>
              </a:spcAft>
              <a:buClr>
                <a:srgbClr val="FF8200"/>
              </a:buClr>
              <a:buSzTx/>
            </a:pPr>
            <a:r>
              <a:rPr lang="en-US" sz="1600" dirty="0" smtClean="0"/>
              <a:t>workers </a:t>
            </a:r>
            <a:r>
              <a:rPr lang="en-US" sz="1600" dirty="0"/>
              <a:t>engaged, or caused to be </a:t>
            </a:r>
            <a:r>
              <a:rPr lang="en-US" sz="1600" dirty="0" smtClean="0"/>
              <a:t>engaged</a:t>
            </a:r>
            <a:endParaRPr lang="en-US" sz="1600" dirty="0"/>
          </a:p>
          <a:p>
            <a:pPr marL="347663" lvl="1" indent="-347663" eaLnBrk="0" hangingPunct="0">
              <a:spcBef>
                <a:spcPts val="600"/>
              </a:spcBef>
              <a:spcAft>
                <a:spcPts val="600"/>
              </a:spcAft>
              <a:buClr>
                <a:srgbClr val="FF8200"/>
              </a:buClr>
            </a:pPr>
            <a:r>
              <a:rPr lang="en-US" sz="1600" dirty="0">
                <a:ea typeface="+mn-ea"/>
                <a:cs typeface="+mn-cs"/>
              </a:rPr>
              <a:t>workers </a:t>
            </a:r>
            <a:r>
              <a:rPr lang="en-US" sz="1600" dirty="0" smtClean="0"/>
              <a:t>whose </a:t>
            </a:r>
            <a:r>
              <a:rPr lang="en-US" sz="1600" dirty="0"/>
              <a:t>activities in carrying out work are influenced or directed while the workers are at </a:t>
            </a:r>
            <a:r>
              <a:rPr lang="en-US" sz="1600" dirty="0" smtClean="0"/>
              <a:t>work</a:t>
            </a:r>
            <a:endParaRPr lang="en-US" sz="1600" dirty="0"/>
          </a:p>
          <a:p>
            <a:pPr marL="347663" lvl="1" indent="-347663" eaLnBrk="0" hangingPunct="0">
              <a:spcBef>
                <a:spcPts val="600"/>
              </a:spcBef>
              <a:spcAft>
                <a:spcPts val="600"/>
              </a:spcAft>
              <a:buClr>
                <a:srgbClr val="FF8200"/>
              </a:buClr>
            </a:pPr>
            <a:r>
              <a:rPr lang="en-US" sz="1600" dirty="0"/>
              <a:t>o</a:t>
            </a:r>
            <a:r>
              <a:rPr lang="en-US" sz="1600" dirty="0" smtClean="0"/>
              <a:t>ther </a:t>
            </a:r>
            <a:r>
              <a:rPr lang="en-US" sz="1600" dirty="0"/>
              <a:t>persons </a:t>
            </a:r>
            <a:r>
              <a:rPr lang="en-US" sz="1600" dirty="0">
                <a:ea typeface="+mn-ea"/>
                <a:cs typeface="+mn-cs"/>
              </a:rPr>
              <a:t>(visitors </a:t>
            </a:r>
            <a:r>
              <a:rPr lang="en-US" sz="1600" dirty="0" smtClean="0">
                <a:ea typeface="+mn-ea"/>
                <a:cs typeface="+mn-cs"/>
              </a:rPr>
              <a:t>and </a:t>
            </a:r>
            <a:r>
              <a:rPr lang="en-US" sz="1600" dirty="0" smtClean="0">
                <a:ea typeface="+mn-ea"/>
                <a:cs typeface="+mn-cs"/>
              </a:rPr>
              <a:t>volunteers) </a:t>
            </a:r>
            <a:r>
              <a:rPr lang="en-US" sz="1600" dirty="0" smtClean="0"/>
              <a:t>are </a:t>
            </a:r>
            <a:r>
              <a:rPr lang="en-US" sz="1600" dirty="0"/>
              <a:t>not put at risk from work carried out as part of the business </a:t>
            </a:r>
            <a:r>
              <a:rPr lang="en-US" sz="1600" dirty="0" smtClean="0"/>
              <a:t>activities.</a:t>
            </a:r>
            <a:endParaRPr lang="en-US" sz="1600"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13</a:t>
            </a:fld>
            <a:endParaRPr lang="en-AU" dirty="0">
              <a:solidFill>
                <a:srgbClr val="FFFFFF"/>
              </a:solidFill>
            </a:endParaRPr>
          </a:p>
        </p:txBody>
      </p:sp>
      <p:pic>
        <p:nvPicPr>
          <p:cNvPr id="5" name="Picture 2" descr="H:\My Documents\My Pictures\imagesAGBMD9X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193" y="5229200"/>
            <a:ext cx="2173015" cy="163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Who is </a:t>
            </a:r>
            <a:r>
              <a:rPr lang="en-AU" dirty="0" smtClean="0">
                <a:solidFill>
                  <a:schemeClr val="accent1"/>
                </a:solidFill>
              </a:rPr>
              <a:t>Responsible</a:t>
            </a:r>
            <a:r>
              <a:rPr lang="en-AU" dirty="0" smtClean="0">
                <a:solidFill>
                  <a:schemeClr val="accent1"/>
                </a:solidFill>
              </a:rPr>
              <a:t>?</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marL="0" lvl="0" indent="0" defTabSz="914400" fontAlgn="auto">
              <a:spcBef>
                <a:spcPct val="20000"/>
              </a:spcBef>
              <a:spcAft>
                <a:spcPts val="0"/>
              </a:spcAft>
              <a:buClrTx/>
              <a:buSzTx/>
              <a:buNone/>
            </a:pPr>
            <a:r>
              <a:rPr lang="en-AU" sz="1800" b="1" kern="1200" dirty="0">
                <a:solidFill>
                  <a:prstClr val="black"/>
                </a:solidFill>
                <a:ea typeface="Times New Roman"/>
                <a:cs typeface="Arial"/>
              </a:rPr>
              <a:t>Under the </a:t>
            </a:r>
            <a:r>
              <a:rPr lang="en-AU" sz="1800" b="1" i="1" kern="1200" dirty="0">
                <a:solidFill>
                  <a:prstClr val="black"/>
                </a:solidFill>
                <a:ea typeface="Times New Roman"/>
                <a:cs typeface="Arial"/>
              </a:rPr>
              <a:t>Work Health and Safety Act 2012 </a:t>
            </a:r>
            <a:r>
              <a:rPr lang="en-AU" sz="1800" b="1" kern="1200" dirty="0">
                <a:solidFill>
                  <a:prstClr val="black"/>
                </a:solidFill>
                <a:ea typeface="Times New Roman"/>
                <a:cs typeface="Arial"/>
              </a:rPr>
              <a:t>(SA):</a:t>
            </a:r>
            <a:endParaRPr lang="en-US" sz="1600" b="1" dirty="0"/>
          </a:p>
          <a:p>
            <a:pPr marL="0" lvl="0" indent="0" defTabSz="914400" fontAlgn="auto">
              <a:spcBef>
                <a:spcPts val="0"/>
              </a:spcBef>
              <a:spcAft>
                <a:spcPts val="0"/>
              </a:spcAft>
              <a:buClrTx/>
              <a:buSzTx/>
              <a:buNone/>
            </a:pPr>
            <a:endParaRPr lang="en-US" sz="1600" b="1" dirty="0" smtClean="0"/>
          </a:p>
          <a:p>
            <a:pPr marL="0" lvl="0" indent="0" defTabSz="914400" fontAlgn="auto">
              <a:spcBef>
                <a:spcPts val="0"/>
              </a:spcBef>
              <a:spcAft>
                <a:spcPts val="0"/>
              </a:spcAft>
              <a:buClrTx/>
              <a:buSzTx/>
              <a:buNone/>
            </a:pPr>
            <a:r>
              <a:rPr lang="en-US" sz="1600" b="1" dirty="0" smtClean="0"/>
              <a:t>S</a:t>
            </a:r>
            <a:r>
              <a:rPr lang="en-AU" sz="1600" b="1" kern="1200" dirty="0" err="1" smtClean="0">
                <a:solidFill>
                  <a:prstClr val="black"/>
                </a:solidFill>
                <a:cs typeface="Arial"/>
              </a:rPr>
              <a:t>ection</a:t>
            </a:r>
            <a:r>
              <a:rPr lang="en-AU" sz="1600" b="1" kern="1200" dirty="0" smtClean="0">
                <a:solidFill>
                  <a:prstClr val="black"/>
                </a:solidFill>
                <a:cs typeface="Arial"/>
              </a:rPr>
              <a:t> </a:t>
            </a:r>
            <a:r>
              <a:rPr lang="en-AU" sz="1600" b="1" kern="1200" dirty="0" smtClean="0">
                <a:solidFill>
                  <a:prstClr val="black"/>
                </a:solidFill>
                <a:ea typeface="Times New Roman"/>
                <a:cs typeface="Arial"/>
              </a:rPr>
              <a:t>19 </a:t>
            </a:r>
            <a:r>
              <a:rPr lang="en-AU" sz="1600" b="1" kern="1200" dirty="0">
                <a:solidFill>
                  <a:prstClr val="black"/>
                </a:solidFill>
                <a:ea typeface="Times New Roman"/>
                <a:cs typeface="Arial"/>
              </a:rPr>
              <a:t>- </a:t>
            </a:r>
            <a:r>
              <a:rPr lang="en-US" sz="1600" b="1" dirty="0"/>
              <a:t>Primary Duty of Care </a:t>
            </a:r>
          </a:p>
          <a:p>
            <a:pPr marL="0" lvl="0" indent="0" defTabSz="914400" fontAlgn="auto">
              <a:spcBef>
                <a:spcPts val="600"/>
              </a:spcBef>
              <a:spcAft>
                <a:spcPts val="600"/>
              </a:spcAft>
              <a:buClrTx/>
              <a:buSzTx/>
              <a:buNone/>
            </a:pPr>
            <a:r>
              <a:rPr lang="en-US" sz="1600" b="1" dirty="0"/>
              <a:t/>
            </a:r>
            <a:br>
              <a:rPr lang="en-US" sz="1600" b="1" dirty="0"/>
            </a:br>
            <a:r>
              <a:rPr lang="en-US" sz="1600" b="1" dirty="0"/>
              <a:t>A PCBU must ensure, so far as is reasonably practicable the provision and maintenance of:</a:t>
            </a:r>
            <a:endParaRPr lang="en-AU" sz="800" b="1" dirty="0">
              <a:cs typeface="Times New Roman"/>
            </a:endParaRPr>
          </a:p>
          <a:p>
            <a:pPr lvl="0" defTabSz="914400" fontAlgn="auto">
              <a:spcBef>
                <a:spcPts val="600"/>
              </a:spcBef>
              <a:spcAft>
                <a:spcPts val="600"/>
              </a:spcAft>
              <a:buClr>
                <a:srgbClr val="FF8200"/>
              </a:buClr>
              <a:buSzTx/>
            </a:pPr>
            <a:r>
              <a:rPr lang="en-US" sz="1600" dirty="0" smtClean="0"/>
              <a:t>a work </a:t>
            </a:r>
            <a:r>
              <a:rPr lang="en-US" sz="1600" dirty="0"/>
              <a:t>environment without risks to health and </a:t>
            </a:r>
            <a:r>
              <a:rPr lang="en-US" sz="1600" dirty="0" smtClean="0"/>
              <a:t>safety</a:t>
            </a:r>
            <a:endParaRPr lang="en-US" sz="1600" dirty="0"/>
          </a:p>
          <a:p>
            <a:pPr marL="347663" lvl="1" indent="-347663" eaLnBrk="0" hangingPunct="0">
              <a:spcBef>
                <a:spcPts val="600"/>
              </a:spcBef>
              <a:spcAft>
                <a:spcPts val="600"/>
              </a:spcAft>
              <a:buClr>
                <a:srgbClr val="FF8200"/>
              </a:buClr>
            </a:pPr>
            <a:r>
              <a:rPr lang="en-US" sz="1600" dirty="0"/>
              <a:t>s</a:t>
            </a:r>
            <a:r>
              <a:rPr lang="en-US" sz="1600" dirty="0" smtClean="0"/>
              <a:t>afe </a:t>
            </a:r>
            <a:r>
              <a:rPr lang="en-US" sz="1600" dirty="0"/>
              <a:t>plant, structures </a:t>
            </a:r>
            <a:r>
              <a:rPr lang="en-AU" sz="1600" kern="1200" dirty="0" smtClean="0">
                <a:solidFill>
                  <a:prstClr val="black"/>
                </a:solidFill>
                <a:ea typeface="+mn-ea"/>
                <a:cs typeface="Arial" panose="020B0604020202020204" pitchFamily="34" charset="0"/>
              </a:rPr>
              <a:t>and </a:t>
            </a:r>
            <a:r>
              <a:rPr lang="en-US" sz="1600" dirty="0" smtClean="0"/>
              <a:t>safe </a:t>
            </a:r>
            <a:r>
              <a:rPr lang="en-US" sz="1600" dirty="0"/>
              <a:t>systems of </a:t>
            </a:r>
            <a:r>
              <a:rPr lang="en-US" sz="1600" dirty="0" smtClean="0"/>
              <a:t>work</a:t>
            </a:r>
            <a:endParaRPr lang="en-US" sz="1600" dirty="0"/>
          </a:p>
          <a:p>
            <a:pPr marL="347663" lvl="1" indent="-347663" eaLnBrk="0" hangingPunct="0">
              <a:spcBef>
                <a:spcPts val="600"/>
              </a:spcBef>
              <a:spcAft>
                <a:spcPts val="600"/>
              </a:spcAft>
              <a:buClr>
                <a:srgbClr val="FF8200"/>
              </a:buClr>
            </a:pPr>
            <a:r>
              <a:rPr lang="en-US" sz="1600" dirty="0"/>
              <a:t>t</a:t>
            </a:r>
            <a:r>
              <a:rPr lang="en-US" sz="1600" dirty="0" smtClean="0"/>
              <a:t>he </a:t>
            </a:r>
            <a:r>
              <a:rPr lang="en-US" sz="1600" dirty="0"/>
              <a:t>safe use, handling </a:t>
            </a:r>
            <a:r>
              <a:rPr lang="en-AU" sz="1600" kern="1200" dirty="0">
                <a:solidFill>
                  <a:prstClr val="black"/>
                </a:solidFill>
                <a:ea typeface="+mn-ea"/>
                <a:cs typeface="Arial" panose="020B0604020202020204" pitchFamily="34" charset="0"/>
              </a:rPr>
              <a:t>and </a:t>
            </a:r>
            <a:r>
              <a:rPr lang="en-US" sz="1600" dirty="0" smtClean="0"/>
              <a:t>storage </a:t>
            </a:r>
            <a:r>
              <a:rPr lang="en-US" sz="1600" dirty="0"/>
              <a:t>of plant, structures </a:t>
            </a:r>
            <a:r>
              <a:rPr lang="en-AU" sz="1600" kern="1200" dirty="0">
                <a:solidFill>
                  <a:prstClr val="black"/>
                </a:solidFill>
                <a:ea typeface="+mn-ea"/>
                <a:cs typeface="Arial" panose="020B0604020202020204" pitchFamily="34" charset="0"/>
              </a:rPr>
              <a:t>and </a:t>
            </a:r>
            <a:r>
              <a:rPr lang="en-US" sz="1600" dirty="0" smtClean="0"/>
              <a:t>substances</a:t>
            </a:r>
            <a:endParaRPr lang="en-US" sz="1600" dirty="0"/>
          </a:p>
          <a:p>
            <a:pPr marL="347663" lvl="1" indent="-347663" eaLnBrk="0" hangingPunct="0">
              <a:spcBef>
                <a:spcPts val="600"/>
              </a:spcBef>
              <a:spcAft>
                <a:spcPts val="600"/>
              </a:spcAft>
              <a:buClr>
                <a:srgbClr val="FF8200"/>
              </a:buClr>
            </a:pPr>
            <a:r>
              <a:rPr lang="en-US" sz="1600" dirty="0"/>
              <a:t>p</a:t>
            </a:r>
            <a:r>
              <a:rPr lang="en-US" sz="1600" dirty="0" smtClean="0"/>
              <a:t>rovide </a:t>
            </a:r>
            <a:r>
              <a:rPr lang="en-US" sz="1600" dirty="0"/>
              <a:t>any information, training, instruction or supervision that is necessary to protect all persons from risks to their health </a:t>
            </a:r>
            <a:r>
              <a:rPr lang="en-AU" sz="1600" kern="1200" dirty="0">
                <a:solidFill>
                  <a:prstClr val="black"/>
                </a:solidFill>
                <a:ea typeface="+mn-ea"/>
                <a:cs typeface="Arial" panose="020B0604020202020204" pitchFamily="34" charset="0"/>
              </a:rPr>
              <a:t>and </a:t>
            </a:r>
            <a:r>
              <a:rPr lang="en-US" sz="1600" dirty="0" smtClean="0"/>
              <a:t>safety.</a:t>
            </a:r>
            <a:endParaRPr lang="en-AU" sz="1600" dirty="0"/>
          </a:p>
          <a:p>
            <a:endParaRPr lang="en-AU" sz="1600"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14</a:t>
            </a:fld>
            <a:endParaRPr lang="en-AU" dirty="0">
              <a:solidFill>
                <a:srgbClr val="FFFFFF"/>
              </a:solidFill>
            </a:endParaRPr>
          </a:p>
        </p:txBody>
      </p:sp>
    </p:spTree>
    <p:extLst>
      <p:ext uri="{BB962C8B-B14F-4D97-AF65-F5344CB8AC3E}">
        <p14:creationId xmlns:p14="http://schemas.microsoft.com/office/powerpoint/2010/main" val="42468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Who is </a:t>
            </a:r>
            <a:r>
              <a:rPr lang="en-AU" dirty="0" smtClean="0">
                <a:solidFill>
                  <a:schemeClr val="accent1"/>
                </a:solidFill>
              </a:rPr>
              <a:t>Responsible</a:t>
            </a:r>
            <a:r>
              <a:rPr lang="en-AU" dirty="0" smtClean="0">
                <a:solidFill>
                  <a:schemeClr val="accent1"/>
                </a:solidFill>
              </a:rPr>
              <a:t>?</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marL="0" lvl="0" indent="0" defTabSz="914400" fontAlgn="auto">
              <a:spcBef>
                <a:spcPct val="20000"/>
              </a:spcBef>
              <a:spcAft>
                <a:spcPts val="0"/>
              </a:spcAft>
              <a:buClrTx/>
              <a:buSzTx/>
              <a:buNone/>
            </a:pPr>
            <a:r>
              <a:rPr lang="en-AU" sz="1800" b="1" kern="1200" dirty="0">
                <a:solidFill>
                  <a:prstClr val="black"/>
                </a:solidFill>
                <a:ea typeface="Times New Roman"/>
                <a:cs typeface="Arial"/>
              </a:rPr>
              <a:t>Under the </a:t>
            </a:r>
            <a:r>
              <a:rPr lang="en-AU" sz="1800" b="1" i="1" kern="1200" dirty="0">
                <a:solidFill>
                  <a:prstClr val="black"/>
                </a:solidFill>
                <a:ea typeface="Times New Roman"/>
                <a:cs typeface="Arial"/>
              </a:rPr>
              <a:t>Work Health and Safety Act 2012 </a:t>
            </a:r>
            <a:r>
              <a:rPr lang="en-AU" sz="1800" b="1" kern="1200" dirty="0">
                <a:solidFill>
                  <a:prstClr val="black"/>
                </a:solidFill>
                <a:ea typeface="Times New Roman"/>
                <a:cs typeface="Arial"/>
              </a:rPr>
              <a:t>(SA):</a:t>
            </a:r>
            <a:r>
              <a:rPr lang="en-US" sz="1800" b="1" dirty="0"/>
              <a:t/>
            </a:r>
            <a:br>
              <a:rPr lang="en-US" sz="1800" b="1" dirty="0"/>
            </a:br>
            <a:endParaRPr lang="en-US" sz="1600" b="1" dirty="0"/>
          </a:p>
          <a:p>
            <a:pPr marL="0" lvl="0" indent="0" defTabSz="914400" fontAlgn="auto">
              <a:spcBef>
                <a:spcPts val="0"/>
              </a:spcBef>
              <a:spcAft>
                <a:spcPts val="0"/>
              </a:spcAft>
              <a:buClrTx/>
              <a:buSzTx/>
              <a:buNone/>
            </a:pPr>
            <a:r>
              <a:rPr lang="en-AU" sz="1600" b="1" kern="1200" dirty="0" smtClean="0">
                <a:solidFill>
                  <a:prstClr val="black"/>
                </a:solidFill>
                <a:ea typeface="Times New Roman"/>
                <a:cs typeface="Arial"/>
              </a:rPr>
              <a:t>Section </a:t>
            </a:r>
            <a:r>
              <a:rPr lang="en-US" sz="1600" b="1" dirty="0" smtClean="0"/>
              <a:t>28 </a:t>
            </a:r>
            <a:r>
              <a:rPr lang="en-US" sz="1600" b="1" dirty="0"/>
              <a:t>– Workers</a:t>
            </a:r>
          </a:p>
          <a:p>
            <a:pPr marL="0" lvl="0" indent="0" defTabSz="914400" fontAlgn="auto">
              <a:spcBef>
                <a:spcPts val="0"/>
              </a:spcBef>
              <a:spcAft>
                <a:spcPts val="600"/>
              </a:spcAft>
              <a:buClrTx/>
              <a:buSzTx/>
              <a:buNone/>
            </a:pPr>
            <a:endParaRPr lang="en-US" sz="1600" b="1" dirty="0"/>
          </a:p>
          <a:p>
            <a:pPr marL="358775" lvl="0" indent="-358775" defTabSz="914400">
              <a:spcBef>
                <a:spcPts val="0"/>
              </a:spcBef>
              <a:spcAft>
                <a:spcPts val="600"/>
              </a:spcAft>
              <a:buClr>
                <a:srgbClr val="0070C0"/>
              </a:buClr>
              <a:buSzPct val="68000"/>
              <a:buNone/>
            </a:pPr>
            <a:r>
              <a:rPr lang="en-US" sz="1600" b="1" kern="1200" dirty="0">
                <a:solidFill>
                  <a:prstClr val="black"/>
                </a:solidFill>
              </a:rPr>
              <a:t>Workers’ have a duty and obligation to:</a:t>
            </a:r>
          </a:p>
          <a:p>
            <a:pPr marL="358775" lvl="1" indent="-358775" defTabSz="914400">
              <a:spcBef>
                <a:spcPts val="600"/>
              </a:spcBef>
              <a:spcAft>
                <a:spcPts val="600"/>
              </a:spcAft>
              <a:buClr>
                <a:srgbClr val="FF8200"/>
              </a:buClr>
              <a:buSzTx/>
            </a:pPr>
            <a:r>
              <a:rPr lang="en-AU" sz="1600" kern="1200" dirty="0" smtClean="0">
                <a:solidFill>
                  <a:prstClr val="black"/>
                </a:solidFill>
                <a:ea typeface="+mn-ea"/>
                <a:cs typeface="Arial" panose="020B0604020202020204" pitchFamily="34" charset="0"/>
              </a:rPr>
              <a:t>take </a:t>
            </a:r>
            <a:r>
              <a:rPr lang="en-AU" sz="1600" kern="1200" dirty="0">
                <a:solidFill>
                  <a:prstClr val="black"/>
                </a:solidFill>
                <a:ea typeface="+mn-ea"/>
                <a:cs typeface="Arial" panose="020B0604020202020204" pitchFamily="34" charset="0"/>
              </a:rPr>
              <a:t>reasonable care </a:t>
            </a:r>
            <a:r>
              <a:rPr lang="en-US" sz="1600" dirty="0">
                <a:ea typeface="+mn-ea"/>
                <a:cs typeface="+mn-cs"/>
              </a:rPr>
              <a:t>his or her acts or omissions</a:t>
            </a:r>
            <a:r>
              <a:rPr lang="en-US" sz="1600" dirty="0">
                <a:latin typeface="Times New Roman"/>
                <a:ea typeface="+mn-ea"/>
                <a:cs typeface="+mn-cs"/>
              </a:rPr>
              <a:t> </a:t>
            </a:r>
            <a:r>
              <a:rPr lang="en-AU" sz="1600" kern="1200" dirty="0">
                <a:solidFill>
                  <a:prstClr val="black"/>
                </a:solidFill>
                <a:ea typeface="+mn-ea"/>
                <a:cs typeface="Arial" panose="020B0604020202020204" pitchFamily="34" charset="0"/>
              </a:rPr>
              <a:t>(actions or </a:t>
            </a:r>
            <a:r>
              <a:rPr lang="en-AU" sz="1600" kern="1200" dirty="0" smtClean="0">
                <a:solidFill>
                  <a:prstClr val="black"/>
                </a:solidFill>
                <a:ea typeface="+mn-ea"/>
                <a:cs typeface="Arial" panose="020B0604020202020204" pitchFamily="34" charset="0"/>
              </a:rPr>
              <a:t>words), do </a:t>
            </a:r>
            <a:r>
              <a:rPr lang="en-AU" sz="1600" kern="1200" dirty="0">
                <a:solidFill>
                  <a:prstClr val="black"/>
                </a:solidFill>
                <a:ea typeface="+mn-ea"/>
                <a:cs typeface="Arial" panose="020B0604020202020204" pitchFamily="34" charset="0"/>
              </a:rPr>
              <a:t>not adversely affect the health and </a:t>
            </a:r>
            <a:r>
              <a:rPr lang="en-AU" sz="1600" kern="1200" dirty="0" smtClean="0">
                <a:solidFill>
                  <a:prstClr val="black"/>
                </a:solidFill>
                <a:ea typeface="+mn-ea"/>
                <a:cs typeface="Arial" panose="020B0604020202020204" pitchFamily="34" charset="0"/>
              </a:rPr>
              <a:t>safety </a:t>
            </a:r>
            <a:r>
              <a:rPr lang="en-AU" sz="1600" kern="1200" dirty="0">
                <a:solidFill>
                  <a:prstClr val="black"/>
                </a:solidFill>
                <a:ea typeface="+mn-ea"/>
                <a:cs typeface="Arial" panose="020B0604020202020204" pitchFamily="34" charset="0"/>
              </a:rPr>
              <a:t>of other </a:t>
            </a:r>
            <a:r>
              <a:rPr lang="en-AU" sz="1600" kern="1200" dirty="0" smtClean="0">
                <a:solidFill>
                  <a:prstClr val="black"/>
                </a:solidFill>
                <a:ea typeface="+mn-ea"/>
                <a:cs typeface="Arial" panose="020B0604020202020204" pitchFamily="34" charset="0"/>
              </a:rPr>
              <a:t>persons</a:t>
            </a:r>
            <a:endParaRPr lang="en-AU" sz="1600" kern="1200" dirty="0">
              <a:solidFill>
                <a:prstClr val="black"/>
              </a:solidFill>
              <a:ea typeface="+mn-ea"/>
              <a:cs typeface="Arial" panose="020B0604020202020204" pitchFamily="34" charset="0"/>
            </a:endParaRPr>
          </a:p>
          <a:p>
            <a:pPr marL="358775" lvl="1" indent="-358775" defTabSz="914400">
              <a:spcBef>
                <a:spcPts val="600"/>
              </a:spcBef>
              <a:spcAft>
                <a:spcPts val="600"/>
              </a:spcAft>
              <a:buClr>
                <a:srgbClr val="FF8200"/>
              </a:buClr>
              <a:buSzTx/>
            </a:pPr>
            <a:r>
              <a:rPr lang="en-AU" sz="1600" kern="1200" dirty="0" smtClean="0">
                <a:solidFill>
                  <a:prstClr val="black"/>
                </a:solidFill>
                <a:ea typeface="+mn-ea"/>
                <a:cs typeface="Arial" panose="020B0604020202020204" pitchFamily="34" charset="0"/>
              </a:rPr>
              <a:t>comply</a:t>
            </a:r>
            <a:r>
              <a:rPr lang="en-AU" sz="1600" kern="1200" dirty="0">
                <a:solidFill>
                  <a:prstClr val="black"/>
                </a:solidFill>
                <a:ea typeface="+mn-ea"/>
                <a:cs typeface="Arial" panose="020B0604020202020204" pitchFamily="34" charset="0"/>
              </a:rPr>
              <a:t>, so far as the worker is reasonably able, with any reasonable instruction designed to protect their health and </a:t>
            </a:r>
            <a:r>
              <a:rPr lang="en-AU" sz="1600" kern="1200" dirty="0" smtClean="0">
                <a:solidFill>
                  <a:prstClr val="black"/>
                </a:solidFill>
                <a:ea typeface="+mn-ea"/>
                <a:cs typeface="Arial" panose="020B0604020202020204" pitchFamily="34" charset="0"/>
              </a:rPr>
              <a:t>safety </a:t>
            </a:r>
            <a:r>
              <a:rPr lang="en-AU" sz="1600" kern="1200" dirty="0">
                <a:solidFill>
                  <a:prstClr val="black"/>
                </a:solidFill>
                <a:ea typeface="+mn-ea"/>
                <a:cs typeface="Arial" panose="020B0604020202020204" pitchFamily="34" charset="0"/>
              </a:rPr>
              <a:t>and, that of any other persons while at </a:t>
            </a:r>
            <a:r>
              <a:rPr lang="en-AU" sz="1600" kern="1200" dirty="0" smtClean="0">
                <a:solidFill>
                  <a:prstClr val="black"/>
                </a:solidFill>
                <a:ea typeface="+mn-ea"/>
                <a:cs typeface="Arial" panose="020B0604020202020204" pitchFamily="34" charset="0"/>
              </a:rPr>
              <a:t>work</a:t>
            </a:r>
            <a:endParaRPr lang="en-AU" sz="1600" kern="1200" dirty="0">
              <a:solidFill>
                <a:prstClr val="black"/>
              </a:solidFill>
              <a:ea typeface="+mn-ea"/>
              <a:cs typeface="Arial" panose="020B0604020202020204" pitchFamily="34" charset="0"/>
            </a:endParaRPr>
          </a:p>
          <a:p>
            <a:pPr marL="358775" lvl="1" indent="-358775" defTabSz="914400">
              <a:spcBef>
                <a:spcPts val="600"/>
              </a:spcBef>
              <a:spcAft>
                <a:spcPts val="600"/>
              </a:spcAft>
              <a:buClr>
                <a:srgbClr val="FF8200"/>
              </a:buClr>
              <a:buSzTx/>
            </a:pPr>
            <a:r>
              <a:rPr lang="en-AU" sz="1600" kern="1200" dirty="0">
                <a:solidFill>
                  <a:prstClr val="black"/>
                </a:solidFill>
                <a:ea typeface="+mn-ea"/>
                <a:cs typeface="Arial" panose="020B0604020202020204" pitchFamily="34" charset="0"/>
              </a:rPr>
              <a:t>c</a:t>
            </a:r>
            <a:r>
              <a:rPr lang="en-AU" sz="1600" kern="1200" dirty="0" smtClean="0">
                <a:solidFill>
                  <a:prstClr val="black"/>
                </a:solidFill>
                <a:ea typeface="+mn-ea"/>
                <a:cs typeface="Arial" panose="020B0604020202020204" pitchFamily="34" charset="0"/>
              </a:rPr>
              <a:t>o-operate </a:t>
            </a:r>
            <a:r>
              <a:rPr lang="en-AU" sz="1600" kern="1200" dirty="0">
                <a:solidFill>
                  <a:prstClr val="black"/>
                </a:solidFill>
                <a:ea typeface="+mn-ea"/>
                <a:cs typeface="Arial" panose="020B0604020202020204" pitchFamily="34" charset="0"/>
              </a:rPr>
              <a:t>with any reasonable policy or procedure relating to health or safety at the workplace that they have been notified of.</a:t>
            </a:r>
          </a:p>
          <a:p>
            <a:pPr marL="0" lvl="0" indent="0" defTabSz="914400" fontAlgn="auto">
              <a:spcBef>
                <a:spcPts val="600"/>
              </a:spcBef>
              <a:spcAft>
                <a:spcPts val="600"/>
              </a:spcAft>
              <a:buClr>
                <a:srgbClr val="FF8200"/>
              </a:buClr>
              <a:buSzTx/>
              <a:buNone/>
            </a:pPr>
            <a:r>
              <a:rPr lang="en-AU" sz="1600" kern="1200" dirty="0" smtClean="0">
                <a:solidFill>
                  <a:prstClr val="black"/>
                </a:solidFill>
                <a:latin typeface="Arial" panose="020B0604020202020204" pitchFamily="34" charset="0"/>
                <a:cs typeface="Arial" panose="020B0604020202020204" pitchFamily="34" charset="0"/>
              </a:rPr>
              <a:t>Managers</a:t>
            </a:r>
            <a:r>
              <a:rPr lang="en-AU" sz="1600" kern="1200" dirty="0">
                <a:solidFill>
                  <a:prstClr val="black"/>
                </a:solidFill>
                <a:latin typeface="Arial" panose="020B0604020202020204" pitchFamily="34" charset="0"/>
                <a:cs typeface="Arial" panose="020B0604020202020204" pitchFamily="34" charset="0"/>
              </a:rPr>
              <a:t>, Supervisors </a:t>
            </a:r>
            <a:r>
              <a:rPr lang="en-AU" sz="1600" kern="1200" dirty="0" smtClean="0">
                <a:solidFill>
                  <a:prstClr val="black"/>
                </a:solidFill>
                <a:cs typeface="Arial" panose="020B0604020202020204" pitchFamily="34" charset="0"/>
              </a:rPr>
              <a:t>and</a:t>
            </a:r>
            <a:r>
              <a:rPr lang="en-AU" sz="1600" kern="1200" dirty="0" smtClean="0">
                <a:solidFill>
                  <a:prstClr val="black"/>
                </a:solidFill>
                <a:cs typeface="Arial" panose="020B0604020202020204" pitchFamily="34" charset="0"/>
              </a:rPr>
              <a:t> </a:t>
            </a:r>
            <a:r>
              <a:rPr lang="en-US" sz="1600" kern="1200" dirty="0">
                <a:solidFill>
                  <a:prstClr val="black"/>
                </a:solidFill>
                <a:latin typeface="Arial" panose="020B0604020202020204" pitchFamily="34" charset="0"/>
                <a:cs typeface="Arial" panose="020B0604020202020204" pitchFamily="34" charset="0"/>
              </a:rPr>
              <a:t>Team </a:t>
            </a:r>
            <a:r>
              <a:rPr lang="en-US" sz="1600" kern="1200" dirty="0" smtClean="0">
                <a:solidFill>
                  <a:prstClr val="black"/>
                </a:solidFill>
                <a:latin typeface="Arial" panose="020B0604020202020204" pitchFamily="34" charset="0"/>
                <a:cs typeface="Arial" panose="020B0604020202020204" pitchFamily="34" charset="0"/>
              </a:rPr>
              <a:t>Leaders </a:t>
            </a:r>
            <a:r>
              <a:rPr lang="en-AU" sz="1600" kern="1200" dirty="0">
                <a:solidFill>
                  <a:prstClr val="black"/>
                </a:solidFill>
                <a:latin typeface="Arial" panose="020B0604020202020204" pitchFamily="34" charset="0"/>
                <a:cs typeface="Arial" panose="020B0604020202020204" pitchFamily="34" charset="0"/>
              </a:rPr>
              <a:t>are also deemed </a:t>
            </a:r>
            <a:r>
              <a:rPr lang="en-AU" sz="1600" kern="1200" dirty="0" smtClean="0">
                <a:solidFill>
                  <a:prstClr val="black"/>
                </a:solidFill>
                <a:latin typeface="Arial" panose="020B0604020202020204" pitchFamily="34" charset="0"/>
                <a:cs typeface="Arial" panose="020B0604020202020204" pitchFamily="34" charset="0"/>
              </a:rPr>
              <a:t>as Workers!</a:t>
            </a:r>
            <a:endParaRPr lang="en-US" sz="1600" kern="1200" dirty="0">
              <a:solidFill>
                <a:prstClr val="black"/>
              </a:solidFill>
              <a:latin typeface="Arial" panose="020B0604020202020204" pitchFamily="34" charset="0"/>
              <a:cs typeface="Arial" panose="020B0604020202020204" pitchFamily="34" charset="0"/>
            </a:endParaRPr>
          </a:p>
          <a:p>
            <a:endParaRPr lang="en-AU" sz="1600"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15</a:t>
            </a:fld>
            <a:endParaRPr lang="en-AU" dirty="0">
              <a:solidFill>
                <a:srgbClr val="FFFFFF"/>
              </a:solidFill>
            </a:endParaRPr>
          </a:p>
        </p:txBody>
      </p:sp>
    </p:spTree>
    <p:extLst>
      <p:ext uri="{BB962C8B-B14F-4D97-AF65-F5344CB8AC3E}">
        <p14:creationId xmlns:p14="http://schemas.microsoft.com/office/powerpoint/2010/main" val="42468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Who is </a:t>
            </a:r>
            <a:r>
              <a:rPr lang="en-AU" dirty="0" smtClean="0">
                <a:solidFill>
                  <a:schemeClr val="accent1"/>
                </a:solidFill>
              </a:rPr>
              <a:t>Responsible</a:t>
            </a:r>
            <a:r>
              <a:rPr lang="en-AU" dirty="0" smtClean="0">
                <a:solidFill>
                  <a:schemeClr val="accent1"/>
                </a:solidFill>
              </a:rPr>
              <a:t>?</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marL="0" lvl="0" indent="0" defTabSz="914400" fontAlgn="auto">
              <a:spcBef>
                <a:spcPct val="20000"/>
              </a:spcBef>
              <a:spcAft>
                <a:spcPts val="0"/>
              </a:spcAft>
              <a:buClrTx/>
              <a:buSzTx/>
              <a:buNone/>
            </a:pPr>
            <a:r>
              <a:rPr lang="en-AU" sz="1800" b="1" kern="1200" dirty="0">
                <a:solidFill>
                  <a:prstClr val="black"/>
                </a:solidFill>
                <a:ea typeface="Times New Roman"/>
                <a:cs typeface="Arial"/>
              </a:rPr>
              <a:t>Under the </a:t>
            </a:r>
            <a:r>
              <a:rPr lang="en-AU" sz="1800" b="1" i="1" kern="1200" dirty="0">
                <a:solidFill>
                  <a:prstClr val="black"/>
                </a:solidFill>
                <a:ea typeface="Times New Roman"/>
                <a:cs typeface="Arial"/>
              </a:rPr>
              <a:t>Work Health and Safety </a:t>
            </a:r>
            <a:r>
              <a:rPr lang="en-AU" sz="1800" b="1" i="1" kern="1200" dirty="0" smtClean="0">
                <a:solidFill>
                  <a:prstClr val="black"/>
                </a:solidFill>
                <a:ea typeface="Times New Roman"/>
                <a:cs typeface="Arial"/>
              </a:rPr>
              <a:t>Regulations </a:t>
            </a:r>
            <a:r>
              <a:rPr lang="en-AU" sz="1800" b="1" i="1" kern="1200" dirty="0">
                <a:solidFill>
                  <a:prstClr val="black"/>
                </a:solidFill>
                <a:ea typeface="Times New Roman"/>
                <a:cs typeface="Arial"/>
              </a:rPr>
              <a:t>2012 </a:t>
            </a:r>
            <a:r>
              <a:rPr lang="en-AU" sz="1800" b="1" kern="1200" dirty="0">
                <a:solidFill>
                  <a:prstClr val="black"/>
                </a:solidFill>
                <a:ea typeface="Times New Roman"/>
                <a:cs typeface="Arial"/>
              </a:rPr>
              <a:t>(SA):</a:t>
            </a:r>
            <a:r>
              <a:rPr lang="en-AU" sz="1600" b="1" dirty="0">
                <a:ea typeface="Times New Roman"/>
                <a:cs typeface="Times New Roman"/>
              </a:rPr>
              <a:t/>
            </a:r>
            <a:br>
              <a:rPr lang="en-AU" sz="1600" b="1" dirty="0">
                <a:ea typeface="Times New Roman"/>
                <a:cs typeface="Times New Roman"/>
              </a:rPr>
            </a:br>
            <a:endParaRPr lang="en-AU" sz="1800" b="1" dirty="0">
              <a:ea typeface="Times New Roman"/>
              <a:cs typeface="Times New Roman"/>
            </a:endParaRPr>
          </a:p>
          <a:p>
            <a:pPr marL="0" lvl="0" indent="0" defTabSz="914400" fontAlgn="auto">
              <a:spcBef>
                <a:spcPts val="0"/>
              </a:spcBef>
              <a:spcAft>
                <a:spcPts val="0"/>
              </a:spcAft>
              <a:buClrTx/>
              <a:buSzTx/>
              <a:buNone/>
            </a:pPr>
            <a:r>
              <a:rPr lang="en-AU" sz="1600" b="1" dirty="0" smtClean="0">
                <a:ea typeface="Times New Roman"/>
                <a:cs typeface="Times New Roman"/>
              </a:rPr>
              <a:t>Regulation </a:t>
            </a:r>
            <a:r>
              <a:rPr lang="en-AU" sz="1600" b="1" dirty="0" smtClean="0">
                <a:ea typeface="Times New Roman"/>
                <a:cs typeface="Times New Roman"/>
              </a:rPr>
              <a:t>44 - The PCBU who directs the carrying out of work must: </a:t>
            </a:r>
            <a:br>
              <a:rPr lang="en-AU" sz="1600" b="1" dirty="0" smtClean="0">
                <a:ea typeface="Times New Roman"/>
                <a:cs typeface="Times New Roman"/>
              </a:rPr>
            </a:br>
            <a:endParaRPr lang="en-AU" sz="800" b="1" dirty="0">
              <a:ea typeface="Times New Roman"/>
              <a:cs typeface="Times New Roman"/>
            </a:endParaRPr>
          </a:p>
          <a:p>
            <a:pPr lvl="0" defTabSz="914400" fontAlgn="auto">
              <a:spcBef>
                <a:spcPts val="600"/>
              </a:spcBef>
              <a:spcAft>
                <a:spcPts val="600"/>
              </a:spcAft>
              <a:buSzTx/>
              <a:tabLst>
                <a:tab pos="-224790" algn="l"/>
              </a:tabLst>
            </a:pPr>
            <a:r>
              <a:rPr lang="en-AU" sz="1600" dirty="0" smtClean="0">
                <a:ea typeface="Times New Roman"/>
                <a:cs typeface="Times New Roman"/>
              </a:rPr>
              <a:t>provide </a:t>
            </a:r>
            <a:r>
              <a:rPr lang="en-AU" sz="1600" dirty="0">
                <a:ea typeface="Times New Roman"/>
                <a:cs typeface="Times New Roman"/>
              </a:rPr>
              <a:t>the worker with information, training </a:t>
            </a:r>
            <a:r>
              <a:rPr lang="en-AU" sz="1600" kern="1200" dirty="0">
                <a:solidFill>
                  <a:prstClr val="black"/>
                </a:solidFill>
                <a:cs typeface="Arial" panose="020B0604020202020204" pitchFamily="34" charset="0"/>
              </a:rPr>
              <a:t>and </a:t>
            </a:r>
            <a:r>
              <a:rPr lang="en-AU" sz="1600" dirty="0" smtClean="0">
                <a:ea typeface="Times New Roman"/>
                <a:cs typeface="Times New Roman"/>
              </a:rPr>
              <a:t>instruction </a:t>
            </a:r>
            <a:r>
              <a:rPr lang="en-AU" sz="1600" dirty="0">
                <a:ea typeface="Times New Roman"/>
                <a:cs typeface="Times New Roman"/>
              </a:rPr>
              <a:t>in the proper use and wearing of </a:t>
            </a:r>
            <a:r>
              <a:rPr lang="en-US" sz="1600" dirty="0">
                <a:ea typeface="Times New Roman"/>
                <a:cs typeface="Times New Roman"/>
              </a:rPr>
              <a:t>PPE</a:t>
            </a:r>
            <a:endParaRPr lang="en-AU" sz="1600" dirty="0">
              <a:ea typeface="Times New Roman"/>
              <a:cs typeface="Times New Roman"/>
            </a:endParaRPr>
          </a:p>
          <a:p>
            <a:pPr lvl="0" defTabSz="914400" fontAlgn="auto">
              <a:spcBef>
                <a:spcPts val="600"/>
              </a:spcBef>
              <a:spcAft>
                <a:spcPts val="600"/>
              </a:spcAft>
              <a:buSzTx/>
              <a:tabLst>
                <a:tab pos="-224790" algn="l"/>
              </a:tabLst>
            </a:pPr>
            <a:r>
              <a:rPr lang="en-AU" sz="1600" dirty="0">
                <a:ea typeface="Times New Roman"/>
                <a:cs typeface="Times New Roman"/>
              </a:rPr>
              <a:t>p</a:t>
            </a:r>
            <a:r>
              <a:rPr lang="en-AU" sz="1600" dirty="0" smtClean="0">
                <a:ea typeface="Times New Roman"/>
                <a:cs typeface="Times New Roman"/>
              </a:rPr>
              <a:t>rovide </a:t>
            </a:r>
            <a:r>
              <a:rPr lang="en-AU" sz="1600" dirty="0">
                <a:ea typeface="Times New Roman"/>
                <a:cs typeface="Times New Roman"/>
              </a:rPr>
              <a:t>PPE to workers and ensure that the selected PPE is suitable for the work </a:t>
            </a:r>
            <a:r>
              <a:rPr lang="en-AU" sz="1600" kern="1200" dirty="0">
                <a:solidFill>
                  <a:prstClr val="black"/>
                </a:solidFill>
                <a:cs typeface="Arial" panose="020B0604020202020204" pitchFamily="34" charset="0"/>
              </a:rPr>
              <a:t>and </a:t>
            </a:r>
            <a:r>
              <a:rPr lang="en-AU" sz="1600" dirty="0" smtClean="0">
                <a:ea typeface="Times New Roman"/>
                <a:cs typeface="Times New Roman"/>
              </a:rPr>
              <a:t>any </a:t>
            </a:r>
            <a:r>
              <a:rPr lang="en-AU" sz="1600" dirty="0">
                <a:ea typeface="Times New Roman"/>
                <a:cs typeface="Times New Roman"/>
              </a:rPr>
              <a:t>hazard associated with the </a:t>
            </a:r>
            <a:r>
              <a:rPr lang="en-AU" sz="1600" dirty="0" smtClean="0">
                <a:ea typeface="Times New Roman"/>
                <a:cs typeface="Times New Roman"/>
              </a:rPr>
              <a:t>work</a:t>
            </a:r>
            <a:endParaRPr lang="en-US" sz="1400" dirty="0">
              <a:ea typeface="Times New Roman"/>
              <a:cs typeface="Times New Roman"/>
            </a:endParaRPr>
          </a:p>
          <a:p>
            <a:pPr lvl="0" defTabSz="914400" fontAlgn="auto">
              <a:spcBef>
                <a:spcPts val="600"/>
              </a:spcBef>
              <a:spcAft>
                <a:spcPts val="600"/>
              </a:spcAft>
              <a:buSzTx/>
              <a:tabLst>
                <a:tab pos="-224790" algn="l"/>
              </a:tabLst>
            </a:pPr>
            <a:r>
              <a:rPr lang="en-AU" sz="1600" dirty="0">
                <a:ea typeface="Times New Roman"/>
                <a:cs typeface="Times New Roman"/>
              </a:rPr>
              <a:t>e</a:t>
            </a:r>
            <a:r>
              <a:rPr lang="en-AU" sz="1600" dirty="0" smtClean="0">
                <a:ea typeface="Times New Roman"/>
                <a:cs typeface="Times New Roman"/>
              </a:rPr>
              <a:t>nsure </a:t>
            </a:r>
            <a:r>
              <a:rPr lang="en-AU" sz="1600" dirty="0">
                <a:ea typeface="Times New Roman"/>
                <a:cs typeface="Times New Roman"/>
              </a:rPr>
              <a:t>the PPE is used or worn by the </a:t>
            </a:r>
            <a:r>
              <a:rPr lang="en-AU" sz="1600" dirty="0" smtClean="0">
                <a:ea typeface="Times New Roman"/>
                <a:cs typeface="Times New Roman"/>
              </a:rPr>
              <a:t>worker</a:t>
            </a:r>
            <a:endParaRPr lang="en-AU" sz="1600" dirty="0">
              <a:ea typeface="Times New Roman"/>
              <a:cs typeface="Times New Roman"/>
            </a:endParaRPr>
          </a:p>
          <a:p>
            <a:pPr lvl="0" defTabSz="914400" fontAlgn="auto">
              <a:spcBef>
                <a:spcPts val="600"/>
              </a:spcBef>
              <a:spcAft>
                <a:spcPts val="600"/>
              </a:spcAft>
              <a:buSzTx/>
              <a:tabLst>
                <a:tab pos="-224790" algn="l"/>
              </a:tabLst>
            </a:pPr>
            <a:r>
              <a:rPr lang="en-AU" sz="1600" dirty="0">
                <a:ea typeface="Times New Roman"/>
                <a:cs typeface="Times New Roman"/>
              </a:rPr>
              <a:t>e</a:t>
            </a:r>
            <a:r>
              <a:rPr lang="en-AU" sz="1600" dirty="0" smtClean="0">
                <a:ea typeface="Times New Roman"/>
                <a:cs typeface="Times New Roman"/>
              </a:rPr>
              <a:t>nsure </a:t>
            </a:r>
            <a:r>
              <a:rPr lang="en-AU" sz="1600" dirty="0">
                <a:ea typeface="Times New Roman"/>
                <a:cs typeface="Times New Roman"/>
              </a:rPr>
              <a:t>it fits correctly </a:t>
            </a:r>
            <a:r>
              <a:rPr lang="en-AU" sz="1600" kern="1200" dirty="0">
                <a:solidFill>
                  <a:prstClr val="black"/>
                </a:solidFill>
                <a:cs typeface="Arial" panose="020B0604020202020204" pitchFamily="34" charset="0"/>
              </a:rPr>
              <a:t>and </a:t>
            </a:r>
            <a:r>
              <a:rPr lang="en-AU" sz="1600" dirty="0" smtClean="0">
                <a:ea typeface="Times New Roman"/>
                <a:cs typeface="Times New Roman"/>
              </a:rPr>
              <a:t>reasonably </a:t>
            </a:r>
            <a:r>
              <a:rPr lang="en-AU" sz="1600" dirty="0">
                <a:ea typeface="Times New Roman"/>
                <a:cs typeface="Times New Roman"/>
              </a:rPr>
              <a:t>comfortable for the worker</a:t>
            </a:r>
          </a:p>
          <a:p>
            <a:pPr lvl="0" defTabSz="914400" fontAlgn="auto">
              <a:spcBef>
                <a:spcPts val="600"/>
              </a:spcBef>
              <a:spcAft>
                <a:spcPts val="600"/>
              </a:spcAft>
              <a:buSzTx/>
              <a:tabLst>
                <a:tab pos="-224790" algn="l"/>
              </a:tabLst>
            </a:pPr>
            <a:r>
              <a:rPr lang="en-AU" sz="1600" dirty="0">
                <a:ea typeface="Times New Roman"/>
                <a:cs typeface="Times New Roman"/>
              </a:rPr>
              <a:t>m</a:t>
            </a:r>
            <a:r>
              <a:rPr lang="en-AU" sz="1600" dirty="0" smtClean="0">
                <a:ea typeface="Times New Roman"/>
                <a:cs typeface="Times New Roman"/>
              </a:rPr>
              <a:t>aintained</a:t>
            </a:r>
            <a:r>
              <a:rPr lang="en-AU" sz="1600" dirty="0">
                <a:ea typeface="Times New Roman"/>
                <a:cs typeface="Times New Roman"/>
              </a:rPr>
              <a:t>, repaired or replaced so that it continues to minimise risk to the workers</a:t>
            </a:r>
          </a:p>
          <a:p>
            <a:pPr lvl="0" defTabSz="914400" fontAlgn="auto">
              <a:spcBef>
                <a:spcPts val="600"/>
              </a:spcBef>
              <a:spcAft>
                <a:spcPts val="600"/>
              </a:spcAft>
              <a:buSzTx/>
              <a:tabLst>
                <a:tab pos="-224790" algn="l"/>
              </a:tabLst>
            </a:pPr>
            <a:r>
              <a:rPr lang="en-AU" sz="1600" dirty="0">
                <a:ea typeface="Times New Roman"/>
                <a:cs typeface="Times New Roman"/>
              </a:rPr>
              <a:t>e</a:t>
            </a:r>
            <a:r>
              <a:rPr lang="en-AU" sz="1600" dirty="0" smtClean="0">
                <a:ea typeface="Times New Roman"/>
                <a:cs typeface="Times New Roman"/>
              </a:rPr>
              <a:t>nsure </a:t>
            </a:r>
            <a:r>
              <a:rPr lang="en-AU" sz="1600" dirty="0">
                <a:ea typeface="Times New Roman"/>
                <a:cs typeface="Times New Roman"/>
              </a:rPr>
              <a:t>that the equipment is kept </a:t>
            </a:r>
            <a:r>
              <a:rPr lang="en-AU" sz="1600" dirty="0" smtClean="0">
                <a:ea typeface="Times New Roman"/>
                <a:cs typeface="Times New Roman"/>
              </a:rPr>
              <a:t>clean, hygienic, in </a:t>
            </a:r>
            <a:r>
              <a:rPr lang="en-AU" sz="1600" dirty="0">
                <a:ea typeface="Times New Roman"/>
                <a:cs typeface="Times New Roman"/>
              </a:rPr>
              <a:t>good working </a:t>
            </a:r>
            <a:r>
              <a:rPr lang="en-AU" sz="1600" dirty="0" smtClean="0">
                <a:ea typeface="Times New Roman"/>
                <a:cs typeface="Times New Roman"/>
              </a:rPr>
              <a:t>order, and</a:t>
            </a:r>
            <a:endParaRPr lang="en-AU" sz="1600" dirty="0">
              <a:ea typeface="Times New Roman"/>
              <a:cs typeface="Times New Roman"/>
            </a:endParaRPr>
          </a:p>
          <a:p>
            <a:pPr lvl="0" defTabSz="914400" fontAlgn="auto">
              <a:spcBef>
                <a:spcPts val="600"/>
              </a:spcBef>
              <a:spcAft>
                <a:spcPts val="600"/>
              </a:spcAft>
              <a:buSzTx/>
              <a:tabLst>
                <a:tab pos="-224790" algn="l"/>
              </a:tabLst>
            </a:pPr>
            <a:r>
              <a:rPr lang="en-AU" sz="1600" dirty="0">
                <a:ea typeface="Times New Roman"/>
                <a:cs typeface="Times New Roman"/>
              </a:rPr>
              <a:t>p</a:t>
            </a:r>
            <a:r>
              <a:rPr lang="en-AU" sz="1600" dirty="0" smtClean="0">
                <a:ea typeface="Times New Roman"/>
                <a:cs typeface="Times New Roman"/>
              </a:rPr>
              <a:t>rovide </a:t>
            </a:r>
            <a:r>
              <a:rPr lang="en-AU" sz="1600" dirty="0">
                <a:ea typeface="Times New Roman"/>
                <a:cs typeface="Times New Roman"/>
              </a:rPr>
              <a:t>facilities for the storage </a:t>
            </a:r>
            <a:r>
              <a:rPr lang="en-AU" sz="1600" kern="1200" dirty="0">
                <a:solidFill>
                  <a:prstClr val="black"/>
                </a:solidFill>
                <a:cs typeface="Arial" panose="020B0604020202020204" pitchFamily="34" charset="0"/>
              </a:rPr>
              <a:t>and </a:t>
            </a:r>
            <a:r>
              <a:rPr lang="en-AU" sz="1600" dirty="0" smtClean="0">
                <a:ea typeface="Times New Roman"/>
                <a:cs typeface="Times New Roman"/>
              </a:rPr>
              <a:t>maintenance </a:t>
            </a:r>
            <a:r>
              <a:rPr lang="en-AU" sz="1600" dirty="0">
                <a:ea typeface="Times New Roman"/>
                <a:cs typeface="Times New Roman"/>
              </a:rPr>
              <a:t>of </a:t>
            </a:r>
            <a:r>
              <a:rPr lang="en-US" sz="1600" dirty="0" smtClean="0">
                <a:ea typeface="Times New Roman"/>
                <a:cs typeface="Times New Roman"/>
              </a:rPr>
              <a:t>PPE.</a:t>
            </a:r>
            <a:endParaRPr lang="en-US" sz="1400" dirty="0">
              <a:ea typeface="Times New Roman"/>
              <a:cs typeface="Times New Roman"/>
            </a:endParaRPr>
          </a:p>
          <a:p>
            <a:endParaRPr lang="en-AU" sz="1600"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16</a:t>
            </a:fld>
            <a:endParaRPr lang="en-AU" dirty="0">
              <a:solidFill>
                <a:srgbClr val="FFFFFF"/>
              </a:solidFill>
            </a:endParaRPr>
          </a:p>
        </p:txBody>
      </p:sp>
    </p:spTree>
    <p:extLst>
      <p:ext uri="{BB962C8B-B14F-4D97-AF65-F5344CB8AC3E}">
        <p14:creationId xmlns:p14="http://schemas.microsoft.com/office/powerpoint/2010/main" val="42468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Who is </a:t>
            </a:r>
            <a:r>
              <a:rPr lang="en-AU" dirty="0" smtClean="0">
                <a:solidFill>
                  <a:schemeClr val="accent1"/>
                </a:solidFill>
              </a:rPr>
              <a:t>Responsible</a:t>
            </a:r>
            <a:r>
              <a:rPr lang="en-AU" dirty="0" smtClean="0">
                <a:solidFill>
                  <a:schemeClr val="accent1"/>
                </a:solidFill>
              </a:rPr>
              <a:t>?</a:t>
            </a:r>
            <a:endParaRPr lang="en-AU" dirty="0">
              <a:solidFill>
                <a:schemeClr val="accent1"/>
              </a:solidFill>
            </a:endParaRPr>
          </a:p>
        </p:txBody>
      </p:sp>
      <p:sp>
        <p:nvSpPr>
          <p:cNvPr id="3" name="Content Placeholder 2"/>
          <p:cNvSpPr>
            <a:spLocks noGrp="1"/>
          </p:cNvSpPr>
          <p:nvPr>
            <p:ph idx="1"/>
          </p:nvPr>
        </p:nvSpPr>
        <p:spPr>
          <a:xfrm>
            <a:off x="1835696" y="1700808"/>
            <a:ext cx="7128792" cy="4776192"/>
          </a:xfrm>
        </p:spPr>
        <p:txBody>
          <a:bodyPr/>
          <a:lstStyle/>
          <a:p>
            <a:pPr marL="0" lvl="0" indent="0" defTabSz="914400" fontAlgn="auto">
              <a:spcBef>
                <a:spcPct val="20000"/>
              </a:spcBef>
              <a:spcAft>
                <a:spcPts val="0"/>
              </a:spcAft>
              <a:buClrTx/>
              <a:buSzTx/>
              <a:buNone/>
            </a:pPr>
            <a:r>
              <a:rPr lang="en-AU" sz="1800" b="1" kern="1200" dirty="0">
                <a:solidFill>
                  <a:prstClr val="black"/>
                </a:solidFill>
                <a:ea typeface="Times New Roman"/>
                <a:cs typeface="Arial"/>
              </a:rPr>
              <a:t>Under the </a:t>
            </a:r>
            <a:r>
              <a:rPr lang="en-AU" sz="1800" b="1" i="1" kern="1200" dirty="0">
                <a:solidFill>
                  <a:prstClr val="black"/>
                </a:solidFill>
                <a:ea typeface="Times New Roman"/>
                <a:cs typeface="Arial"/>
              </a:rPr>
              <a:t>Work Health and Safety </a:t>
            </a:r>
            <a:r>
              <a:rPr lang="en-AU" sz="1800" b="1" i="1" kern="1200" dirty="0" smtClean="0">
                <a:solidFill>
                  <a:prstClr val="black"/>
                </a:solidFill>
                <a:ea typeface="Times New Roman"/>
                <a:cs typeface="Arial"/>
              </a:rPr>
              <a:t>Regulations </a:t>
            </a:r>
            <a:r>
              <a:rPr lang="en-AU" sz="1800" b="1" i="1" kern="1200" dirty="0">
                <a:solidFill>
                  <a:prstClr val="black"/>
                </a:solidFill>
                <a:ea typeface="Times New Roman"/>
                <a:cs typeface="Arial"/>
              </a:rPr>
              <a:t>2012 </a:t>
            </a:r>
            <a:r>
              <a:rPr lang="en-AU" sz="1800" b="1" kern="1200" dirty="0">
                <a:solidFill>
                  <a:prstClr val="black"/>
                </a:solidFill>
                <a:ea typeface="Times New Roman"/>
                <a:cs typeface="Arial"/>
              </a:rPr>
              <a:t>(SA):</a:t>
            </a:r>
            <a:endParaRPr lang="en-US" sz="1800" b="1" dirty="0">
              <a:ea typeface="Times New Roman"/>
              <a:cs typeface="Times New Roman"/>
            </a:endParaRPr>
          </a:p>
          <a:p>
            <a:pPr marL="0" lvl="0" indent="0" defTabSz="914400" fontAlgn="auto">
              <a:spcBef>
                <a:spcPts val="0"/>
              </a:spcBef>
              <a:spcAft>
                <a:spcPts val="0"/>
              </a:spcAft>
              <a:buClrTx/>
              <a:buSzTx/>
              <a:buNone/>
            </a:pPr>
            <a:endParaRPr lang="en-AU" sz="1600" b="1" dirty="0" smtClean="0">
              <a:ea typeface="Times New Roman"/>
              <a:cs typeface="Times New Roman"/>
            </a:endParaRPr>
          </a:p>
          <a:p>
            <a:pPr marL="0" lvl="0" indent="0" defTabSz="914400" fontAlgn="auto">
              <a:spcBef>
                <a:spcPts val="0"/>
              </a:spcBef>
              <a:spcAft>
                <a:spcPts val="0"/>
              </a:spcAft>
              <a:buClrTx/>
              <a:buSzTx/>
              <a:buNone/>
            </a:pPr>
            <a:r>
              <a:rPr lang="en-AU" sz="1600" b="1" dirty="0" smtClean="0">
                <a:ea typeface="Times New Roman"/>
                <a:cs typeface="Times New Roman"/>
              </a:rPr>
              <a:t>Regulation </a:t>
            </a:r>
            <a:r>
              <a:rPr lang="en-AU" sz="1600" b="1" dirty="0" smtClean="0">
                <a:ea typeface="Times New Roman"/>
                <a:cs typeface="Times New Roman"/>
              </a:rPr>
              <a:t>46 </a:t>
            </a:r>
            <a:r>
              <a:rPr lang="en-AU" sz="1600" b="1" dirty="0">
                <a:ea typeface="Times New Roman"/>
                <a:cs typeface="Times New Roman"/>
              </a:rPr>
              <a:t>- The worker must, so far as the worker is reasonably able</a:t>
            </a:r>
            <a:r>
              <a:rPr lang="en-AU" sz="1600" b="1" dirty="0" smtClean="0">
                <a:ea typeface="Times New Roman"/>
                <a:cs typeface="Times New Roman"/>
              </a:rPr>
              <a:t>:</a:t>
            </a:r>
            <a:br>
              <a:rPr lang="en-AU" sz="1600" b="1" dirty="0" smtClean="0">
                <a:ea typeface="Times New Roman"/>
                <a:cs typeface="Times New Roman"/>
              </a:rPr>
            </a:br>
            <a:endParaRPr lang="en-AU" sz="800" b="1" dirty="0">
              <a:ea typeface="Times New Roman"/>
              <a:cs typeface="Times New Roman"/>
            </a:endParaRPr>
          </a:p>
          <a:p>
            <a:pPr lvl="0" eaLnBrk="0" hangingPunct="0">
              <a:lnSpc>
                <a:spcPct val="115000"/>
              </a:lnSpc>
              <a:spcBef>
                <a:spcPts val="600"/>
              </a:spcBef>
              <a:spcAft>
                <a:spcPts val="600"/>
              </a:spcAft>
            </a:pPr>
            <a:r>
              <a:rPr lang="en-AU" sz="1600" dirty="0">
                <a:ea typeface="Times New Roman"/>
                <a:cs typeface="Times New Roman"/>
              </a:rPr>
              <a:t>u</a:t>
            </a:r>
            <a:r>
              <a:rPr lang="en-AU" sz="1600" dirty="0" smtClean="0">
                <a:ea typeface="Times New Roman"/>
                <a:cs typeface="Times New Roman"/>
              </a:rPr>
              <a:t>se </a:t>
            </a:r>
            <a:r>
              <a:rPr lang="en-AU" sz="1600" dirty="0">
                <a:ea typeface="Times New Roman"/>
                <a:cs typeface="Times New Roman"/>
              </a:rPr>
              <a:t>or wear the equipment in accordance with any information, training or reasonable instruction by the </a:t>
            </a:r>
            <a:r>
              <a:rPr lang="en-US" sz="1600" dirty="0">
                <a:ea typeface="Times New Roman"/>
                <a:cs typeface="Times New Roman"/>
              </a:rPr>
              <a:t>PCBU</a:t>
            </a:r>
            <a:endParaRPr lang="en-US" sz="1400" dirty="0">
              <a:ea typeface="Times New Roman"/>
              <a:cs typeface="Times New Roman"/>
            </a:endParaRPr>
          </a:p>
          <a:p>
            <a:pPr lvl="0" eaLnBrk="0" hangingPunct="0">
              <a:lnSpc>
                <a:spcPct val="115000"/>
              </a:lnSpc>
              <a:spcBef>
                <a:spcPts val="600"/>
              </a:spcBef>
              <a:spcAft>
                <a:spcPts val="600"/>
              </a:spcAft>
              <a:tabLst>
                <a:tab pos="252095" algn="ctr"/>
                <a:tab pos="504190" algn="l"/>
              </a:tabLst>
            </a:pPr>
            <a:r>
              <a:rPr lang="en-AU" sz="1600" dirty="0">
                <a:ea typeface="Times New Roman"/>
                <a:cs typeface="Times New Roman"/>
              </a:rPr>
              <a:t>n</a:t>
            </a:r>
            <a:r>
              <a:rPr lang="en-AU" sz="1600" dirty="0" smtClean="0">
                <a:ea typeface="Times New Roman"/>
                <a:cs typeface="Times New Roman"/>
              </a:rPr>
              <a:t>ot </a:t>
            </a:r>
            <a:r>
              <a:rPr lang="en-AU" sz="1600" dirty="0">
                <a:ea typeface="Times New Roman"/>
                <a:cs typeface="Times New Roman"/>
              </a:rPr>
              <a:t>intentionally misuse or damage the </a:t>
            </a:r>
            <a:r>
              <a:rPr lang="en-AU" sz="1600" dirty="0" smtClean="0">
                <a:ea typeface="Times New Roman"/>
                <a:cs typeface="Times New Roman"/>
              </a:rPr>
              <a:t>equipment</a:t>
            </a:r>
            <a:endParaRPr lang="en-US" sz="1400" dirty="0">
              <a:ea typeface="Times New Roman"/>
              <a:cs typeface="Times New Roman"/>
            </a:endParaRPr>
          </a:p>
          <a:p>
            <a:pPr lvl="0" eaLnBrk="0" hangingPunct="0">
              <a:lnSpc>
                <a:spcPct val="115000"/>
              </a:lnSpc>
              <a:spcBef>
                <a:spcPts val="600"/>
              </a:spcBef>
              <a:spcAft>
                <a:spcPts val="600"/>
              </a:spcAft>
              <a:tabLst>
                <a:tab pos="252095" algn="ctr"/>
                <a:tab pos="504190" algn="l"/>
              </a:tabLst>
            </a:pPr>
            <a:r>
              <a:rPr lang="en-AU" sz="1600" dirty="0">
                <a:ea typeface="Times New Roman"/>
                <a:cs typeface="Times New Roman"/>
              </a:rPr>
              <a:t>i</a:t>
            </a:r>
            <a:r>
              <a:rPr lang="en-AU" sz="1600" dirty="0" smtClean="0">
                <a:ea typeface="Times New Roman"/>
                <a:cs typeface="Times New Roman"/>
              </a:rPr>
              <a:t>nform </a:t>
            </a:r>
            <a:r>
              <a:rPr lang="en-AU" sz="1600" dirty="0">
                <a:ea typeface="Times New Roman"/>
                <a:cs typeface="Times New Roman"/>
              </a:rPr>
              <a:t>the PCBU of any damage to, defect in or need to clean or decontaminate any of the equipment of which the worker becomes </a:t>
            </a:r>
            <a:r>
              <a:rPr lang="en-AU" sz="1600" dirty="0" smtClean="0">
                <a:ea typeface="Times New Roman"/>
                <a:cs typeface="Times New Roman"/>
              </a:rPr>
              <a:t>aware.</a:t>
            </a:r>
            <a:endParaRPr lang="en-AU" sz="1600" b="1" dirty="0">
              <a:ea typeface="Times New Roman"/>
            </a:endParaRPr>
          </a:p>
          <a:p>
            <a:pPr marL="0" lvl="0" indent="0" defTabSz="914400" fontAlgn="auto">
              <a:spcBef>
                <a:spcPts val="0"/>
              </a:spcBef>
              <a:spcAft>
                <a:spcPts val="0"/>
              </a:spcAft>
              <a:buClrTx/>
              <a:buSzTx/>
              <a:buNone/>
            </a:pPr>
            <a:r>
              <a:rPr lang="en-AU" sz="1600" b="1" dirty="0" smtClean="0">
                <a:ea typeface="Times New Roman"/>
              </a:rPr>
              <a:t/>
            </a:r>
            <a:br>
              <a:rPr lang="en-AU" sz="1600" b="1" dirty="0" smtClean="0">
                <a:ea typeface="Times New Roman"/>
              </a:rPr>
            </a:br>
            <a:r>
              <a:rPr lang="en-AU" sz="1600" b="1" dirty="0" smtClean="0">
                <a:ea typeface="Times New Roman"/>
              </a:rPr>
              <a:t>Regulation </a:t>
            </a:r>
            <a:r>
              <a:rPr lang="en-AU" sz="1600" b="1" dirty="0" smtClean="0">
                <a:ea typeface="Times New Roman"/>
              </a:rPr>
              <a:t>47 </a:t>
            </a:r>
            <a:r>
              <a:rPr lang="en-AU" sz="1600" b="1" dirty="0">
                <a:ea typeface="Times New Roman"/>
              </a:rPr>
              <a:t>- </a:t>
            </a:r>
            <a:r>
              <a:rPr lang="en-AU" sz="1600" b="1" dirty="0">
                <a:ea typeface="Times New Roman"/>
                <a:cs typeface="Times New Roman"/>
              </a:rPr>
              <a:t>A </a:t>
            </a:r>
            <a:r>
              <a:rPr lang="en-AU" sz="1600" b="1" dirty="0" smtClean="0">
                <a:ea typeface="Times New Roman"/>
                <a:cs typeface="Times New Roman"/>
              </a:rPr>
              <a:t>person</a:t>
            </a:r>
            <a:r>
              <a:rPr lang="en-AU" sz="1600" b="1" dirty="0">
                <a:ea typeface="Times New Roman"/>
                <a:cs typeface="Times New Roman"/>
              </a:rPr>
              <a:t> </a:t>
            </a:r>
            <a:r>
              <a:rPr lang="en-AU" sz="1600" b="1" dirty="0" smtClean="0">
                <a:ea typeface="Times New Roman"/>
                <a:cs typeface="Times New Roman"/>
              </a:rPr>
              <a:t>(visitor or volunteer) other than a worker must:</a:t>
            </a:r>
            <a:r>
              <a:rPr lang="en-AU" sz="1600" dirty="0" smtClean="0">
                <a:ea typeface="Times New Roman"/>
                <a:cs typeface="Times New Roman"/>
              </a:rPr>
              <a:t> </a:t>
            </a:r>
            <a:br>
              <a:rPr lang="en-AU" sz="1600" dirty="0" smtClean="0">
                <a:ea typeface="Times New Roman"/>
                <a:cs typeface="Times New Roman"/>
              </a:rPr>
            </a:br>
            <a:endParaRPr lang="en-AU" sz="800" b="1" dirty="0">
              <a:ea typeface="Times New Roman"/>
              <a:cs typeface="Times New Roman"/>
            </a:endParaRPr>
          </a:p>
          <a:p>
            <a:pPr lvl="0" eaLnBrk="0" hangingPunct="0">
              <a:lnSpc>
                <a:spcPct val="115000"/>
              </a:lnSpc>
              <a:spcBef>
                <a:spcPts val="600"/>
              </a:spcBef>
              <a:spcAft>
                <a:spcPts val="0"/>
              </a:spcAft>
            </a:pPr>
            <a:r>
              <a:rPr lang="en-AU" sz="1600" dirty="0">
                <a:ea typeface="Times New Roman"/>
                <a:cs typeface="Times New Roman"/>
              </a:rPr>
              <a:t>w</a:t>
            </a:r>
            <a:r>
              <a:rPr lang="en-AU" sz="1600" dirty="0" smtClean="0">
                <a:ea typeface="Times New Roman"/>
                <a:cs typeface="Times New Roman"/>
              </a:rPr>
              <a:t>ear PPE at a workplace in accordance with any information, training or reasonable instruction provided by the PCBU at the workplace.</a:t>
            </a:r>
          </a:p>
          <a:p>
            <a:endParaRPr lang="en-AU" sz="1600"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17</a:t>
            </a:fld>
            <a:endParaRPr lang="en-AU" dirty="0">
              <a:solidFill>
                <a:srgbClr val="FFFFFF"/>
              </a:solidFill>
            </a:endParaRPr>
          </a:p>
        </p:txBody>
      </p:sp>
    </p:spTree>
    <p:extLst>
      <p:ext uri="{BB962C8B-B14F-4D97-AF65-F5344CB8AC3E}">
        <p14:creationId xmlns:p14="http://schemas.microsoft.com/office/powerpoint/2010/main" val="42468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1700808"/>
            <a:ext cx="6696744" cy="4776192"/>
          </a:xfrm>
        </p:spPr>
        <p:txBody>
          <a:bodyPr/>
          <a:lstStyle/>
          <a:p>
            <a:pPr marL="109728" lvl="0" indent="0" defTabSz="914400">
              <a:spcBef>
                <a:spcPts val="600"/>
              </a:spcBef>
              <a:spcAft>
                <a:spcPts val="600"/>
              </a:spcAft>
              <a:buClr>
                <a:srgbClr val="0070C0"/>
              </a:buClr>
              <a:buSzPct val="68000"/>
              <a:buNone/>
            </a:pPr>
            <a:r>
              <a:rPr lang="en-AU" sz="1600" b="1" kern="1200" dirty="0" smtClean="0">
                <a:solidFill>
                  <a:schemeClr val="tx1"/>
                </a:solidFill>
                <a:latin typeface="Arial" panose="020B0604020202020204" pitchFamily="34" charset="0"/>
                <a:cs typeface="Arial" panose="020B0604020202020204" pitchFamily="34" charset="0"/>
              </a:rPr>
              <a:t>Hazard</a:t>
            </a:r>
          </a:p>
          <a:p>
            <a:pPr marL="395478" lvl="0" indent="-285750" defTabSz="914400">
              <a:spcBef>
                <a:spcPts val="600"/>
              </a:spcBef>
              <a:spcAft>
                <a:spcPts val="600"/>
              </a:spcAft>
            </a:pPr>
            <a:r>
              <a:rPr lang="en-AU" sz="1600" kern="1200" dirty="0" smtClean="0">
                <a:solidFill>
                  <a:schemeClr val="tx1"/>
                </a:solidFill>
                <a:latin typeface="Arial" panose="020B0604020202020204" pitchFamily="34" charset="0"/>
                <a:cs typeface="Arial" panose="020B0604020202020204" pitchFamily="34" charset="0"/>
              </a:rPr>
              <a:t>Something that has the potential to cause harm (injury or damage</a:t>
            </a:r>
            <a:r>
              <a:rPr lang="en-AU" sz="1600" kern="1200" dirty="0" smtClean="0">
                <a:solidFill>
                  <a:schemeClr val="tx1"/>
                </a:solidFill>
                <a:latin typeface="Arial" panose="020B0604020202020204" pitchFamily="34" charset="0"/>
                <a:cs typeface="Arial" panose="020B0604020202020204" pitchFamily="34" charset="0"/>
              </a:rPr>
              <a:t>).</a:t>
            </a:r>
            <a:endParaRPr lang="en-AU" sz="1600" kern="1200" dirty="0">
              <a:solidFill>
                <a:schemeClr val="tx1"/>
              </a:solidFill>
              <a:latin typeface="Arial" panose="020B0604020202020204" pitchFamily="34" charset="0"/>
              <a:cs typeface="Arial" panose="020B0604020202020204" pitchFamily="34" charset="0"/>
            </a:endParaRPr>
          </a:p>
          <a:p>
            <a:pPr marL="109728" lvl="0" indent="0" defTabSz="914400">
              <a:spcBef>
                <a:spcPts val="600"/>
              </a:spcBef>
              <a:spcAft>
                <a:spcPts val="600"/>
              </a:spcAft>
              <a:buNone/>
            </a:pPr>
            <a:r>
              <a:rPr lang="en-AU" sz="1600" b="1" kern="1200" dirty="0" smtClean="0">
                <a:solidFill>
                  <a:schemeClr val="tx1"/>
                </a:solidFill>
                <a:latin typeface="Arial" panose="020B0604020202020204" pitchFamily="34" charset="0"/>
                <a:cs typeface="Arial" panose="020B0604020202020204" pitchFamily="34" charset="0"/>
              </a:rPr>
              <a:t>Risk</a:t>
            </a:r>
          </a:p>
          <a:p>
            <a:pPr marL="390525" lvl="1" defTabSz="914400">
              <a:spcBef>
                <a:spcPts val="600"/>
              </a:spcBef>
              <a:spcAft>
                <a:spcPts val="600"/>
              </a:spcAft>
              <a:buClr>
                <a:schemeClr val="accent1"/>
              </a:buClr>
            </a:pPr>
            <a:r>
              <a:rPr lang="en-AU" sz="1600" kern="1200" dirty="0" smtClean="0">
                <a:solidFill>
                  <a:schemeClr val="tx1"/>
                </a:solidFill>
                <a:latin typeface="Arial" panose="020B0604020202020204" pitchFamily="34" charset="0"/>
                <a:ea typeface="+mn-ea"/>
                <a:cs typeface="Arial" panose="020B0604020202020204" pitchFamily="34" charset="0"/>
              </a:rPr>
              <a:t>The probability </a:t>
            </a:r>
            <a:r>
              <a:rPr lang="en-AU" sz="1600" kern="1200" dirty="0" smtClean="0">
                <a:solidFill>
                  <a:prstClr val="black"/>
                </a:solidFill>
                <a:latin typeface="Arial"/>
                <a:ea typeface="+mn-ea"/>
                <a:cs typeface="Arial" panose="020B0604020202020204" pitchFamily="34" charset="0"/>
              </a:rPr>
              <a:t>and </a:t>
            </a:r>
            <a:r>
              <a:rPr lang="en-AU" sz="1600" kern="1200" dirty="0" smtClean="0">
                <a:solidFill>
                  <a:schemeClr val="tx1"/>
                </a:solidFill>
                <a:latin typeface="Arial" panose="020B0604020202020204" pitchFamily="34" charset="0"/>
                <a:ea typeface="+mn-ea"/>
                <a:cs typeface="Arial" panose="020B0604020202020204" pitchFamily="34" charset="0"/>
              </a:rPr>
              <a:t>consequences of the level of harm occurring.</a:t>
            </a:r>
          </a:p>
          <a:p>
            <a:pPr marL="104775" lvl="1" indent="0" defTabSz="914400">
              <a:spcBef>
                <a:spcPts val="600"/>
              </a:spcBef>
              <a:spcAft>
                <a:spcPts val="600"/>
              </a:spcAft>
              <a:buClr>
                <a:schemeClr val="accent1"/>
              </a:buClr>
              <a:buNone/>
            </a:pPr>
            <a:r>
              <a:rPr lang="en-AU" sz="1600" b="1" kern="1200" dirty="0" smtClean="0">
                <a:solidFill>
                  <a:schemeClr val="tx1"/>
                </a:solidFill>
                <a:latin typeface="Arial" panose="020B0604020202020204" pitchFamily="34" charset="0"/>
                <a:ea typeface="MS PGothic" pitchFamily="34" charset="-128"/>
                <a:cs typeface="Arial" panose="020B0604020202020204" pitchFamily="34" charset="0"/>
              </a:rPr>
              <a:t>Risk assessment </a:t>
            </a:r>
          </a:p>
          <a:p>
            <a:pPr marL="390525" lvl="1" defTabSz="914400">
              <a:spcBef>
                <a:spcPts val="600"/>
              </a:spcBef>
              <a:spcAft>
                <a:spcPts val="600"/>
              </a:spcAft>
              <a:buClr>
                <a:schemeClr val="accent1"/>
              </a:buClr>
            </a:pPr>
            <a:r>
              <a:rPr lang="en-AU" sz="1600" kern="1200" dirty="0" smtClean="0">
                <a:solidFill>
                  <a:schemeClr val="tx1"/>
                </a:solidFill>
                <a:latin typeface="Arial" panose="020B0604020202020204" pitchFamily="34" charset="0"/>
                <a:ea typeface="MS PGothic" pitchFamily="34" charset="-128"/>
                <a:cs typeface="Arial" panose="020B0604020202020204" pitchFamily="34" charset="0"/>
              </a:rPr>
              <a:t>The process of evaluating the likelihood and severity of harm arising from exposure to an identified hazard.</a:t>
            </a:r>
          </a:p>
          <a:p>
            <a:pPr marL="111125" lvl="1" indent="0" defTabSz="914400">
              <a:spcBef>
                <a:spcPts val="600"/>
              </a:spcBef>
              <a:spcAft>
                <a:spcPts val="600"/>
              </a:spcAft>
              <a:buClr>
                <a:schemeClr val="accent1"/>
              </a:buClr>
              <a:buNone/>
            </a:pPr>
            <a:r>
              <a:rPr lang="en-AU" sz="1600" b="1" kern="1200" dirty="0" smtClean="0">
                <a:solidFill>
                  <a:schemeClr val="tx1"/>
                </a:solidFill>
                <a:latin typeface="Arial" panose="020B0604020202020204" pitchFamily="34" charset="0"/>
                <a:ea typeface="+mn-ea"/>
                <a:cs typeface="Arial" panose="020B0604020202020204" pitchFamily="34" charset="0"/>
              </a:rPr>
              <a:t>Hierarchy of control</a:t>
            </a:r>
          </a:p>
          <a:p>
            <a:pPr marL="396875" lvl="1" defTabSz="914400">
              <a:spcBef>
                <a:spcPts val="600"/>
              </a:spcBef>
              <a:spcAft>
                <a:spcPts val="600"/>
              </a:spcAft>
              <a:buClr>
                <a:schemeClr val="accent1"/>
              </a:buClr>
            </a:pPr>
            <a:r>
              <a:rPr lang="en-US" sz="1600" dirty="0" smtClean="0">
                <a:latin typeface="Arial" panose="020B0604020202020204" pitchFamily="34" charset="0"/>
                <a:ea typeface="Times New Roman"/>
                <a:cs typeface="Arial" panose="020B0604020202020204" pitchFamily="34" charset="0"/>
              </a:rPr>
              <a:t>The tool used when determining how risks are to be managed.</a:t>
            </a:r>
            <a:endParaRPr lang="en-AU" sz="1600" kern="1200" dirty="0" smtClean="0">
              <a:solidFill>
                <a:schemeClr val="tx1"/>
              </a:solidFill>
              <a:latin typeface="Arial" panose="020B0604020202020204" pitchFamily="34" charset="0"/>
              <a:ea typeface="+mn-ea"/>
              <a:cs typeface="Arial" panose="020B0604020202020204" pitchFamily="34" charset="0"/>
            </a:endParaRPr>
          </a:p>
          <a:p>
            <a:pPr marL="104775" lvl="1" indent="0" defTabSz="914400">
              <a:spcBef>
                <a:spcPts val="600"/>
              </a:spcBef>
              <a:spcAft>
                <a:spcPts val="600"/>
              </a:spcAft>
              <a:buClr>
                <a:schemeClr val="accent1"/>
              </a:buClr>
              <a:buNone/>
            </a:pPr>
            <a:r>
              <a:rPr lang="en-AU" sz="1600" b="1" kern="1200" dirty="0" smtClean="0">
                <a:solidFill>
                  <a:schemeClr val="tx1"/>
                </a:solidFill>
                <a:latin typeface="Arial" panose="020B0604020202020204" pitchFamily="34" charset="0"/>
                <a:ea typeface="+mn-ea"/>
                <a:cs typeface="Arial" panose="020B0604020202020204" pitchFamily="34" charset="0"/>
              </a:rPr>
              <a:t>Risk control</a:t>
            </a:r>
            <a:endParaRPr lang="en-US" sz="1600" kern="1200" dirty="0" smtClean="0">
              <a:solidFill>
                <a:schemeClr val="tx1"/>
              </a:solidFill>
              <a:latin typeface="Arial" panose="020B0604020202020204" pitchFamily="34" charset="0"/>
              <a:ea typeface="+mn-ea"/>
              <a:cs typeface="Arial" panose="020B0604020202020204" pitchFamily="34" charset="0"/>
            </a:endParaRPr>
          </a:p>
          <a:p>
            <a:pPr marL="396875" lvl="1" defTabSz="914400">
              <a:spcBef>
                <a:spcPts val="600"/>
              </a:spcBef>
              <a:spcAft>
                <a:spcPts val="600"/>
              </a:spcAft>
              <a:buClr>
                <a:schemeClr val="accent1"/>
              </a:buClr>
            </a:pPr>
            <a:r>
              <a:rPr lang="en-AU" sz="1600" kern="1200" dirty="0" smtClean="0">
                <a:solidFill>
                  <a:schemeClr val="tx1"/>
                </a:solidFill>
                <a:latin typeface="Arial" panose="020B0604020202020204" pitchFamily="34" charset="0"/>
                <a:ea typeface="+mn-ea"/>
                <a:cs typeface="Arial" panose="020B0604020202020204" pitchFamily="34" charset="0"/>
              </a:rPr>
              <a:t>The process of eliminating or minimising the risk of harm.</a:t>
            </a:r>
          </a:p>
          <a:p>
            <a:pPr lvl="0" eaLnBrk="0" hangingPunct="0">
              <a:lnSpc>
                <a:spcPts val="2040"/>
              </a:lnSpc>
              <a:spcBef>
                <a:spcPts val="600"/>
              </a:spcBef>
              <a:spcAft>
                <a:spcPts val="600"/>
              </a:spcAft>
            </a:pPr>
            <a:endParaRPr lang="en-US" sz="1600" dirty="0">
              <a:latin typeface="Arial" panose="020B0604020202020204" pitchFamily="34" charset="0"/>
              <a:ea typeface="Times New Roman"/>
              <a:cs typeface="Arial" panose="020B0604020202020204" pitchFamily="34" charset="0"/>
            </a:endParaRPr>
          </a:p>
          <a:p>
            <a:endParaRPr lang="en-AU"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18</a:t>
            </a:fld>
            <a:endParaRPr lang="en-AU" dirty="0">
              <a:solidFill>
                <a:srgbClr val="FFFFFF"/>
              </a:solidFill>
            </a:endParaRPr>
          </a:p>
        </p:txBody>
      </p:sp>
      <p:sp>
        <p:nvSpPr>
          <p:cNvPr id="5" name="Title 1"/>
          <p:cNvSpPr txBox="1">
            <a:spLocks/>
          </p:cNvSpPr>
          <p:nvPr/>
        </p:nvSpPr>
        <p:spPr bwMode="auto">
          <a:xfrm>
            <a:off x="1835696" y="260648"/>
            <a:ext cx="73083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a:lstStyle>
          <a:p>
            <a:r>
              <a:rPr lang="en-AU" kern="0" dirty="0" smtClean="0">
                <a:solidFill>
                  <a:schemeClr val="accent1"/>
                </a:solidFill>
              </a:rPr>
              <a:t>Risk Management </a:t>
            </a:r>
            <a:r>
              <a:rPr lang="en-AU" kern="0" dirty="0" smtClean="0">
                <a:solidFill>
                  <a:schemeClr val="accent1"/>
                </a:solidFill>
              </a:rPr>
              <a:t>Definitions</a:t>
            </a:r>
            <a:endParaRPr lang="en-AU" kern="0" dirty="0" smtClean="0">
              <a:solidFill>
                <a:schemeClr val="accent1"/>
              </a:solidFill>
            </a:endParaRPr>
          </a:p>
        </p:txBody>
      </p:sp>
    </p:spTree>
    <p:extLst>
      <p:ext uri="{BB962C8B-B14F-4D97-AF65-F5344CB8AC3E}">
        <p14:creationId xmlns:p14="http://schemas.microsoft.com/office/powerpoint/2010/main" val="352847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7200800" cy="1152128"/>
          </a:xfrm>
        </p:spPr>
        <p:txBody>
          <a:bodyPr/>
          <a:lstStyle/>
          <a:p>
            <a:r>
              <a:rPr lang="en-AU" dirty="0" smtClean="0">
                <a:solidFill>
                  <a:srgbClr val="FF8200"/>
                </a:solidFill>
              </a:rPr>
              <a:t>Hazard </a:t>
            </a:r>
            <a:r>
              <a:rPr lang="en-AU" dirty="0" smtClean="0">
                <a:solidFill>
                  <a:srgbClr val="FF8200"/>
                </a:solidFill>
              </a:rPr>
              <a:t>Identification and </a:t>
            </a:r>
            <a:br>
              <a:rPr lang="en-AU" dirty="0" smtClean="0">
                <a:solidFill>
                  <a:srgbClr val="FF8200"/>
                </a:solidFill>
              </a:rPr>
            </a:br>
            <a:r>
              <a:rPr lang="en-AU" dirty="0" smtClean="0">
                <a:solidFill>
                  <a:srgbClr val="FF8200"/>
                </a:solidFill>
              </a:rPr>
              <a:t>Risk </a:t>
            </a:r>
            <a:r>
              <a:rPr lang="en-AU" dirty="0" smtClean="0">
                <a:solidFill>
                  <a:srgbClr val="FF8200"/>
                </a:solidFill>
              </a:rPr>
              <a:t>Management </a:t>
            </a:r>
            <a:r>
              <a:rPr lang="en-AU" dirty="0" smtClean="0">
                <a:solidFill>
                  <a:srgbClr val="FF8200"/>
                </a:solidFill>
              </a:rPr>
              <a:t>Process</a:t>
            </a:r>
            <a:endParaRPr lang="en-US" dirty="0"/>
          </a:p>
        </p:txBody>
      </p:sp>
      <p:sp>
        <p:nvSpPr>
          <p:cNvPr id="3" name="Content Placeholder 2"/>
          <p:cNvSpPr>
            <a:spLocks noGrp="1"/>
          </p:cNvSpPr>
          <p:nvPr>
            <p:ph idx="1"/>
          </p:nvPr>
        </p:nvSpPr>
        <p:spPr/>
        <p:txBody>
          <a:bodyPr/>
          <a:lstStyle/>
          <a:p>
            <a:pPr marL="0" indent="0">
              <a:spcBef>
                <a:spcPts val="0"/>
              </a:spcBef>
              <a:spcAft>
                <a:spcPts val="0"/>
              </a:spcAft>
              <a:buNone/>
            </a:pPr>
            <a:r>
              <a:rPr lang="en-US" sz="1600" b="1" dirty="0" smtClean="0">
                <a:latin typeface="Arial" pitchFamily="34" charset="0"/>
                <a:cs typeface="Arial" pitchFamily="34" charset="0"/>
              </a:rPr>
              <a:t>1. Identifying </a:t>
            </a:r>
            <a:r>
              <a:rPr lang="en-US" sz="1600" b="1" dirty="0">
                <a:latin typeface="Arial" pitchFamily="34" charset="0"/>
                <a:cs typeface="Arial" pitchFamily="34" charset="0"/>
              </a:rPr>
              <a:t>hazards</a:t>
            </a:r>
          </a:p>
          <a:p>
            <a:pPr>
              <a:spcBef>
                <a:spcPts val="0"/>
              </a:spcBef>
              <a:spcAft>
                <a:spcPts val="0"/>
              </a:spcAft>
            </a:pPr>
            <a:r>
              <a:rPr lang="en-US" sz="1600" dirty="0">
                <a:solidFill>
                  <a:srgbClr val="333333"/>
                </a:solidFill>
                <a:latin typeface="Arial" pitchFamily="34" charset="0"/>
                <a:cs typeface="Arial" pitchFamily="34" charset="0"/>
              </a:rPr>
              <a:t>The first step </a:t>
            </a:r>
            <a:r>
              <a:rPr lang="en-US" sz="1600" dirty="0" smtClean="0">
                <a:solidFill>
                  <a:srgbClr val="333333"/>
                </a:solidFill>
                <a:latin typeface="Arial" pitchFamily="34" charset="0"/>
                <a:cs typeface="Arial" pitchFamily="34" charset="0"/>
              </a:rPr>
              <a:t>is </a:t>
            </a:r>
            <a:r>
              <a:rPr lang="en-US" sz="1600" dirty="0">
                <a:solidFill>
                  <a:srgbClr val="333333"/>
                </a:solidFill>
                <a:latin typeface="Arial" pitchFamily="34" charset="0"/>
                <a:cs typeface="Arial" pitchFamily="34" charset="0"/>
              </a:rPr>
              <a:t>to </a:t>
            </a:r>
            <a:r>
              <a:rPr lang="en-US" sz="1600" dirty="0" smtClean="0">
                <a:solidFill>
                  <a:srgbClr val="333333"/>
                </a:solidFill>
                <a:latin typeface="Arial" pitchFamily="34" charset="0"/>
                <a:cs typeface="Arial" pitchFamily="34" charset="0"/>
              </a:rPr>
              <a:t>identify any </a:t>
            </a:r>
            <a:r>
              <a:rPr lang="en-US" sz="1600" dirty="0">
                <a:solidFill>
                  <a:srgbClr val="333333"/>
                </a:solidFill>
                <a:latin typeface="Arial" pitchFamily="34" charset="0"/>
                <a:cs typeface="Arial" pitchFamily="34" charset="0"/>
              </a:rPr>
              <a:t>hazards in the workplace</a:t>
            </a:r>
            <a:r>
              <a:rPr lang="en-US" sz="1600" dirty="0" smtClean="0">
                <a:solidFill>
                  <a:srgbClr val="333333"/>
                </a:solidFill>
                <a:latin typeface="Arial" pitchFamily="34" charset="0"/>
                <a:cs typeface="Arial" pitchFamily="34" charset="0"/>
              </a:rPr>
              <a:t>.</a:t>
            </a:r>
          </a:p>
          <a:p>
            <a:pPr marL="0" indent="0">
              <a:spcBef>
                <a:spcPts val="1200"/>
              </a:spcBef>
              <a:spcAft>
                <a:spcPts val="0"/>
              </a:spcAft>
              <a:buNone/>
            </a:pPr>
            <a:r>
              <a:rPr lang="en-US" sz="1600" b="1" dirty="0" smtClean="0">
                <a:solidFill>
                  <a:srgbClr val="333333"/>
                </a:solidFill>
                <a:latin typeface="Arial" pitchFamily="34" charset="0"/>
                <a:cs typeface="Arial" pitchFamily="34" charset="0"/>
              </a:rPr>
              <a:t>2. Assessing the Risk</a:t>
            </a:r>
            <a:endParaRPr lang="en-US" sz="1200" dirty="0">
              <a:latin typeface="Arial"/>
            </a:endParaRPr>
          </a:p>
          <a:p>
            <a:pPr>
              <a:spcBef>
                <a:spcPts val="0"/>
              </a:spcBef>
              <a:spcAft>
                <a:spcPts val="0"/>
              </a:spcAft>
            </a:pPr>
            <a:r>
              <a:rPr lang="en-US" sz="1600" dirty="0">
                <a:solidFill>
                  <a:srgbClr val="323232"/>
                </a:solidFill>
                <a:latin typeface="Arial"/>
              </a:rPr>
              <a:t>Assess the level of risk associated with each hazard. Take into the exposure (how frequently a person or thing is exposed to a hazard), the Likelihood (chance) of harm occurring, and the most likely consequences (injury or damage) if harm was to </a:t>
            </a:r>
            <a:r>
              <a:rPr lang="en-US" sz="1600" dirty="0" smtClean="0">
                <a:solidFill>
                  <a:srgbClr val="323232"/>
                </a:solidFill>
                <a:latin typeface="Arial"/>
              </a:rPr>
              <a:t>occur.</a:t>
            </a:r>
            <a:endParaRPr lang="en-US" sz="1600" dirty="0">
              <a:solidFill>
                <a:srgbClr val="323232"/>
              </a:solidFill>
              <a:latin typeface="Arial"/>
            </a:endParaRPr>
          </a:p>
          <a:p>
            <a:pPr marL="0" indent="0">
              <a:spcBef>
                <a:spcPts val="1200"/>
              </a:spcBef>
              <a:spcAft>
                <a:spcPts val="0"/>
              </a:spcAft>
              <a:buNone/>
            </a:pPr>
            <a:r>
              <a:rPr lang="en-US" sz="1600" b="1" dirty="0" smtClean="0">
                <a:solidFill>
                  <a:srgbClr val="333333"/>
                </a:solidFill>
                <a:latin typeface="Arial" pitchFamily="34" charset="0"/>
                <a:cs typeface="Arial" pitchFamily="34" charset="0"/>
              </a:rPr>
              <a:t>3. Controlling the Risks</a:t>
            </a:r>
          </a:p>
          <a:p>
            <a:pPr>
              <a:spcBef>
                <a:spcPts val="0"/>
              </a:spcBef>
              <a:spcAft>
                <a:spcPts val="0"/>
              </a:spcAft>
            </a:pPr>
            <a:r>
              <a:rPr lang="en-US" sz="1600" dirty="0" smtClean="0">
                <a:solidFill>
                  <a:srgbClr val="333333"/>
                </a:solidFill>
                <a:latin typeface="Arial" pitchFamily="34" charset="0"/>
                <a:cs typeface="Arial" pitchFamily="34" charset="0"/>
              </a:rPr>
              <a:t>Some control measures </a:t>
            </a:r>
            <a:r>
              <a:rPr lang="en-US" sz="1600" dirty="0">
                <a:solidFill>
                  <a:srgbClr val="333333"/>
                </a:solidFill>
                <a:latin typeface="Arial" pitchFamily="34" charset="0"/>
                <a:cs typeface="Arial" pitchFamily="34" charset="0"/>
              </a:rPr>
              <a:t>are more effective than others. Control </a:t>
            </a:r>
            <a:r>
              <a:rPr lang="en-US" sz="1600" dirty="0" smtClean="0">
                <a:solidFill>
                  <a:srgbClr val="333333"/>
                </a:solidFill>
                <a:latin typeface="Arial" pitchFamily="34" charset="0"/>
                <a:cs typeface="Arial" pitchFamily="34" charset="0"/>
              </a:rPr>
              <a:t>measures can </a:t>
            </a:r>
            <a:r>
              <a:rPr lang="en-US" sz="1600" dirty="0">
                <a:solidFill>
                  <a:srgbClr val="333333"/>
                </a:solidFill>
                <a:latin typeface="Arial" pitchFamily="34" charset="0"/>
                <a:cs typeface="Arial" pitchFamily="34" charset="0"/>
              </a:rPr>
              <a:t>be ranked from the highest level of protection </a:t>
            </a:r>
            <a:r>
              <a:rPr lang="en-US" sz="1600" dirty="0">
                <a:solidFill>
                  <a:srgbClr val="323232"/>
                </a:solidFill>
                <a:latin typeface="Arial"/>
              </a:rPr>
              <a:t>and </a:t>
            </a:r>
            <a:r>
              <a:rPr lang="en-US" sz="1600" dirty="0" smtClean="0">
                <a:solidFill>
                  <a:srgbClr val="333333"/>
                </a:solidFill>
                <a:latin typeface="Arial" pitchFamily="34" charset="0"/>
                <a:cs typeface="Arial" pitchFamily="34" charset="0"/>
              </a:rPr>
              <a:t>reliability </a:t>
            </a:r>
            <a:r>
              <a:rPr lang="en-US" sz="1600" dirty="0">
                <a:solidFill>
                  <a:srgbClr val="333333"/>
                </a:solidFill>
                <a:latin typeface="Arial" pitchFamily="34" charset="0"/>
                <a:cs typeface="Arial" pitchFamily="34" charset="0"/>
              </a:rPr>
              <a:t>to the </a:t>
            </a:r>
            <a:r>
              <a:rPr lang="en-US" sz="1600" dirty="0" smtClean="0">
                <a:solidFill>
                  <a:srgbClr val="333333"/>
                </a:solidFill>
                <a:latin typeface="Arial" pitchFamily="34" charset="0"/>
                <a:cs typeface="Arial" pitchFamily="34" charset="0"/>
              </a:rPr>
              <a:t>lowest. This </a:t>
            </a:r>
            <a:r>
              <a:rPr lang="en-US" sz="1600" dirty="0">
                <a:solidFill>
                  <a:srgbClr val="333333"/>
                </a:solidFill>
                <a:latin typeface="Arial" pitchFamily="34" charset="0"/>
                <a:cs typeface="Arial" pitchFamily="34" charset="0"/>
              </a:rPr>
              <a:t>ranking is known as the hierarchy of control</a:t>
            </a:r>
            <a:r>
              <a:rPr lang="en-US" sz="1600" dirty="0" smtClean="0">
                <a:solidFill>
                  <a:srgbClr val="333333"/>
                </a:solidFill>
                <a:latin typeface="Arial" pitchFamily="34" charset="0"/>
                <a:cs typeface="Arial" pitchFamily="34" charset="0"/>
              </a:rPr>
              <a:t>.</a:t>
            </a:r>
          </a:p>
          <a:p>
            <a:pPr marL="0" indent="0">
              <a:spcBef>
                <a:spcPts val="1200"/>
              </a:spcBef>
              <a:spcAft>
                <a:spcPts val="0"/>
              </a:spcAft>
              <a:buNone/>
            </a:pPr>
            <a:r>
              <a:rPr lang="en-US" sz="1600" b="1" dirty="0" smtClean="0">
                <a:latin typeface="Arial" pitchFamily="34" charset="0"/>
                <a:cs typeface="Arial" pitchFamily="34" charset="0"/>
              </a:rPr>
              <a:t>4. Reviewing Risk Controls</a:t>
            </a:r>
          </a:p>
          <a:p>
            <a:pPr>
              <a:spcBef>
                <a:spcPts val="0"/>
              </a:spcBef>
              <a:spcAft>
                <a:spcPts val="0"/>
              </a:spcAft>
            </a:pPr>
            <a:r>
              <a:rPr lang="en-US" sz="1600" dirty="0" smtClean="0">
                <a:solidFill>
                  <a:srgbClr val="333333"/>
                </a:solidFill>
                <a:latin typeface="Arial" pitchFamily="34" charset="0"/>
                <a:cs typeface="Arial" pitchFamily="34" charset="0"/>
              </a:rPr>
              <a:t>Control </a:t>
            </a:r>
            <a:r>
              <a:rPr lang="en-US" sz="1600" dirty="0">
                <a:solidFill>
                  <a:srgbClr val="333333"/>
                </a:solidFill>
                <a:latin typeface="Arial" pitchFamily="34" charset="0"/>
                <a:cs typeface="Arial" pitchFamily="34" charset="0"/>
              </a:rPr>
              <a:t>measures that are put in place </a:t>
            </a:r>
            <a:r>
              <a:rPr lang="en-US" sz="1600" dirty="0" smtClean="0">
                <a:solidFill>
                  <a:srgbClr val="333333"/>
                </a:solidFill>
                <a:latin typeface="Arial" pitchFamily="34" charset="0"/>
                <a:cs typeface="Arial" pitchFamily="34" charset="0"/>
              </a:rPr>
              <a:t>to protect </a:t>
            </a:r>
            <a:br>
              <a:rPr lang="en-US" sz="1600" dirty="0" smtClean="0">
                <a:solidFill>
                  <a:srgbClr val="333333"/>
                </a:solidFill>
                <a:latin typeface="Arial" pitchFamily="34" charset="0"/>
                <a:cs typeface="Arial" pitchFamily="34" charset="0"/>
              </a:rPr>
            </a:br>
            <a:r>
              <a:rPr lang="en-US" sz="1600" dirty="0" smtClean="0">
                <a:solidFill>
                  <a:srgbClr val="333333"/>
                </a:solidFill>
                <a:latin typeface="Arial" pitchFamily="34" charset="0"/>
                <a:cs typeface="Arial" pitchFamily="34" charset="0"/>
              </a:rPr>
              <a:t>health </a:t>
            </a:r>
            <a:r>
              <a:rPr lang="en-US" sz="1600" dirty="0">
                <a:solidFill>
                  <a:srgbClr val="323232"/>
                </a:solidFill>
                <a:latin typeface="Arial"/>
              </a:rPr>
              <a:t>and </a:t>
            </a:r>
            <a:r>
              <a:rPr lang="en-US" sz="1600" dirty="0" smtClean="0">
                <a:solidFill>
                  <a:srgbClr val="333333"/>
                </a:solidFill>
                <a:latin typeface="Arial" pitchFamily="34" charset="0"/>
                <a:cs typeface="Arial" pitchFamily="34" charset="0"/>
              </a:rPr>
              <a:t>safety, </a:t>
            </a:r>
            <a:r>
              <a:rPr lang="en-US" sz="1600" dirty="0">
                <a:solidFill>
                  <a:srgbClr val="333333"/>
                </a:solidFill>
                <a:latin typeface="Arial" pitchFamily="34" charset="0"/>
                <a:cs typeface="Arial" pitchFamily="34" charset="0"/>
              </a:rPr>
              <a:t>should be regularly </a:t>
            </a:r>
            <a:r>
              <a:rPr lang="en-US" sz="1600" dirty="0" smtClean="0">
                <a:solidFill>
                  <a:srgbClr val="333333"/>
                </a:solidFill>
                <a:latin typeface="Arial" pitchFamily="34" charset="0"/>
                <a:cs typeface="Arial" pitchFamily="34" charset="0"/>
              </a:rPr>
              <a:t>reviewed </a:t>
            </a:r>
            <a:r>
              <a:rPr lang="en-US" sz="1600" dirty="0">
                <a:solidFill>
                  <a:srgbClr val="333333"/>
                </a:solidFill>
                <a:latin typeface="Arial" pitchFamily="34" charset="0"/>
                <a:cs typeface="Arial" pitchFamily="34" charset="0"/>
              </a:rPr>
              <a:t>to </a:t>
            </a:r>
            <a:r>
              <a:rPr lang="en-US" sz="1600" dirty="0" smtClean="0">
                <a:solidFill>
                  <a:srgbClr val="333333"/>
                </a:solidFill>
                <a:latin typeface="Arial" pitchFamily="34" charset="0"/>
                <a:cs typeface="Arial" pitchFamily="34" charset="0"/>
              </a:rPr>
              <a:t/>
            </a:r>
            <a:br>
              <a:rPr lang="en-US" sz="1600" dirty="0" smtClean="0">
                <a:solidFill>
                  <a:srgbClr val="333333"/>
                </a:solidFill>
                <a:latin typeface="Arial" pitchFamily="34" charset="0"/>
                <a:cs typeface="Arial" pitchFamily="34" charset="0"/>
              </a:rPr>
            </a:br>
            <a:r>
              <a:rPr lang="en-US" sz="1600" dirty="0" smtClean="0">
                <a:solidFill>
                  <a:srgbClr val="333333"/>
                </a:solidFill>
                <a:latin typeface="Arial" pitchFamily="34" charset="0"/>
                <a:cs typeface="Arial" pitchFamily="34" charset="0"/>
              </a:rPr>
              <a:t>ensure they remain effective.</a:t>
            </a:r>
            <a:endParaRPr lang="en-US" sz="1600" b="1" dirty="0" smtClean="0">
              <a:solidFill>
                <a:srgbClr val="333333"/>
              </a:solidFill>
              <a:latin typeface="Arial" pitchFamily="34" charset="0"/>
              <a:cs typeface="Arial" pitchFamily="34" charset="0"/>
            </a:endParaRPr>
          </a:p>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19</a:t>
            </a:fld>
            <a:endParaRPr lang="en-AU" sz="1400" dirty="0">
              <a:solidFill>
                <a:srgbClr val="1D1D60"/>
              </a:solidFill>
            </a:endParaRPr>
          </a:p>
        </p:txBody>
      </p:sp>
      <p:pic>
        <p:nvPicPr>
          <p:cNvPr id="5" name="Picture 2" descr="H:\My Documents\My Pictures\images1T0F2L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869160"/>
            <a:ext cx="2060848"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30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7128792" cy="1152128"/>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AU" dirty="0"/>
              <a:t/>
            </a:r>
            <a:br>
              <a:rPr lang="en-AU" dirty="0"/>
            </a:br>
            <a:r>
              <a:rPr lang="en-AU" kern="1200" dirty="0">
                <a:solidFill>
                  <a:srgbClr val="FF8200"/>
                </a:solidFill>
                <a:latin typeface="Arial" panose="020B0604020202020204" pitchFamily="34" charset="0"/>
                <a:cs typeface="Arial" panose="020B0604020202020204" pitchFamily="34" charset="0"/>
              </a:rPr>
              <a:t>The Mining and Quarrying Occupational Health and Safety Committee</a:t>
            </a:r>
          </a:p>
        </p:txBody>
      </p:sp>
      <p:sp>
        <p:nvSpPr>
          <p:cNvPr id="3" name="Content Placeholder 2"/>
          <p:cNvSpPr>
            <a:spLocks noGrp="1"/>
          </p:cNvSpPr>
          <p:nvPr>
            <p:ph idx="1"/>
          </p:nvPr>
        </p:nvSpPr>
        <p:spPr/>
        <p:txBody>
          <a:bodyPr/>
          <a:lstStyle/>
          <a:p>
            <a:pPr marL="0" indent="0" hangingPunct="0">
              <a:buNone/>
            </a:pPr>
            <a:r>
              <a:rPr lang="en-US" b="1" dirty="0"/>
              <a:t>Promoting Work Health and Safety in the Workplace</a:t>
            </a:r>
            <a:endParaRPr lang="en-AU" dirty="0"/>
          </a:p>
          <a:p>
            <a:pPr marL="0" indent="0" fontAlgn="auto">
              <a:buNone/>
            </a:pPr>
            <a:r>
              <a:rPr lang="en-US" sz="1800" dirty="0"/>
              <a:t>This workplace industry safety </a:t>
            </a:r>
            <a:r>
              <a:rPr lang="en-US" sz="1800" dirty="0" smtClean="0"/>
              <a:t>presentation </a:t>
            </a:r>
            <a:r>
              <a:rPr lang="en-US" sz="1800" dirty="0"/>
              <a:t>is developed and fully funded by the Mining and Quarrying Occupational Health and Safety Committee (MAQOHSC). </a:t>
            </a:r>
            <a:endParaRPr lang="en-US" sz="1800" dirty="0" smtClean="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algn="r">
              <a:buNone/>
            </a:pPr>
            <a:r>
              <a:rPr lang="en-AU" sz="1600" dirty="0" smtClean="0"/>
              <a:t>ISBN </a:t>
            </a:r>
            <a:r>
              <a:rPr lang="en-AU" sz="1600" dirty="0"/>
              <a:t>978-1-925361-42-1</a:t>
            </a:r>
          </a:p>
          <a:p>
            <a:pPr marL="0" indent="0" fontAlgn="auto">
              <a:buNone/>
            </a:pPr>
            <a:endParaRPr lang="en-AU" kern="1200" dirty="0">
              <a:solidFill>
                <a:srgbClr val="FF8200"/>
              </a:solidFill>
              <a:latin typeface="Arial" panose="020B0604020202020204" pitchFamily="34" charset="0"/>
              <a:cs typeface="Arial" panose="020B0604020202020204" pitchFamily="34" charset="0"/>
            </a:endParaRPr>
          </a:p>
          <a:p>
            <a:pPr marL="0" indent="0" fontAlgn="auto">
              <a:buNone/>
            </a:pPr>
            <a:endParaRPr lang="en-AU" kern="1200" dirty="0" smtClean="0">
              <a:solidFill>
                <a:srgbClr val="FF8200"/>
              </a:solidFill>
              <a:latin typeface="Arial" panose="020B0604020202020204" pitchFamily="34" charset="0"/>
              <a:cs typeface="Arial" panose="020B0604020202020204" pitchFamily="34" charset="0"/>
            </a:endParaRPr>
          </a:p>
          <a:p>
            <a:pPr marL="0" indent="0" fontAlgn="auto">
              <a:buNone/>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a:t>
            </a:fld>
            <a:endParaRPr lang="en-AU" sz="1400" dirty="0">
              <a:solidFill>
                <a:srgbClr val="1D1D60"/>
              </a:solidFill>
            </a:endParaRPr>
          </a:p>
        </p:txBody>
      </p:sp>
    </p:spTree>
    <p:extLst>
      <p:ext uri="{BB962C8B-B14F-4D97-AF65-F5344CB8AC3E}">
        <p14:creationId xmlns:p14="http://schemas.microsoft.com/office/powerpoint/2010/main" val="2966597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4"/>
          <p:cNvSpPr>
            <a:spLocks noChangeArrowheads="1"/>
          </p:cNvSpPr>
          <p:nvPr/>
        </p:nvSpPr>
        <p:spPr bwMode="auto">
          <a:xfrm>
            <a:off x="1547664" y="2564904"/>
            <a:ext cx="1156601" cy="954107"/>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AU" sz="1400" b="1" kern="0" dirty="0" smtClean="0">
                <a:solidFill>
                  <a:srgbClr val="000000"/>
                </a:solidFill>
              </a:rPr>
              <a:t>Eliminates or Controls the Hazard or Risks</a:t>
            </a:r>
          </a:p>
        </p:txBody>
      </p:sp>
      <p:graphicFrame>
        <p:nvGraphicFramePr>
          <p:cNvPr id="12" name="Diagram 11"/>
          <p:cNvGraphicFramePr/>
          <p:nvPr>
            <p:extLst>
              <p:ext uri="{D42A27DB-BD31-4B8C-83A1-F6EECF244321}">
                <p14:modId xmlns:p14="http://schemas.microsoft.com/office/powerpoint/2010/main" val="3557095075"/>
              </p:ext>
            </p:extLst>
          </p:nvPr>
        </p:nvGraphicFramePr>
        <p:xfrm>
          <a:off x="1886693" y="1137930"/>
          <a:ext cx="662473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20</a:t>
            </a:fld>
            <a:endParaRPr lang="en-AU" sz="1400" dirty="0">
              <a:solidFill>
                <a:srgbClr val="1D1D60"/>
              </a:solidFill>
            </a:endParaRPr>
          </a:p>
        </p:txBody>
      </p:sp>
      <p:sp>
        <p:nvSpPr>
          <p:cNvPr id="9" name="Rectangle 24"/>
          <p:cNvSpPr>
            <a:spLocks noChangeArrowheads="1"/>
          </p:cNvSpPr>
          <p:nvPr/>
        </p:nvSpPr>
        <p:spPr bwMode="auto">
          <a:xfrm>
            <a:off x="1567172" y="4960615"/>
            <a:ext cx="1296144" cy="1600438"/>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AU" sz="1400" b="1" dirty="0">
                <a:solidFill>
                  <a:prstClr val="black"/>
                </a:solidFill>
              </a:rPr>
              <a:t>Relies </a:t>
            </a:r>
            <a:r>
              <a:rPr lang="en-AU" sz="1400" b="1" kern="0" dirty="0" smtClean="0">
                <a:solidFill>
                  <a:srgbClr val="000000"/>
                </a:solidFill>
              </a:rPr>
              <a:t>on the person working with the hazards </a:t>
            </a:r>
            <a:r>
              <a:rPr lang="en-AU" sz="1400" b="1" kern="0" dirty="0" smtClean="0">
                <a:solidFill>
                  <a:srgbClr val="000000"/>
                </a:solidFill>
              </a:rPr>
              <a:t> / </a:t>
            </a:r>
            <a:r>
              <a:rPr lang="en-AU" sz="1400" b="1" kern="0" dirty="0" smtClean="0">
                <a:solidFill>
                  <a:srgbClr val="000000"/>
                </a:solidFill>
              </a:rPr>
              <a:t>risks ‘doing the right thing’</a:t>
            </a:r>
          </a:p>
        </p:txBody>
      </p:sp>
      <p:sp>
        <p:nvSpPr>
          <p:cNvPr id="10" name="Title 1"/>
          <p:cNvSpPr>
            <a:spLocks noGrp="1"/>
          </p:cNvSpPr>
          <p:nvPr>
            <p:ph type="title"/>
          </p:nvPr>
        </p:nvSpPr>
        <p:spPr/>
        <p:txBody>
          <a:bodyPr/>
          <a:lstStyle/>
          <a:p>
            <a:r>
              <a:rPr lang="en-AU" dirty="0" smtClean="0">
                <a:solidFill>
                  <a:srgbClr val="FF8200"/>
                </a:solidFill>
              </a:rPr>
              <a:t>Hierarchy of Control</a:t>
            </a:r>
            <a:r>
              <a:rPr lang="en-AU" dirty="0">
                <a:solidFill>
                  <a:srgbClr val="FF8200"/>
                </a:solidFill>
              </a:rPr>
              <a:t/>
            </a:r>
            <a:br>
              <a:rPr lang="en-AU" dirty="0">
                <a:solidFill>
                  <a:srgbClr val="FF8200"/>
                </a:solidFill>
              </a:rPr>
            </a:br>
            <a:endParaRPr lang="en-AU" dirty="0">
              <a:solidFill>
                <a:schemeClr val="accent1"/>
              </a:solidFill>
            </a:endParaRPr>
          </a:p>
        </p:txBody>
      </p:sp>
      <p:cxnSp>
        <p:nvCxnSpPr>
          <p:cNvPr id="14" name="Straight Connector 13"/>
          <p:cNvCxnSpPr/>
          <p:nvPr/>
        </p:nvCxnSpPr>
        <p:spPr bwMode="auto">
          <a:xfrm>
            <a:off x="1614835" y="4797152"/>
            <a:ext cx="7349653" cy="0"/>
          </a:xfrm>
          <a:prstGeom prst="line">
            <a:avLst/>
          </a:prstGeom>
          <a:solidFill>
            <a:srgbClr val="4B8516"/>
          </a:solidFill>
          <a:ln w="57150" cap="flat" cmpd="sng" algn="ctr">
            <a:solidFill>
              <a:schemeClr val="accent5"/>
            </a:solidFill>
            <a:prstDash val="solid"/>
            <a:round/>
            <a:headEnd type="none" w="med" len="med"/>
            <a:tailEnd type="none" w="med" len="med"/>
          </a:ln>
          <a:effectLst/>
        </p:spPr>
      </p:cxnSp>
      <p:cxnSp>
        <p:nvCxnSpPr>
          <p:cNvPr id="18" name="Straight Arrow Connector 17"/>
          <p:cNvCxnSpPr/>
          <p:nvPr/>
        </p:nvCxnSpPr>
        <p:spPr bwMode="auto">
          <a:xfrm>
            <a:off x="8748464" y="1196752"/>
            <a:ext cx="0" cy="3456384"/>
          </a:xfrm>
          <a:prstGeom prst="straightConnector1">
            <a:avLst/>
          </a:prstGeom>
          <a:solidFill>
            <a:srgbClr val="4B8516"/>
          </a:solidFill>
          <a:ln w="76200" cap="flat" cmpd="sng" algn="ctr">
            <a:solidFill>
              <a:schemeClr val="tx1"/>
            </a:solidFill>
            <a:prstDash val="solid"/>
            <a:round/>
            <a:headEnd type="arrow"/>
            <a:tailEnd type="arrow"/>
          </a:ln>
          <a:effectLst/>
        </p:spPr>
      </p:cxnSp>
      <p:cxnSp>
        <p:nvCxnSpPr>
          <p:cNvPr id="24" name="Straight Arrow Connector 23"/>
          <p:cNvCxnSpPr/>
          <p:nvPr/>
        </p:nvCxnSpPr>
        <p:spPr bwMode="auto">
          <a:xfrm>
            <a:off x="8748464" y="4960615"/>
            <a:ext cx="0" cy="1475547"/>
          </a:xfrm>
          <a:prstGeom prst="straightConnector1">
            <a:avLst/>
          </a:prstGeom>
          <a:solidFill>
            <a:srgbClr val="4B8516"/>
          </a:solidFill>
          <a:ln w="76200" cap="flat" cmpd="sng" algn="ctr">
            <a:solidFill>
              <a:schemeClr val="accent5"/>
            </a:solidFill>
            <a:prstDash val="solid"/>
            <a:round/>
            <a:headEnd type="arrow"/>
            <a:tailEnd type="arrow"/>
          </a:ln>
          <a:effectLst/>
        </p:spPr>
      </p:cxnSp>
      <p:sp>
        <p:nvSpPr>
          <p:cNvPr id="26" name="Text Box 2"/>
          <p:cNvSpPr txBox="1">
            <a:spLocks noChangeArrowheads="1"/>
          </p:cNvSpPr>
          <p:nvPr/>
        </p:nvSpPr>
        <p:spPr bwMode="auto">
          <a:xfrm>
            <a:off x="4023753" y="1621557"/>
            <a:ext cx="235061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900" dirty="0" smtClean="0">
                <a:solidFill>
                  <a:prstClr val="black"/>
                </a:solidFill>
                <a:ea typeface="Times New Roman" pitchFamily="18" charset="0"/>
                <a:cs typeface="Times New Roman" pitchFamily="18" charset="0"/>
              </a:rPr>
              <a:t>remove the </a:t>
            </a:r>
            <a:r>
              <a:rPr lang="en-AU" altLang="en-US" sz="1000" dirty="0" smtClean="0">
                <a:solidFill>
                  <a:prstClr val="black"/>
                </a:solidFill>
                <a:ea typeface="Times New Roman" pitchFamily="18" charset="0"/>
                <a:cs typeface="Times New Roman" pitchFamily="18" charset="0"/>
              </a:rPr>
              <a:t>hazard</a:t>
            </a:r>
            <a:r>
              <a:rPr lang="en-AU" altLang="en-US" sz="900" dirty="0" smtClean="0">
                <a:solidFill>
                  <a:prstClr val="black"/>
                </a:solidFill>
                <a:ea typeface="Times New Roman" pitchFamily="18" charset="0"/>
                <a:cs typeface="Times New Roman" pitchFamily="18" charset="0"/>
              </a:rPr>
              <a:t> from the workplace</a:t>
            </a:r>
            <a:endParaRPr lang="en-AU" altLang="en-US" sz="2000" dirty="0" smtClean="0">
              <a:solidFill>
                <a:prstClr val="black"/>
              </a:solidFill>
              <a:cs typeface="Arial" pitchFamily="34" charset="0"/>
            </a:endParaRPr>
          </a:p>
        </p:txBody>
      </p:sp>
      <p:sp>
        <p:nvSpPr>
          <p:cNvPr id="27" name="Text Box 3"/>
          <p:cNvSpPr txBox="1">
            <a:spLocks noChangeArrowheads="1"/>
          </p:cNvSpPr>
          <p:nvPr/>
        </p:nvSpPr>
        <p:spPr bwMode="auto">
          <a:xfrm>
            <a:off x="3698874" y="2485653"/>
            <a:ext cx="3000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1000" dirty="0" smtClean="0">
                <a:solidFill>
                  <a:prstClr val="black"/>
                </a:solidFill>
                <a:ea typeface="Times New Roman" pitchFamily="18" charset="0"/>
                <a:cs typeface="Times New Roman" pitchFamily="18" charset="0"/>
              </a:rPr>
              <a:t>use a different (safer) process, machine or chemical</a:t>
            </a:r>
            <a:endParaRPr lang="en-AU" altLang="en-US" sz="1000" dirty="0" smtClean="0">
              <a:solidFill>
                <a:prstClr val="black"/>
              </a:solidFill>
              <a:cs typeface="Arial" pitchFamily="34" charset="0"/>
            </a:endParaRPr>
          </a:p>
        </p:txBody>
      </p:sp>
      <p:sp>
        <p:nvSpPr>
          <p:cNvPr id="28" name="Text Box 4"/>
          <p:cNvSpPr txBox="1">
            <a:spLocks noChangeArrowheads="1"/>
          </p:cNvSpPr>
          <p:nvPr/>
        </p:nvSpPr>
        <p:spPr bwMode="auto">
          <a:xfrm>
            <a:off x="3698874" y="3277741"/>
            <a:ext cx="30003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1000" dirty="0" smtClean="0">
                <a:solidFill>
                  <a:prstClr val="black"/>
                </a:solidFill>
                <a:ea typeface="Times New Roman" pitchFamily="18" charset="0"/>
                <a:cs typeface="Times New Roman" pitchFamily="18" charset="0"/>
              </a:rPr>
              <a:t>as much as possible, isolate the hazard or hazardous work practice from people</a:t>
            </a:r>
            <a:endParaRPr lang="en-AU" altLang="en-US" sz="1000" dirty="0" smtClean="0">
              <a:solidFill>
                <a:prstClr val="black"/>
              </a:solidFill>
              <a:cs typeface="Arial" pitchFamily="34" charset="0"/>
            </a:endParaRPr>
          </a:p>
        </p:txBody>
      </p:sp>
      <p:sp>
        <p:nvSpPr>
          <p:cNvPr id="29" name="Text Box 5"/>
          <p:cNvSpPr txBox="1">
            <a:spLocks noChangeArrowheads="1"/>
          </p:cNvSpPr>
          <p:nvPr/>
        </p:nvSpPr>
        <p:spPr bwMode="auto">
          <a:xfrm>
            <a:off x="4222749" y="4293096"/>
            <a:ext cx="1952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1000" dirty="0" smtClean="0">
                <a:solidFill>
                  <a:prstClr val="black"/>
                </a:solidFill>
                <a:ea typeface="Times New Roman" pitchFamily="18" charset="0"/>
                <a:cs typeface="Times New Roman" pitchFamily="18" charset="0"/>
              </a:rPr>
              <a:t>install guards on machines, put in barriers around hazards</a:t>
            </a:r>
            <a:endParaRPr lang="en-AU" altLang="en-US" sz="1000" dirty="0" smtClean="0">
              <a:solidFill>
                <a:prstClr val="black"/>
              </a:solidFill>
              <a:cs typeface="Arial" pitchFamily="34" charset="0"/>
            </a:endParaRPr>
          </a:p>
        </p:txBody>
      </p:sp>
      <p:sp>
        <p:nvSpPr>
          <p:cNvPr id="30" name="Text Box 6"/>
          <p:cNvSpPr txBox="1">
            <a:spLocks noChangeArrowheads="1"/>
          </p:cNvSpPr>
          <p:nvPr/>
        </p:nvSpPr>
        <p:spPr bwMode="auto">
          <a:xfrm>
            <a:off x="4613275" y="5013176"/>
            <a:ext cx="1171575"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AU" altLang="en-US" sz="1000" dirty="0" smtClean="0">
                <a:solidFill>
                  <a:prstClr val="black"/>
                </a:solidFill>
                <a:ea typeface="Times New Roman" pitchFamily="18" charset="0"/>
                <a:cs typeface="Times New Roman" pitchFamily="18" charset="0"/>
              </a:rPr>
              <a:t>use policies, training </a:t>
            </a:r>
            <a:r>
              <a:rPr lang="en-AU" altLang="en-US" sz="1000" dirty="0" smtClean="0">
                <a:solidFill>
                  <a:prstClr val="black"/>
                </a:solidFill>
                <a:ea typeface="Times New Roman" pitchFamily="18" charset="0"/>
                <a:cs typeface="Times New Roman" pitchFamily="18" charset="0"/>
              </a:rPr>
              <a:t>and </a:t>
            </a:r>
            <a:r>
              <a:rPr lang="en-AU" altLang="en-US" sz="1000" dirty="0" smtClean="0">
                <a:solidFill>
                  <a:prstClr val="black"/>
                </a:solidFill>
                <a:ea typeface="Times New Roman" pitchFamily="18" charset="0"/>
                <a:cs typeface="Times New Roman" pitchFamily="18" charset="0"/>
              </a:rPr>
              <a:t>signs to warn workers</a:t>
            </a:r>
            <a:endParaRPr lang="en-AU" altLang="en-US" sz="1000" dirty="0" smtClean="0">
              <a:solidFill>
                <a:prstClr val="black"/>
              </a:solidFill>
              <a:cs typeface="Arial" pitchFamily="34" charset="0"/>
            </a:endParaRPr>
          </a:p>
        </p:txBody>
      </p:sp>
    </p:spTree>
    <p:extLst>
      <p:ext uri="{BB962C8B-B14F-4D97-AF65-F5344CB8AC3E}">
        <p14:creationId xmlns:p14="http://schemas.microsoft.com/office/powerpoint/2010/main" val="781403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Control </a:t>
            </a:r>
            <a:r>
              <a:rPr lang="en-AU" dirty="0" smtClean="0">
                <a:solidFill>
                  <a:schemeClr val="accent1"/>
                </a:solidFill>
              </a:rPr>
              <a:t>Measures</a:t>
            </a:r>
            <a:endParaRPr lang="en-AU" dirty="0">
              <a:solidFill>
                <a:schemeClr val="accent1"/>
              </a:solidFill>
            </a:endParaRPr>
          </a:p>
        </p:txBody>
      </p:sp>
      <p:sp>
        <p:nvSpPr>
          <p:cNvPr id="3" name="Content Placeholder 2"/>
          <p:cNvSpPr>
            <a:spLocks noGrp="1"/>
          </p:cNvSpPr>
          <p:nvPr>
            <p:ph idx="1"/>
          </p:nvPr>
        </p:nvSpPr>
        <p:spPr>
          <a:xfrm>
            <a:off x="1835696" y="1700808"/>
            <a:ext cx="6408712" cy="4776192"/>
          </a:xfrm>
        </p:spPr>
        <p:txBody>
          <a:bodyPr/>
          <a:lstStyle/>
          <a:p>
            <a:pPr marL="0" lvl="0" indent="0" defTabSz="914400" fontAlgn="auto">
              <a:spcBef>
                <a:spcPts val="600"/>
              </a:spcBef>
              <a:spcAft>
                <a:spcPts val="600"/>
              </a:spcAft>
              <a:buClrTx/>
              <a:buSzTx/>
              <a:buNone/>
              <a:tabLst>
                <a:tab pos="152400" algn="l"/>
              </a:tabLst>
            </a:pPr>
            <a:r>
              <a:rPr lang="en-AU" sz="1600" kern="1200" dirty="0">
                <a:solidFill>
                  <a:prstClr val="black"/>
                </a:solidFill>
                <a:ea typeface="Times New Roman"/>
                <a:cs typeface="Arial"/>
              </a:rPr>
              <a:t>PPE does not </a:t>
            </a:r>
            <a:r>
              <a:rPr lang="en-AU" sz="1600" b="1" kern="1200" dirty="0">
                <a:solidFill>
                  <a:prstClr val="black"/>
                </a:solidFill>
                <a:ea typeface="Times New Roman"/>
                <a:cs typeface="Arial"/>
              </a:rPr>
              <a:t>eliminate</a:t>
            </a:r>
            <a:r>
              <a:rPr lang="en-AU" sz="1600" kern="1200" dirty="0">
                <a:solidFill>
                  <a:prstClr val="black"/>
                </a:solidFill>
                <a:ea typeface="Times New Roman"/>
                <a:cs typeface="Arial"/>
              </a:rPr>
              <a:t> </a:t>
            </a:r>
            <a:r>
              <a:rPr lang="en-AU" sz="1600" kern="1200" dirty="0" smtClean="0">
                <a:solidFill>
                  <a:prstClr val="black"/>
                </a:solidFill>
                <a:ea typeface="Times New Roman"/>
                <a:cs typeface="Arial"/>
              </a:rPr>
              <a:t>or </a:t>
            </a:r>
            <a:r>
              <a:rPr lang="en-US" sz="1600" b="1" dirty="0" smtClean="0">
                <a:ea typeface="Times New Roman"/>
                <a:cs typeface="Arial"/>
              </a:rPr>
              <a:t>control</a:t>
            </a:r>
            <a:r>
              <a:rPr lang="en-US" sz="1600" dirty="0" smtClean="0">
                <a:ea typeface="Times New Roman"/>
                <a:cs typeface="Arial"/>
              </a:rPr>
              <a:t> </a:t>
            </a:r>
            <a:r>
              <a:rPr lang="en-US" sz="1600" dirty="0">
                <a:ea typeface="Times New Roman"/>
                <a:cs typeface="Arial"/>
              </a:rPr>
              <a:t>the hazard at the </a:t>
            </a:r>
            <a:r>
              <a:rPr lang="en-US" sz="1600" b="1" u="sng" dirty="0" smtClean="0">
                <a:ea typeface="Times New Roman"/>
                <a:cs typeface="Arial"/>
              </a:rPr>
              <a:t>source</a:t>
            </a:r>
            <a:r>
              <a:rPr lang="en-AU" sz="1600" kern="1200" dirty="0">
                <a:solidFill>
                  <a:prstClr val="black"/>
                </a:solidFill>
                <a:ea typeface="Times New Roman"/>
                <a:cs typeface="Arial"/>
              </a:rPr>
              <a:t>.</a:t>
            </a:r>
            <a:r>
              <a:rPr lang="en-AU" sz="1600" kern="1200" dirty="0" smtClean="0">
                <a:solidFill>
                  <a:prstClr val="black"/>
                </a:solidFill>
                <a:ea typeface="Times New Roman"/>
                <a:cs typeface="Arial"/>
              </a:rPr>
              <a:t> </a:t>
            </a:r>
            <a:r>
              <a:rPr lang="en-US" sz="1600" dirty="0" smtClean="0">
                <a:ea typeface="Times New Roman"/>
                <a:cs typeface="Arial"/>
              </a:rPr>
              <a:t>It </a:t>
            </a:r>
            <a:r>
              <a:rPr lang="en-US" sz="1600" dirty="0">
                <a:ea typeface="Times New Roman"/>
                <a:cs typeface="Arial"/>
              </a:rPr>
              <a:t>can only limit </a:t>
            </a:r>
            <a:r>
              <a:rPr lang="en-US" sz="1600" b="1" u="sng" dirty="0">
                <a:ea typeface="Times New Roman"/>
                <a:cs typeface="Arial"/>
              </a:rPr>
              <a:t>exposure</a:t>
            </a:r>
            <a:r>
              <a:rPr lang="en-US" sz="1600" dirty="0">
                <a:ea typeface="Times New Roman"/>
                <a:cs typeface="Arial"/>
              </a:rPr>
              <a:t> to the harmful effects of the hazard. </a:t>
            </a:r>
          </a:p>
          <a:p>
            <a:pPr marL="0" lvl="0" indent="0">
              <a:spcBef>
                <a:spcPts val="0"/>
              </a:spcBef>
              <a:spcAft>
                <a:spcPts val="0"/>
              </a:spcAft>
              <a:buClr>
                <a:srgbClr val="F79646">
                  <a:lumMod val="75000"/>
                </a:srgbClr>
              </a:buClr>
              <a:buNone/>
            </a:pPr>
            <a:r>
              <a:rPr lang="en-US" sz="1600" dirty="0" smtClean="0">
                <a:ea typeface="Times New Roman"/>
                <a:cs typeface="Arial"/>
              </a:rPr>
              <a:t>The hazard may require a number of controls to minimise the risk to health and safety.</a:t>
            </a:r>
          </a:p>
          <a:p>
            <a:pPr marL="0" lvl="0" indent="0">
              <a:spcBef>
                <a:spcPts val="600"/>
              </a:spcBef>
              <a:spcAft>
                <a:spcPts val="0"/>
              </a:spcAft>
              <a:buClr>
                <a:srgbClr val="F79646">
                  <a:lumMod val="75000"/>
                </a:srgbClr>
              </a:buClr>
              <a:buNone/>
            </a:pPr>
            <a:r>
              <a:rPr lang="en-US" sz="1600" b="1" dirty="0" smtClean="0">
                <a:ea typeface="Times New Roman"/>
                <a:cs typeface="Arial"/>
              </a:rPr>
              <a:t>For </a:t>
            </a:r>
            <a:r>
              <a:rPr lang="en-US" sz="1600" b="1" dirty="0">
                <a:ea typeface="Times New Roman"/>
                <a:cs typeface="Arial"/>
              </a:rPr>
              <a:t>example: </a:t>
            </a:r>
          </a:p>
          <a:p>
            <a:pPr marL="285736" lvl="0" indent="-285736">
              <a:spcBef>
                <a:spcPts val="600"/>
              </a:spcBef>
              <a:spcAft>
                <a:spcPts val="600"/>
              </a:spcAft>
              <a:buClr>
                <a:srgbClr val="F79646">
                  <a:lumMod val="75000"/>
                </a:srgbClr>
              </a:buClr>
              <a:buFont typeface="Arial" pitchFamily="34" charset="0"/>
              <a:buChar char="•"/>
            </a:pPr>
            <a:r>
              <a:rPr lang="en-US" sz="1600" dirty="0">
                <a:ea typeface="Times New Roman"/>
                <a:cs typeface="Arial"/>
              </a:rPr>
              <a:t>Engineering – m</a:t>
            </a:r>
            <a:r>
              <a:rPr lang="en-US" sz="1600" dirty="0" smtClean="0">
                <a:ea typeface="Times New Roman"/>
                <a:cs typeface="Arial"/>
              </a:rPr>
              <a:t>achine guarding </a:t>
            </a:r>
            <a:r>
              <a:rPr lang="en-US" sz="1600" dirty="0">
                <a:ea typeface="Times New Roman"/>
                <a:cs typeface="Arial"/>
              </a:rPr>
              <a:t>to prevent access to nip points</a:t>
            </a:r>
          </a:p>
          <a:p>
            <a:pPr marL="285736" lvl="0" indent="-285736">
              <a:spcBef>
                <a:spcPts val="600"/>
              </a:spcBef>
              <a:spcAft>
                <a:spcPts val="600"/>
              </a:spcAft>
              <a:buClr>
                <a:srgbClr val="F79646">
                  <a:lumMod val="75000"/>
                </a:srgbClr>
              </a:buClr>
              <a:buFont typeface="Arial" pitchFamily="34" charset="0"/>
              <a:buChar char="•"/>
            </a:pPr>
            <a:r>
              <a:rPr lang="en-US" sz="1600" dirty="0">
                <a:ea typeface="Times New Roman"/>
                <a:cs typeface="Arial"/>
              </a:rPr>
              <a:t>Administrative – </a:t>
            </a:r>
            <a:r>
              <a:rPr lang="en-US" sz="1600" dirty="0" smtClean="0">
                <a:ea typeface="Times New Roman"/>
                <a:cs typeface="Arial"/>
              </a:rPr>
              <a:t>training and competency and safe </a:t>
            </a:r>
            <a:r>
              <a:rPr lang="en-US" sz="1600" dirty="0">
                <a:ea typeface="Times New Roman"/>
                <a:cs typeface="Arial"/>
              </a:rPr>
              <a:t>operating </a:t>
            </a:r>
            <a:r>
              <a:rPr lang="en-US" sz="1600" dirty="0" smtClean="0">
                <a:ea typeface="Times New Roman"/>
                <a:cs typeface="Arial"/>
              </a:rPr>
              <a:t>procedures for the </a:t>
            </a:r>
            <a:r>
              <a:rPr lang="en-US" sz="1600" dirty="0">
                <a:ea typeface="Times New Roman"/>
                <a:cs typeface="Arial"/>
              </a:rPr>
              <a:t>task and </a:t>
            </a:r>
            <a:r>
              <a:rPr lang="en-US" sz="1600" dirty="0" smtClean="0">
                <a:ea typeface="Times New Roman"/>
                <a:cs typeface="Arial"/>
              </a:rPr>
              <a:t>operation of the plant</a:t>
            </a:r>
            <a:endParaRPr lang="en-US" sz="1600" dirty="0">
              <a:ea typeface="Times New Roman"/>
              <a:cs typeface="Arial"/>
            </a:endParaRPr>
          </a:p>
          <a:p>
            <a:pPr marL="285736" lvl="0" indent="-285736">
              <a:spcBef>
                <a:spcPts val="600"/>
              </a:spcBef>
              <a:spcAft>
                <a:spcPts val="600"/>
              </a:spcAft>
              <a:buClr>
                <a:srgbClr val="F79646">
                  <a:lumMod val="75000"/>
                </a:srgbClr>
              </a:buClr>
              <a:buFont typeface="Arial" pitchFamily="34" charset="0"/>
              <a:buChar char="•"/>
            </a:pPr>
            <a:r>
              <a:rPr lang="en-US" sz="1600" dirty="0">
                <a:ea typeface="Times New Roman"/>
                <a:cs typeface="Arial"/>
              </a:rPr>
              <a:t>PPE </a:t>
            </a:r>
            <a:r>
              <a:rPr lang="en-US" sz="1600" dirty="0" smtClean="0">
                <a:ea typeface="Times New Roman"/>
                <a:cs typeface="Arial"/>
              </a:rPr>
              <a:t>– dust mask and hearing </a:t>
            </a:r>
            <a:r>
              <a:rPr lang="en-US" sz="1600" dirty="0">
                <a:ea typeface="Times New Roman"/>
                <a:cs typeface="Arial"/>
              </a:rPr>
              <a:t>protection due to </a:t>
            </a:r>
            <a:r>
              <a:rPr lang="en-US" sz="1600" dirty="0" smtClean="0">
                <a:ea typeface="Times New Roman"/>
                <a:cs typeface="Arial"/>
              </a:rPr>
              <a:t>atmospheric contaminants and noise generated from plant operation</a:t>
            </a:r>
            <a:endParaRPr lang="en-US" sz="1600" dirty="0">
              <a:ea typeface="Times New Roman"/>
              <a:cs typeface="Aria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21</a:t>
            </a:fld>
            <a:endParaRPr lang="en-AU" dirty="0">
              <a:solidFill>
                <a:srgbClr val="FFFFFF"/>
              </a:solidFill>
            </a:endParaRPr>
          </a:p>
        </p:txBody>
      </p:sp>
      <p:pic>
        <p:nvPicPr>
          <p:cNvPr id="1028" name="Picture 4" descr="C:\Users\leroy\Documents\Work\SOP Safety Signs\Plant\Guards\Guards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4916624"/>
            <a:ext cx="1095601" cy="147390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eroy\Documents\Work\SOP Safety Signs\Plant\Guards\Guards (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4946545"/>
            <a:ext cx="1894619" cy="14541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F:\SOP Safety Signs\PPE\Breathing\PPE - Dust Mas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4946545"/>
            <a:ext cx="1095191" cy="14739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SOP Safety Signs\PPE\Eyes &amp; Hearing\Hearing\PPE - Hear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3273" y="4946547"/>
            <a:ext cx="1095191" cy="1473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eroy\Documents\Work\SOP Safety Signs\Miscellaneous\Trained and Compete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2343" y="4926762"/>
            <a:ext cx="1095601" cy="144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Control </a:t>
            </a:r>
            <a:r>
              <a:rPr lang="en-AU" dirty="0" smtClean="0">
                <a:solidFill>
                  <a:schemeClr val="accent1"/>
                </a:solidFill>
              </a:rPr>
              <a:t>Measures</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marL="0" lvl="0" indent="0" defTabSz="914400" fontAlgn="auto">
              <a:spcBef>
                <a:spcPts val="600"/>
              </a:spcBef>
              <a:spcAft>
                <a:spcPts val="600"/>
              </a:spcAft>
              <a:buClrTx/>
              <a:buSzTx/>
              <a:buNone/>
              <a:tabLst>
                <a:tab pos="152400" algn="l"/>
              </a:tabLst>
            </a:pPr>
            <a:r>
              <a:rPr lang="en-US" sz="1800" dirty="0" smtClean="0">
                <a:ea typeface="Times New Roman"/>
                <a:cs typeface="Arial"/>
              </a:rPr>
              <a:t>Where </a:t>
            </a:r>
            <a:r>
              <a:rPr lang="en-US" sz="1800" dirty="0">
                <a:ea typeface="Times New Roman"/>
                <a:cs typeface="Arial"/>
              </a:rPr>
              <a:t>PPE is necessary to minimise the risk of </a:t>
            </a:r>
            <a:r>
              <a:rPr lang="en-US" sz="1800" dirty="0" smtClean="0">
                <a:ea typeface="Times New Roman"/>
                <a:cs typeface="Arial"/>
              </a:rPr>
              <a:t>harm from </a:t>
            </a:r>
            <a:r>
              <a:rPr lang="en-US" sz="1800" dirty="0">
                <a:ea typeface="Times New Roman"/>
                <a:cs typeface="Arial"/>
              </a:rPr>
              <a:t>one hazard, </a:t>
            </a:r>
            <a:r>
              <a:rPr lang="en-US" sz="1800" dirty="0" smtClean="0">
                <a:ea typeface="Times New Roman"/>
                <a:cs typeface="Arial"/>
              </a:rPr>
              <a:t>its </a:t>
            </a:r>
            <a:r>
              <a:rPr lang="en-US" sz="1800" dirty="0">
                <a:ea typeface="Times New Roman"/>
                <a:cs typeface="Arial"/>
              </a:rPr>
              <a:t>interaction must be taken into account, as it may not be appropriate </a:t>
            </a:r>
            <a:r>
              <a:rPr lang="en-US" sz="1800" dirty="0">
                <a:solidFill>
                  <a:srgbClr val="323232"/>
                </a:solidFill>
              </a:rPr>
              <a:t>and </a:t>
            </a:r>
            <a:r>
              <a:rPr lang="en-US" sz="1800" dirty="0" smtClean="0">
                <a:ea typeface="Times New Roman"/>
                <a:cs typeface="Arial"/>
              </a:rPr>
              <a:t>create </a:t>
            </a:r>
            <a:r>
              <a:rPr lang="en-US" sz="1800" dirty="0">
                <a:ea typeface="Times New Roman"/>
                <a:cs typeface="Arial"/>
              </a:rPr>
              <a:t>another.</a:t>
            </a:r>
            <a:endParaRPr lang="en-US" sz="1800" b="1" dirty="0">
              <a:ea typeface="Times New Roman"/>
              <a:cs typeface="Arial"/>
            </a:endParaRPr>
          </a:p>
          <a:p>
            <a:pPr marL="0" lvl="0" indent="0" eaLnBrk="0" hangingPunct="0">
              <a:lnSpc>
                <a:spcPts val="2040"/>
              </a:lnSpc>
              <a:spcBef>
                <a:spcPct val="20000"/>
              </a:spcBef>
              <a:spcAft>
                <a:spcPts val="0"/>
              </a:spcAft>
              <a:buClr>
                <a:srgbClr val="FF0000"/>
              </a:buClr>
              <a:buNone/>
            </a:pPr>
            <a:r>
              <a:rPr lang="en-US" sz="1800" b="1" dirty="0">
                <a:ea typeface="Times New Roman"/>
                <a:cs typeface="Arial"/>
              </a:rPr>
              <a:t>For </a:t>
            </a:r>
            <a:r>
              <a:rPr lang="en-US" sz="1800" b="1" dirty="0" smtClean="0">
                <a:ea typeface="Times New Roman"/>
                <a:cs typeface="Arial"/>
              </a:rPr>
              <a:t>example:</a:t>
            </a:r>
            <a:r>
              <a:rPr lang="en-US" sz="1800" dirty="0" smtClean="0">
                <a:ea typeface="Times New Roman"/>
                <a:cs typeface="Arial"/>
              </a:rPr>
              <a:t> </a:t>
            </a:r>
            <a:endParaRPr lang="en-US" sz="1800" dirty="0">
              <a:ea typeface="Times New Roman"/>
              <a:cs typeface="Arial"/>
            </a:endParaRPr>
          </a:p>
          <a:p>
            <a:pPr lvl="0" eaLnBrk="0" hangingPunct="0">
              <a:lnSpc>
                <a:spcPts val="2040"/>
              </a:lnSpc>
              <a:spcBef>
                <a:spcPts val="600"/>
              </a:spcBef>
              <a:spcAft>
                <a:spcPts val="600"/>
              </a:spcAft>
            </a:pPr>
            <a:r>
              <a:rPr lang="en-US" sz="1800" dirty="0">
                <a:ea typeface="Times New Roman"/>
                <a:cs typeface="Arial"/>
              </a:rPr>
              <a:t>Safety glasses may fog up in warm weather affecting clear </a:t>
            </a:r>
            <a:r>
              <a:rPr lang="en-US" sz="1800" dirty="0" smtClean="0">
                <a:ea typeface="Times New Roman"/>
                <a:cs typeface="Arial"/>
              </a:rPr>
              <a:t>vision.</a:t>
            </a:r>
          </a:p>
          <a:p>
            <a:pPr lvl="1" eaLnBrk="0" hangingPunct="0">
              <a:lnSpc>
                <a:spcPts val="2040"/>
              </a:lnSpc>
              <a:spcBef>
                <a:spcPts val="600"/>
              </a:spcBef>
              <a:spcAft>
                <a:spcPts val="600"/>
              </a:spcAft>
              <a:buFont typeface="Wingdings" pitchFamily="2" charset="2"/>
              <a:buChar char="Ø"/>
            </a:pPr>
            <a:r>
              <a:rPr lang="en-US" sz="1800" dirty="0" smtClean="0">
                <a:ea typeface="Times New Roman"/>
                <a:cs typeface="Arial"/>
              </a:rPr>
              <a:t>An alternative may be </a:t>
            </a:r>
            <a:r>
              <a:rPr lang="en-US" sz="1800" dirty="0" smtClean="0">
                <a:ea typeface="Times New Roman"/>
                <a:cs typeface="Arial"/>
              </a:rPr>
              <a:t>a </a:t>
            </a:r>
            <a:r>
              <a:rPr lang="en-US" sz="1800" dirty="0" smtClean="0">
                <a:ea typeface="Times New Roman"/>
                <a:cs typeface="Arial"/>
              </a:rPr>
              <a:t>face shield to allow better ventilation around the face while performing a specific task.</a:t>
            </a:r>
            <a:endParaRPr lang="en-US" sz="1800" dirty="0">
              <a:ea typeface="Times New Roman"/>
              <a:cs typeface="Aria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22</a:t>
            </a:fld>
            <a:endParaRPr lang="en-AU" dirty="0">
              <a:solidFill>
                <a:srgbClr val="FFFFFF"/>
              </a:solidFill>
            </a:endParaRPr>
          </a:p>
        </p:txBody>
      </p:sp>
      <p:pic>
        <p:nvPicPr>
          <p:cNvPr id="5" name="Picture 3" descr="C:\Users\leroy\Documents\Work\SOP Safety Signs\PPE\Face Shields\PPE - Face Shie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597982"/>
            <a:ext cx="1224136" cy="16474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eroy\Documents\Work\SOP Safety Signs\PPE\Eyes &amp; Hearing\Eyes\PPE - Googles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7" y="4602367"/>
            <a:ext cx="1219966" cy="16430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5457"/>
          <a:stretch/>
        </p:blipFill>
        <p:spPr bwMode="auto">
          <a:xfrm>
            <a:off x="4612942" y="5085184"/>
            <a:ext cx="1385277"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82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Information on PPE Requirements</a:t>
            </a:r>
            <a:r>
              <a:rPr lang="en-AU" dirty="0" smtClean="0">
                <a:solidFill>
                  <a:schemeClr val="accent1"/>
                </a:solidFill>
              </a:rPr>
              <a:t>?</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marL="0" lvl="0" indent="0" defTabSz="914400" fontAlgn="auto">
              <a:spcBef>
                <a:spcPts val="600"/>
              </a:spcBef>
              <a:spcAft>
                <a:spcPts val="600"/>
              </a:spcAft>
              <a:buClrTx/>
              <a:buSzTx/>
              <a:buNone/>
              <a:tabLst>
                <a:tab pos="152400" algn="l"/>
              </a:tabLst>
            </a:pPr>
            <a:r>
              <a:rPr lang="en-US" sz="1800" b="1" kern="1200" dirty="0">
                <a:solidFill>
                  <a:prstClr val="black"/>
                </a:solidFill>
                <a:ea typeface="Times New Roman"/>
                <a:cs typeface="Arial"/>
              </a:rPr>
              <a:t>Workers are generally informed of PPE </a:t>
            </a:r>
            <a:r>
              <a:rPr lang="en-US" sz="1800" b="1" kern="1200" dirty="0" smtClean="0">
                <a:solidFill>
                  <a:prstClr val="black"/>
                </a:solidFill>
                <a:ea typeface="Times New Roman"/>
                <a:cs typeface="Arial"/>
              </a:rPr>
              <a:t>requirements through</a:t>
            </a:r>
            <a:r>
              <a:rPr lang="en-US" sz="1800" b="1" kern="1200" dirty="0">
                <a:solidFill>
                  <a:prstClr val="black"/>
                </a:solidFill>
                <a:ea typeface="Times New Roman"/>
                <a:cs typeface="Arial"/>
              </a:rPr>
              <a:t>:</a:t>
            </a:r>
          </a:p>
          <a:p>
            <a:pPr lvl="0" defTabSz="914400" fontAlgn="auto">
              <a:spcBef>
                <a:spcPts val="600"/>
              </a:spcBef>
              <a:spcAft>
                <a:spcPts val="600"/>
              </a:spcAft>
              <a:buSzTx/>
              <a:tabLst>
                <a:tab pos="152400" algn="l"/>
              </a:tabLst>
            </a:pPr>
            <a:r>
              <a:rPr lang="en-US" sz="1800" kern="1200" dirty="0">
                <a:solidFill>
                  <a:prstClr val="black"/>
                </a:solidFill>
                <a:ea typeface="Times New Roman"/>
                <a:cs typeface="Arial"/>
              </a:rPr>
              <a:t>C</a:t>
            </a:r>
            <a:r>
              <a:rPr lang="en-US" sz="1800" kern="1200" dirty="0" smtClean="0">
                <a:solidFill>
                  <a:prstClr val="black"/>
                </a:solidFill>
                <a:ea typeface="Times New Roman"/>
                <a:cs typeface="Arial"/>
              </a:rPr>
              <a:t>ompany </a:t>
            </a:r>
            <a:r>
              <a:rPr lang="en-US" sz="1800" kern="1200" dirty="0">
                <a:solidFill>
                  <a:prstClr val="black"/>
                </a:solidFill>
                <a:ea typeface="Times New Roman"/>
                <a:cs typeface="Arial"/>
              </a:rPr>
              <a:t>induction process</a:t>
            </a:r>
          </a:p>
          <a:p>
            <a:pPr lvl="0" defTabSz="914400" fontAlgn="auto">
              <a:spcBef>
                <a:spcPts val="600"/>
              </a:spcBef>
              <a:spcAft>
                <a:spcPts val="600"/>
              </a:spcAft>
              <a:buSzTx/>
              <a:tabLst>
                <a:tab pos="152400" algn="l"/>
              </a:tabLst>
            </a:pPr>
            <a:r>
              <a:rPr lang="en-US" sz="1800" kern="1200" dirty="0">
                <a:solidFill>
                  <a:prstClr val="black"/>
                </a:solidFill>
                <a:ea typeface="Times New Roman"/>
                <a:cs typeface="Arial"/>
              </a:rPr>
              <a:t>R</a:t>
            </a:r>
            <a:r>
              <a:rPr lang="en-US" sz="1800" kern="1200" dirty="0" smtClean="0">
                <a:solidFill>
                  <a:prstClr val="black"/>
                </a:solidFill>
                <a:ea typeface="Times New Roman"/>
                <a:cs typeface="Arial"/>
              </a:rPr>
              <a:t>isk assessments</a:t>
            </a:r>
            <a:endParaRPr lang="en-US" sz="1800" kern="1200" dirty="0">
              <a:solidFill>
                <a:prstClr val="black"/>
              </a:solidFill>
              <a:ea typeface="Times New Roman"/>
              <a:cs typeface="Arial"/>
            </a:endParaRPr>
          </a:p>
          <a:p>
            <a:pPr lvl="0" defTabSz="914400" fontAlgn="auto">
              <a:spcBef>
                <a:spcPts val="600"/>
              </a:spcBef>
              <a:spcAft>
                <a:spcPts val="600"/>
              </a:spcAft>
              <a:buSzTx/>
              <a:tabLst>
                <a:tab pos="152400" algn="l"/>
              </a:tabLst>
            </a:pPr>
            <a:r>
              <a:rPr lang="en-US" sz="1800" kern="1200" dirty="0">
                <a:solidFill>
                  <a:prstClr val="black"/>
                </a:solidFill>
                <a:ea typeface="Times New Roman"/>
                <a:cs typeface="Arial"/>
              </a:rPr>
              <a:t>M</a:t>
            </a:r>
            <a:r>
              <a:rPr lang="en-US" sz="1800" kern="1200" dirty="0" smtClean="0">
                <a:solidFill>
                  <a:prstClr val="black"/>
                </a:solidFill>
                <a:ea typeface="Times New Roman"/>
                <a:cs typeface="Arial"/>
              </a:rPr>
              <a:t>anufacturers </a:t>
            </a:r>
            <a:r>
              <a:rPr lang="en-US" sz="1800" kern="1200" dirty="0">
                <a:solidFill>
                  <a:prstClr val="black"/>
                </a:solidFill>
                <a:ea typeface="Times New Roman"/>
                <a:cs typeface="Arial"/>
              </a:rPr>
              <a:t>Instructions</a:t>
            </a:r>
          </a:p>
          <a:p>
            <a:pPr lvl="0" defTabSz="914400" fontAlgn="auto">
              <a:spcBef>
                <a:spcPts val="600"/>
              </a:spcBef>
              <a:spcAft>
                <a:spcPts val="600"/>
              </a:spcAft>
              <a:buSzTx/>
              <a:tabLst>
                <a:tab pos="152400" algn="l"/>
              </a:tabLst>
            </a:pPr>
            <a:r>
              <a:rPr lang="en-AU" sz="1800" kern="1200" dirty="0">
                <a:solidFill>
                  <a:prstClr val="black"/>
                </a:solidFill>
                <a:ea typeface="Times New Roman"/>
                <a:cs typeface="Arial"/>
              </a:rPr>
              <a:t>S</a:t>
            </a:r>
            <a:r>
              <a:rPr lang="en-AU" sz="1800" kern="1200" dirty="0" smtClean="0">
                <a:solidFill>
                  <a:prstClr val="black"/>
                </a:solidFill>
                <a:ea typeface="Times New Roman"/>
                <a:cs typeface="Arial"/>
              </a:rPr>
              <a:t>afety </a:t>
            </a:r>
            <a:r>
              <a:rPr lang="en-AU" sz="1800" kern="1200" dirty="0" smtClean="0">
                <a:solidFill>
                  <a:prstClr val="black"/>
                </a:solidFill>
                <a:ea typeface="Times New Roman"/>
                <a:cs typeface="Arial"/>
              </a:rPr>
              <a:t>data sheets (SDS)</a:t>
            </a:r>
            <a:endParaRPr lang="en-US" sz="1800" kern="1200" dirty="0" smtClean="0">
              <a:solidFill>
                <a:prstClr val="black"/>
              </a:solidFill>
              <a:ea typeface="Times New Roman"/>
              <a:cs typeface="Arial"/>
            </a:endParaRPr>
          </a:p>
          <a:p>
            <a:pPr lvl="0" defTabSz="914400" fontAlgn="auto">
              <a:spcBef>
                <a:spcPts val="600"/>
              </a:spcBef>
              <a:spcAft>
                <a:spcPts val="600"/>
              </a:spcAft>
              <a:buSzTx/>
              <a:tabLst>
                <a:tab pos="152400" algn="l"/>
              </a:tabLst>
            </a:pPr>
            <a:r>
              <a:rPr lang="en-US" sz="1800" kern="1200" dirty="0">
                <a:solidFill>
                  <a:prstClr val="black"/>
                </a:solidFill>
                <a:ea typeface="Times New Roman"/>
                <a:cs typeface="Arial"/>
              </a:rPr>
              <a:t>S</a:t>
            </a:r>
            <a:r>
              <a:rPr lang="en-US" sz="1800" kern="1200" dirty="0" smtClean="0">
                <a:solidFill>
                  <a:prstClr val="black"/>
                </a:solidFill>
                <a:ea typeface="Times New Roman"/>
                <a:cs typeface="Arial"/>
              </a:rPr>
              <a:t>tandard </a:t>
            </a:r>
            <a:r>
              <a:rPr lang="en-US" sz="1800" kern="1200" dirty="0">
                <a:solidFill>
                  <a:prstClr val="black"/>
                </a:solidFill>
                <a:ea typeface="Times New Roman"/>
                <a:cs typeface="Arial"/>
              </a:rPr>
              <a:t>operating procedures (SOP)</a:t>
            </a:r>
          </a:p>
          <a:p>
            <a:pPr lvl="0" defTabSz="914400" fontAlgn="auto">
              <a:spcBef>
                <a:spcPts val="600"/>
              </a:spcBef>
              <a:spcAft>
                <a:spcPts val="600"/>
              </a:spcAft>
              <a:buSzTx/>
              <a:tabLst>
                <a:tab pos="152400" algn="l"/>
              </a:tabLst>
            </a:pPr>
            <a:r>
              <a:rPr lang="en-US" sz="1800" kern="1200" dirty="0">
                <a:solidFill>
                  <a:prstClr val="black"/>
                </a:solidFill>
                <a:ea typeface="Times New Roman"/>
                <a:cs typeface="Arial"/>
              </a:rPr>
              <a:t>S</a:t>
            </a:r>
            <a:r>
              <a:rPr lang="en-US" sz="1800" kern="1200" dirty="0" smtClean="0">
                <a:solidFill>
                  <a:prstClr val="black"/>
                </a:solidFill>
                <a:ea typeface="Times New Roman"/>
                <a:cs typeface="Arial"/>
              </a:rPr>
              <a:t>afe </a:t>
            </a:r>
            <a:r>
              <a:rPr lang="en-US" sz="1800" kern="1200" dirty="0" smtClean="0">
                <a:solidFill>
                  <a:prstClr val="black"/>
                </a:solidFill>
                <a:ea typeface="Times New Roman"/>
                <a:cs typeface="Arial"/>
              </a:rPr>
              <a:t>work method statements (SWMS)</a:t>
            </a:r>
            <a:endParaRPr lang="en-US" sz="1800" kern="1200" dirty="0">
              <a:solidFill>
                <a:prstClr val="black"/>
              </a:solidFill>
              <a:ea typeface="Times New Roman"/>
              <a:cs typeface="Arial"/>
            </a:endParaRPr>
          </a:p>
          <a:p>
            <a:pPr lvl="0" defTabSz="914400" fontAlgn="auto">
              <a:spcBef>
                <a:spcPts val="600"/>
              </a:spcBef>
              <a:spcAft>
                <a:spcPts val="600"/>
              </a:spcAft>
              <a:buSzTx/>
              <a:tabLst>
                <a:tab pos="152400" algn="l"/>
              </a:tabLst>
            </a:pPr>
            <a:r>
              <a:rPr lang="en-US" sz="1800" kern="1200" dirty="0">
                <a:solidFill>
                  <a:prstClr val="black"/>
                </a:solidFill>
                <a:ea typeface="Times New Roman"/>
                <a:cs typeface="Arial"/>
              </a:rPr>
              <a:t>S</a:t>
            </a:r>
            <a:r>
              <a:rPr lang="en-US" sz="1800" kern="1200" dirty="0" smtClean="0">
                <a:solidFill>
                  <a:prstClr val="black"/>
                </a:solidFill>
                <a:ea typeface="Times New Roman"/>
                <a:cs typeface="Arial"/>
              </a:rPr>
              <a:t>afety </a:t>
            </a:r>
            <a:r>
              <a:rPr lang="en-US" sz="1800" kern="1200" dirty="0">
                <a:solidFill>
                  <a:prstClr val="black"/>
                </a:solidFill>
                <a:ea typeface="Times New Roman"/>
                <a:cs typeface="Arial"/>
              </a:rPr>
              <a:t>management plans (SMP)</a:t>
            </a:r>
          </a:p>
          <a:p>
            <a:pPr lvl="0" defTabSz="914400" fontAlgn="auto">
              <a:spcBef>
                <a:spcPts val="600"/>
              </a:spcBef>
              <a:spcAft>
                <a:spcPts val="600"/>
              </a:spcAft>
              <a:buSzTx/>
              <a:tabLst>
                <a:tab pos="152400" algn="l"/>
              </a:tabLst>
            </a:pPr>
            <a:r>
              <a:rPr lang="en-US" sz="1800" kern="1200" dirty="0">
                <a:solidFill>
                  <a:prstClr val="black"/>
                </a:solidFill>
                <a:ea typeface="Times New Roman"/>
                <a:cs typeface="Arial"/>
              </a:rPr>
              <a:t>S</a:t>
            </a:r>
            <a:r>
              <a:rPr lang="en-US" sz="1800" kern="1200" dirty="0" smtClean="0">
                <a:solidFill>
                  <a:prstClr val="black"/>
                </a:solidFill>
                <a:ea typeface="Times New Roman"/>
                <a:cs typeface="Arial"/>
              </a:rPr>
              <a:t>upervision</a:t>
            </a:r>
            <a:endParaRPr lang="en-US" sz="1800" kern="1200" dirty="0">
              <a:solidFill>
                <a:prstClr val="black"/>
              </a:solidFill>
              <a:ea typeface="Times New Roman"/>
              <a:cs typeface="Arial"/>
            </a:endParaRPr>
          </a:p>
          <a:p>
            <a:pPr lvl="0" defTabSz="914400" fontAlgn="auto">
              <a:spcBef>
                <a:spcPts val="600"/>
              </a:spcBef>
              <a:spcAft>
                <a:spcPts val="600"/>
              </a:spcAft>
              <a:buSzTx/>
              <a:tabLst>
                <a:tab pos="152400" algn="l"/>
              </a:tabLst>
            </a:pPr>
            <a:r>
              <a:rPr lang="en-US" sz="1800" kern="1200" dirty="0">
                <a:solidFill>
                  <a:prstClr val="black"/>
                </a:solidFill>
                <a:ea typeface="Times New Roman"/>
                <a:cs typeface="Arial"/>
              </a:rPr>
              <a:t>T</a:t>
            </a:r>
            <a:r>
              <a:rPr lang="en-US" sz="1800" kern="1200" dirty="0" smtClean="0">
                <a:solidFill>
                  <a:prstClr val="black"/>
                </a:solidFill>
                <a:ea typeface="Times New Roman"/>
                <a:cs typeface="Arial"/>
              </a:rPr>
              <a:t>raining </a:t>
            </a:r>
            <a:r>
              <a:rPr lang="en-US" sz="1800" kern="1200" dirty="0">
                <a:solidFill>
                  <a:prstClr val="black"/>
                </a:solidFill>
                <a:ea typeface="Times New Roman"/>
                <a:cs typeface="Arial"/>
              </a:rPr>
              <a:t>process</a:t>
            </a:r>
          </a:p>
          <a:p>
            <a:pPr lvl="0" defTabSz="914400" fontAlgn="auto">
              <a:spcBef>
                <a:spcPts val="600"/>
              </a:spcBef>
              <a:spcAft>
                <a:spcPts val="600"/>
              </a:spcAft>
              <a:buSzTx/>
              <a:tabLst>
                <a:tab pos="152400" algn="l"/>
              </a:tabLst>
            </a:pPr>
            <a:r>
              <a:rPr lang="en-US" sz="1800" kern="1200" dirty="0">
                <a:solidFill>
                  <a:prstClr val="black"/>
                </a:solidFill>
                <a:ea typeface="Times New Roman"/>
                <a:cs typeface="Arial"/>
              </a:rPr>
              <a:t>PPE </a:t>
            </a:r>
            <a:r>
              <a:rPr lang="en-US" sz="1800" kern="1200" dirty="0" smtClean="0">
                <a:solidFill>
                  <a:prstClr val="black"/>
                </a:solidFill>
                <a:ea typeface="Times New Roman"/>
                <a:cs typeface="Arial"/>
              </a:rPr>
              <a:t>signage.</a:t>
            </a:r>
            <a:r>
              <a:rPr lang="en-AU" sz="2800" b="1" dirty="0">
                <a:ea typeface="+mj-ea"/>
                <a:cs typeface="+mj-cs"/>
              </a:rPr>
              <a:t/>
            </a:r>
            <a:br>
              <a:rPr lang="en-AU" sz="2800" b="1" dirty="0">
                <a:ea typeface="+mj-ea"/>
                <a:cs typeface="+mj-cs"/>
              </a:rPr>
            </a:br>
            <a:endParaRPr lang="en-AU" sz="1600"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23</a:t>
            </a:fld>
            <a:endParaRPr lang="en-AU" dirty="0">
              <a:solidFill>
                <a:srgbClr val="FFFFFF"/>
              </a:solidFill>
            </a:endParaRPr>
          </a:p>
        </p:txBody>
      </p:sp>
      <p:pic>
        <p:nvPicPr>
          <p:cNvPr id="5" name="Picture 2" descr="H:\My Documents\My Pictures\untitled.png"/>
          <p:cNvPicPr>
            <a:picLocks noChangeAspect="1" noChangeArrowheads="1"/>
          </p:cNvPicPr>
          <p:nvPr/>
        </p:nvPicPr>
        <p:blipFill rotWithShape="1">
          <a:blip r:embed="rId3">
            <a:extLst>
              <a:ext uri="{28A0092B-C50C-407E-A947-70E740481C1C}">
                <a14:useLocalDpi xmlns:a14="http://schemas.microsoft.com/office/drawing/2010/main" val="0"/>
              </a:ext>
            </a:extLst>
          </a:blip>
          <a:srcRect r="12128"/>
          <a:stretch/>
        </p:blipFill>
        <p:spPr bwMode="auto">
          <a:xfrm>
            <a:off x="6372200" y="4297012"/>
            <a:ext cx="174607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H:\My Documents\My Pictures\imagesU9ZOI5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5" y="2321049"/>
            <a:ext cx="1303242" cy="161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Instructions on PPE </a:t>
            </a:r>
            <a:r>
              <a:rPr lang="en-AU" dirty="0" smtClean="0">
                <a:solidFill>
                  <a:schemeClr val="accent1"/>
                </a:solidFill>
              </a:rPr>
              <a:t>Requirements</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marL="0" lvl="0" indent="0">
              <a:spcBef>
                <a:spcPts val="0"/>
              </a:spcBef>
              <a:buClrTx/>
              <a:buNone/>
            </a:pPr>
            <a:r>
              <a:rPr lang="en-US" sz="1600" b="1" dirty="0"/>
              <a:t>Examples of where PPE may be required to be worn </a:t>
            </a:r>
            <a:r>
              <a:rPr lang="en-US" sz="1600" b="1" dirty="0" smtClean="0"/>
              <a:t>are:</a:t>
            </a:r>
            <a:r>
              <a:rPr lang="en-US" sz="1600" b="1" dirty="0"/>
              <a:t/>
            </a:r>
            <a:br>
              <a:rPr lang="en-US" sz="1600" b="1" dirty="0"/>
            </a:br>
            <a:endParaRPr lang="en-US" sz="1600" b="1" dirty="0"/>
          </a:p>
          <a:p>
            <a:pPr lvl="0" defTabSz="442913">
              <a:spcBef>
                <a:spcPts val="600"/>
              </a:spcBef>
              <a:spcAft>
                <a:spcPts val="600"/>
              </a:spcAft>
            </a:pPr>
            <a:r>
              <a:rPr lang="en-US" sz="1600" dirty="0" smtClean="0"/>
              <a:t>Entering or working in dust filled atmospheres - safety glasses / goggles, dust masks and respirators.</a:t>
            </a:r>
          </a:p>
          <a:p>
            <a:pPr lvl="0" defTabSz="442913">
              <a:spcBef>
                <a:spcPts val="600"/>
              </a:spcBef>
              <a:spcAft>
                <a:spcPts val="600"/>
              </a:spcAft>
            </a:pPr>
            <a:r>
              <a:rPr lang="en-US" sz="1600" dirty="0" smtClean="0"/>
              <a:t>Entering or working in noisy environments - ear plugs and ear muffs.</a:t>
            </a:r>
          </a:p>
          <a:p>
            <a:pPr lvl="0" defTabSz="442913">
              <a:spcBef>
                <a:spcPts val="600"/>
              </a:spcBef>
              <a:spcAft>
                <a:spcPts val="600"/>
              </a:spcAft>
            </a:pPr>
            <a:r>
              <a:rPr lang="en-US" sz="1600" dirty="0" smtClean="0"/>
              <a:t>Operating hand held vibrating plant and equipment - anti vibration gloves.</a:t>
            </a:r>
          </a:p>
          <a:p>
            <a:pPr lvl="0" defTabSz="442913">
              <a:spcBef>
                <a:spcPts val="600"/>
              </a:spcBef>
              <a:spcAft>
                <a:spcPts val="600"/>
              </a:spcAft>
            </a:pPr>
            <a:r>
              <a:rPr lang="en-US" sz="1600" dirty="0" smtClean="0"/>
              <a:t>Conducting general maintenance activities - gloves, long sleeved shirts, long pants, steel - capped </a:t>
            </a:r>
            <a:r>
              <a:rPr lang="en-US" sz="1600" dirty="0" smtClean="0"/>
              <a:t>boots, hard </a:t>
            </a:r>
            <a:r>
              <a:rPr lang="en-US" sz="1600" dirty="0" smtClean="0"/>
              <a:t>hat and safety glasses.</a:t>
            </a:r>
          </a:p>
          <a:p>
            <a:pPr lvl="0" defTabSz="442913">
              <a:spcBef>
                <a:spcPts val="600"/>
              </a:spcBef>
              <a:spcAft>
                <a:spcPts val="600"/>
              </a:spcAft>
            </a:pPr>
            <a:r>
              <a:rPr lang="en-US" sz="1600" dirty="0" smtClean="0"/>
              <a:t>Exposed to potential falling / expelled material - safety glasses </a:t>
            </a:r>
            <a:r>
              <a:rPr lang="en-US" sz="1600" dirty="0" smtClean="0"/>
              <a:t>and </a:t>
            </a:r>
            <a:r>
              <a:rPr lang="en-US" sz="1600" dirty="0" smtClean="0"/>
              <a:t>hard hat.</a:t>
            </a:r>
          </a:p>
          <a:p>
            <a:pPr lvl="0" defTabSz="442913">
              <a:spcBef>
                <a:spcPts val="600"/>
              </a:spcBef>
              <a:spcAft>
                <a:spcPts val="600"/>
              </a:spcAft>
            </a:pPr>
            <a:r>
              <a:rPr lang="en-US" sz="1600" dirty="0" smtClean="0"/>
              <a:t>When working at heights - harness and lanyard, static lines.</a:t>
            </a:r>
          </a:p>
          <a:p>
            <a:pPr lvl="0" defTabSz="442913">
              <a:spcBef>
                <a:spcPts val="600"/>
              </a:spcBef>
              <a:spcAft>
                <a:spcPts val="600"/>
              </a:spcAft>
            </a:pPr>
            <a:r>
              <a:rPr lang="en-US" sz="1600" dirty="0" smtClean="0"/>
              <a:t>Working with chemicals and substances – pvc gloves, aprons, safety glasses, </a:t>
            </a:r>
            <a:r>
              <a:rPr lang="en-US" sz="1600" dirty="0" smtClean="0"/>
              <a:t>and respirators</a:t>
            </a:r>
            <a:r>
              <a:rPr lang="en-US" sz="1600" dirty="0" smtClean="0"/>
              <a:t>.</a:t>
            </a:r>
            <a:endParaRPr lang="en-US" sz="1600"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24</a:t>
            </a:fld>
            <a:endParaRPr lang="en-AU" dirty="0">
              <a:solidFill>
                <a:srgbClr val="FFFFFF"/>
              </a:solidFill>
            </a:endParaRPr>
          </a:p>
        </p:txBody>
      </p:sp>
    </p:spTree>
    <p:extLst>
      <p:ext uri="{BB962C8B-B14F-4D97-AF65-F5344CB8AC3E}">
        <p14:creationId xmlns:p14="http://schemas.microsoft.com/office/powerpoint/2010/main" val="42468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PPE Care </a:t>
            </a:r>
            <a:r>
              <a:rPr lang="en-AU" dirty="0" smtClean="0">
                <a:solidFill>
                  <a:schemeClr val="accent1"/>
                </a:solidFill>
              </a:rPr>
              <a:t>and</a:t>
            </a:r>
            <a:r>
              <a:rPr lang="en-AU" dirty="0" smtClean="0">
                <a:solidFill>
                  <a:schemeClr val="accent1"/>
                </a:solidFill>
              </a:rPr>
              <a:t> Maintenance</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lvl="0" defTabSz="914400" fontAlgn="auto">
              <a:spcBef>
                <a:spcPts val="600"/>
              </a:spcBef>
              <a:spcAft>
                <a:spcPts val="600"/>
              </a:spcAft>
              <a:buSzTx/>
            </a:pPr>
            <a:r>
              <a:rPr lang="en-AU" sz="1600" kern="1200" dirty="0" smtClean="0">
                <a:solidFill>
                  <a:prstClr val="black"/>
                </a:solidFill>
                <a:ea typeface="Times New Roman"/>
                <a:cs typeface="Arial"/>
              </a:rPr>
              <a:t>Safety glasses - regularly clean with a soft clean cloth.</a:t>
            </a:r>
          </a:p>
          <a:p>
            <a:pPr lvl="0" defTabSz="914400" fontAlgn="auto">
              <a:spcBef>
                <a:spcPts val="600"/>
              </a:spcBef>
              <a:spcAft>
                <a:spcPts val="600"/>
              </a:spcAft>
              <a:buSzTx/>
            </a:pPr>
            <a:r>
              <a:rPr lang="en-AU" sz="1600" kern="1200" dirty="0" smtClean="0">
                <a:solidFill>
                  <a:prstClr val="black"/>
                </a:solidFill>
                <a:ea typeface="Times New Roman"/>
                <a:cs typeface="Arial"/>
              </a:rPr>
              <a:t>Reusable ear plugs – wash in warm soapy water </a:t>
            </a:r>
            <a:r>
              <a:rPr lang="en-US" sz="1600" dirty="0" smtClean="0"/>
              <a:t>and </a:t>
            </a:r>
            <a:r>
              <a:rPr lang="en-AU" sz="1600" kern="1200" dirty="0" smtClean="0">
                <a:solidFill>
                  <a:prstClr val="black"/>
                </a:solidFill>
                <a:ea typeface="Times New Roman"/>
                <a:cs typeface="Arial"/>
              </a:rPr>
              <a:t>dry thoroughly with a clean cloth.</a:t>
            </a:r>
          </a:p>
          <a:p>
            <a:pPr lvl="0" defTabSz="914400" fontAlgn="auto">
              <a:spcBef>
                <a:spcPts val="600"/>
              </a:spcBef>
              <a:spcAft>
                <a:spcPts val="600"/>
              </a:spcAft>
              <a:buSzTx/>
            </a:pPr>
            <a:r>
              <a:rPr lang="en-AU" sz="1600" kern="1200" dirty="0" smtClean="0">
                <a:solidFill>
                  <a:prstClr val="black"/>
                </a:solidFill>
                <a:ea typeface="Times New Roman"/>
                <a:cs typeface="Arial"/>
              </a:rPr>
              <a:t>Disposable ear plugs – replace with new when taken out of ears.</a:t>
            </a:r>
          </a:p>
          <a:p>
            <a:pPr lvl="0" defTabSz="914400" fontAlgn="auto">
              <a:spcBef>
                <a:spcPts val="600"/>
              </a:spcBef>
              <a:spcAft>
                <a:spcPts val="600"/>
              </a:spcAft>
              <a:buSzTx/>
            </a:pPr>
            <a:r>
              <a:rPr lang="en-AU" sz="1600" kern="1200" dirty="0" smtClean="0">
                <a:solidFill>
                  <a:prstClr val="black"/>
                </a:solidFill>
                <a:ea typeface="Times New Roman"/>
                <a:cs typeface="Arial"/>
              </a:rPr>
              <a:t>Disposable dust masks – replace daily or when contaminated.</a:t>
            </a:r>
          </a:p>
          <a:p>
            <a:pPr lvl="0" defTabSz="914400" fontAlgn="auto">
              <a:spcBef>
                <a:spcPts val="600"/>
              </a:spcBef>
              <a:spcAft>
                <a:spcPts val="600"/>
              </a:spcAft>
              <a:buSzTx/>
            </a:pPr>
            <a:r>
              <a:rPr lang="en-AU" sz="1600" kern="1200" dirty="0" smtClean="0">
                <a:solidFill>
                  <a:prstClr val="black"/>
                </a:solidFill>
                <a:ea typeface="Times New Roman"/>
                <a:cs typeface="Arial"/>
              </a:rPr>
              <a:t>Gloves – replace when worn / holes occur or become contaminated.</a:t>
            </a:r>
          </a:p>
          <a:p>
            <a:pPr lvl="0" defTabSz="914400" fontAlgn="auto">
              <a:spcBef>
                <a:spcPts val="600"/>
              </a:spcBef>
              <a:spcAft>
                <a:spcPts val="600"/>
              </a:spcAft>
              <a:buSzTx/>
            </a:pPr>
            <a:r>
              <a:rPr lang="en-AU" sz="1600" kern="1200" dirty="0" smtClean="0">
                <a:solidFill>
                  <a:prstClr val="black"/>
                </a:solidFill>
                <a:ea typeface="Times New Roman"/>
                <a:cs typeface="Arial"/>
              </a:rPr>
              <a:t>Safety boots – replace when holes occur or steel cap is exposed.</a:t>
            </a:r>
          </a:p>
          <a:p>
            <a:pPr lvl="0" defTabSz="914400" fontAlgn="auto">
              <a:spcBef>
                <a:spcPts val="600"/>
              </a:spcBef>
              <a:spcAft>
                <a:spcPts val="600"/>
              </a:spcAft>
              <a:buSzTx/>
            </a:pPr>
            <a:r>
              <a:rPr lang="en-AU" sz="1600" kern="1200" dirty="0" smtClean="0">
                <a:solidFill>
                  <a:prstClr val="black"/>
                </a:solidFill>
                <a:ea typeface="Times New Roman"/>
                <a:cs typeface="Arial"/>
              </a:rPr>
              <a:t>Protective clothing – regularly wash clothing </a:t>
            </a:r>
            <a:r>
              <a:rPr lang="en-US" sz="1600" dirty="0"/>
              <a:t>and </a:t>
            </a:r>
            <a:r>
              <a:rPr lang="en-AU" sz="1600" kern="1200" dirty="0" smtClean="0">
                <a:solidFill>
                  <a:prstClr val="black"/>
                </a:solidFill>
                <a:ea typeface="Times New Roman"/>
                <a:cs typeface="Arial"/>
              </a:rPr>
              <a:t>replace on a wear / tear basis or material is contaminated with chemicals.</a:t>
            </a:r>
          </a:p>
          <a:p>
            <a:endParaRPr lang="en-AU" sz="1600"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25</a:t>
            </a:fld>
            <a:endParaRPr lang="en-AU" dirty="0">
              <a:solidFill>
                <a:srgbClr val="FFFFFF"/>
              </a:solidFill>
            </a:endParaRPr>
          </a:p>
        </p:txBody>
      </p:sp>
      <p:pic>
        <p:nvPicPr>
          <p:cNvPr id="5" name="Picture 8" descr="lawn mower sho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69" r="8178" b="23969"/>
          <a:stretch/>
        </p:blipFill>
        <p:spPr bwMode="auto">
          <a:xfrm>
            <a:off x="2627784" y="4990752"/>
            <a:ext cx="1971705" cy="1746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H:\My Documents\My Pictures\untitled 13.png"/>
          <p:cNvPicPr>
            <a:picLocks noChangeAspect="1" noChangeArrowheads="1"/>
          </p:cNvPicPr>
          <p:nvPr/>
        </p:nvPicPr>
        <p:blipFill rotWithShape="1">
          <a:blip r:embed="rId4">
            <a:extLst>
              <a:ext uri="{28A0092B-C50C-407E-A947-70E740481C1C}">
                <a14:useLocalDpi xmlns:a14="http://schemas.microsoft.com/office/drawing/2010/main" val="0"/>
              </a:ext>
            </a:extLst>
          </a:blip>
          <a:srcRect l="14782" r="8818"/>
          <a:stretch/>
        </p:blipFill>
        <p:spPr bwMode="auto">
          <a:xfrm>
            <a:off x="5724128" y="4990752"/>
            <a:ext cx="1983722" cy="174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520" y="260648"/>
            <a:ext cx="6851104" cy="1152128"/>
          </a:xfrm>
        </p:spPr>
        <p:txBody>
          <a:bodyPr/>
          <a:lstStyle/>
          <a:p>
            <a:r>
              <a:rPr lang="en-AU" kern="1200" dirty="0" smtClean="0">
                <a:solidFill>
                  <a:schemeClr val="accent1"/>
                </a:solidFill>
                <a:latin typeface="Arial" panose="020B0604020202020204" pitchFamily="34" charset="0"/>
                <a:cs typeface="Arial" panose="020B0604020202020204" pitchFamily="34" charset="0"/>
              </a:rPr>
              <a:t>Summary</a:t>
            </a:r>
            <a:endParaRPr lang="en-AU"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700808"/>
            <a:ext cx="7056784" cy="4560168"/>
          </a:xfrm>
        </p:spPr>
        <p:txBody>
          <a:bodyPr/>
          <a:lstStyle/>
          <a:p>
            <a:pPr marL="0" lvl="0" indent="0" eaLnBrk="0" hangingPunct="0">
              <a:lnSpc>
                <a:spcPct val="90000"/>
              </a:lnSpc>
              <a:spcBef>
                <a:spcPts val="600"/>
              </a:spcBef>
              <a:spcAft>
                <a:spcPts val="600"/>
              </a:spcAft>
              <a:buNone/>
            </a:pPr>
            <a:r>
              <a:rPr lang="en-AU" sz="1800" b="1" dirty="0" smtClean="0"/>
              <a:t>PCBU </a:t>
            </a:r>
            <a:endParaRPr lang="en-AU" sz="1800" b="1" dirty="0" smtClean="0"/>
          </a:p>
          <a:p>
            <a:pPr lvl="0" eaLnBrk="0" hangingPunct="0">
              <a:spcBef>
                <a:spcPts val="600"/>
              </a:spcBef>
              <a:spcAft>
                <a:spcPts val="600"/>
              </a:spcAft>
            </a:pPr>
            <a:r>
              <a:rPr lang="en-AU" sz="1800" dirty="0" smtClean="0"/>
              <a:t>Primary duty of care to all workers on site by providing a</a:t>
            </a:r>
            <a:r>
              <a:rPr lang="en-US" sz="1800" dirty="0" smtClean="0"/>
              <a:t> working </a:t>
            </a:r>
            <a:r>
              <a:rPr lang="en-US" sz="1800" dirty="0"/>
              <a:t>environment without risks to health and </a:t>
            </a:r>
            <a:r>
              <a:rPr lang="en-US" sz="1800" dirty="0" smtClean="0"/>
              <a:t>safety.</a:t>
            </a:r>
          </a:p>
          <a:p>
            <a:pPr lvl="0" eaLnBrk="0" hangingPunct="0">
              <a:spcBef>
                <a:spcPts val="600"/>
              </a:spcBef>
              <a:spcAft>
                <a:spcPts val="600"/>
              </a:spcAft>
            </a:pPr>
            <a:r>
              <a:rPr lang="en-US" sz="1800" dirty="0" smtClean="0"/>
              <a:t>Duty to provide PPE where it’s not practicable to eliminate the hazard or control the risk in any other way.</a:t>
            </a:r>
          </a:p>
          <a:p>
            <a:pPr lvl="0" eaLnBrk="0" hangingPunct="0">
              <a:spcBef>
                <a:spcPts val="600"/>
              </a:spcBef>
              <a:spcAft>
                <a:spcPts val="600"/>
              </a:spcAft>
            </a:pPr>
            <a:r>
              <a:rPr lang="en-US" sz="1800" dirty="0" smtClean="0"/>
              <a:t>Duty to provide information, instruction </a:t>
            </a:r>
            <a:r>
              <a:rPr lang="en-US" sz="1800" dirty="0"/>
              <a:t>and </a:t>
            </a:r>
            <a:r>
              <a:rPr lang="en-US" sz="1800" dirty="0" smtClean="0"/>
              <a:t>training on the wearing, care </a:t>
            </a:r>
            <a:r>
              <a:rPr lang="en-US" sz="1800" dirty="0"/>
              <a:t>and</a:t>
            </a:r>
            <a:r>
              <a:rPr lang="en-US" sz="1800" dirty="0" smtClean="0"/>
              <a:t> maintenance of PPE.</a:t>
            </a:r>
          </a:p>
          <a:p>
            <a:pPr marL="0" indent="0" eaLnBrk="0" hangingPunct="0">
              <a:lnSpc>
                <a:spcPct val="90000"/>
              </a:lnSpc>
              <a:spcBef>
                <a:spcPts val="600"/>
              </a:spcBef>
              <a:spcAft>
                <a:spcPts val="600"/>
              </a:spcAft>
              <a:buNone/>
            </a:pPr>
            <a:r>
              <a:rPr lang="en-AU" sz="1800" b="1" dirty="0" smtClean="0"/>
              <a:t>Supervisors </a:t>
            </a:r>
            <a:r>
              <a:rPr lang="en-AU" sz="1800" b="1" dirty="0" smtClean="0"/>
              <a:t>and</a:t>
            </a:r>
            <a:r>
              <a:rPr lang="en-AU" sz="1800" b="1" dirty="0" smtClean="0"/>
              <a:t> </a:t>
            </a:r>
            <a:r>
              <a:rPr lang="en-AU" sz="1800" b="1" dirty="0"/>
              <a:t>Team </a:t>
            </a:r>
            <a:r>
              <a:rPr lang="en-AU" sz="1800" b="1" dirty="0" smtClean="0"/>
              <a:t>Leaders</a:t>
            </a:r>
          </a:p>
          <a:p>
            <a:pPr eaLnBrk="0" hangingPunct="0">
              <a:spcBef>
                <a:spcPts val="600"/>
              </a:spcBef>
              <a:spcAft>
                <a:spcPts val="600"/>
              </a:spcAft>
            </a:pPr>
            <a:r>
              <a:rPr lang="en-AU" sz="1800" dirty="0" smtClean="0"/>
              <a:t>Responsible </a:t>
            </a:r>
            <a:r>
              <a:rPr lang="en-AU" sz="1800" dirty="0"/>
              <a:t>for the </a:t>
            </a:r>
            <a:r>
              <a:rPr lang="en-AU" sz="1800" dirty="0" smtClean="0"/>
              <a:t>day-to-day </a:t>
            </a:r>
            <a:r>
              <a:rPr lang="en-AU" sz="1800" dirty="0"/>
              <a:t>operations </a:t>
            </a:r>
            <a:r>
              <a:rPr lang="en-AU" sz="1800" dirty="0" smtClean="0"/>
              <a:t>to ensure workers are adequately supervised, working safely </a:t>
            </a:r>
            <a:r>
              <a:rPr lang="en-US" sz="1800" dirty="0"/>
              <a:t>and </a:t>
            </a:r>
            <a:r>
              <a:rPr lang="en-AU" sz="1800" dirty="0" smtClean="0"/>
              <a:t>complying with the requirements for wearing / using </a:t>
            </a:r>
            <a:r>
              <a:rPr lang="en-AU" sz="1800" dirty="0" smtClean="0"/>
              <a:t>PPE.</a:t>
            </a:r>
            <a:endParaRPr lang="en-AU" sz="1800" dirty="0"/>
          </a:p>
          <a:p>
            <a:pPr eaLnBrk="0" hangingPunct="0">
              <a:spcBef>
                <a:spcPts val="600"/>
              </a:spcBef>
              <a:spcAft>
                <a:spcPts val="600"/>
              </a:spcAft>
            </a:pPr>
            <a:r>
              <a:rPr lang="en-US" sz="1800" dirty="0" smtClean="0"/>
              <a:t>Replace workers PPE </a:t>
            </a:r>
            <a:r>
              <a:rPr lang="en-US" sz="1800" dirty="0"/>
              <a:t>when damaged, </a:t>
            </a:r>
            <a:r>
              <a:rPr lang="en-US" sz="1800" dirty="0" smtClean="0"/>
              <a:t>worn, contaminated </a:t>
            </a:r>
            <a:r>
              <a:rPr lang="en-US" sz="1800" dirty="0"/>
              <a:t>or </a:t>
            </a:r>
            <a:r>
              <a:rPr lang="en-US" sz="1800" dirty="0" smtClean="0"/>
              <a:t>lost.</a:t>
            </a:r>
            <a:endParaRPr lang="en-US" sz="1800" dirty="0"/>
          </a:p>
          <a:p>
            <a:pPr marL="0" lvl="0" indent="0" eaLnBrk="0" hangingPunct="0">
              <a:lnSpc>
                <a:spcPct val="90000"/>
              </a:lnSpc>
              <a:spcBef>
                <a:spcPts val="0"/>
              </a:spcBef>
              <a:spcAft>
                <a:spcPts val="600"/>
              </a:spcAft>
              <a:buNone/>
            </a:pPr>
            <a:endParaRPr lang="en-AU" sz="1600" dirty="0" smtClean="0"/>
          </a:p>
          <a:p>
            <a:pPr lvl="1" eaLnBrk="0" hangingPunct="0">
              <a:lnSpc>
                <a:spcPct val="90000"/>
              </a:lnSpc>
              <a:spcBef>
                <a:spcPts val="600"/>
              </a:spcBef>
              <a:spcAft>
                <a:spcPts val="600"/>
              </a:spcAft>
            </a:pPr>
            <a:endParaRPr lang="en-AU" sz="1600"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26</a:t>
            </a:fld>
            <a:endParaRPr lang="en-AU" dirty="0">
              <a:solidFill>
                <a:srgbClr val="FFFFFF"/>
              </a:solidFill>
            </a:endParaRPr>
          </a:p>
        </p:txBody>
      </p:sp>
    </p:spTree>
    <p:extLst>
      <p:ext uri="{BB962C8B-B14F-4D97-AF65-F5344CB8AC3E}">
        <p14:creationId xmlns:p14="http://schemas.microsoft.com/office/powerpoint/2010/main" val="4271137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520" y="260648"/>
            <a:ext cx="6851104" cy="1152128"/>
          </a:xfrm>
        </p:spPr>
        <p:txBody>
          <a:bodyPr/>
          <a:lstStyle/>
          <a:p>
            <a:r>
              <a:rPr lang="en-AU" kern="1200" dirty="0" smtClean="0">
                <a:solidFill>
                  <a:schemeClr val="accent1"/>
                </a:solidFill>
                <a:latin typeface="Arial" panose="020B0604020202020204" pitchFamily="34" charset="0"/>
                <a:cs typeface="Arial" panose="020B0604020202020204" pitchFamily="34" charset="0"/>
              </a:rPr>
              <a:t>Summary</a:t>
            </a:r>
            <a:endParaRPr lang="en-AU"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700808"/>
            <a:ext cx="7056784" cy="4560168"/>
          </a:xfrm>
        </p:spPr>
        <p:txBody>
          <a:bodyPr/>
          <a:lstStyle/>
          <a:p>
            <a:pPr marL="0" lvl="0" indent="0" eaLnBrk="0" hangingPunct="0">
              <a:lnSpc>
                <a:spcPct val="90000"/>
              </a:lnSpc>
              <a:spcBef>
                <a:spcPts val="600"/>
              </a:spcBef>
              <a:spcAft>
                <a:spcPts val="600"/>
              </a:spcAft>
              <a:buNone/>
            </a:pPr>
            <a:r>
              <a:rPr lang="en-AU" sz="1600" b="1" dirty="0" smtClean="0"/>
              <a:t>Workers</a:t>
            </a:r>
          </a:p>
          <a:p>
            <a:pPr lvl="0" eaLnBrk="0" hangingPunct="0">
              <a:spcBef>
                <a:spcPts val="600"/>
              </a:spcBef>
              <a:spcAft>
                <a:spcPts val="600"/>
              </a:spcAft>
            </a:pPr>
            <a:r>
              <a:rPr lang="en-AU" sz="1600" dirty="0" smtClean="0"/>
              <a:t>Follow any reasonable instruction from Supervision while at </a:t>
            </a:r>
            <a:r>
              <a:rPr lang="en-AU" sz="1600" dirty="0" smtClean="0"/>
              <a:t>work.</a:t>
            </a:r>
            <a:endParaRPr lang="en-AU" sz="1600" dirty="0" smtClean="0"/>
          </a:p>
          <a:p>
            <a:pPr lvl="0" eaLnBrk="0" hangingPunct="0">
              <a:spcBef>
                <a:spcPts val="600"/>
              </a:spcBef>
              <a:spcAft>
                <a:spcPts val="600"/>
              </a:spcAft>
            </a:pPr>
            <a:r>
              <a:rPr lang="en-AU" sz="1600" dirty="0" smtClean="0"/>
              <a:t>Should not place themselves or any one else at risk of harm through </a:t>
            </a:r>
            <a:r>
              <a:rPr lang="en-US" sz="1600" dirty="0"/>
              <a:t>his or her acts or omissions</a:t>
            </a:r>
            <a:r>
              <a:rPr lang="en-US" sz="1600" dirty="0">
                <a:latin typeface="Times New Roman"/>
              </a:rPr>
              <a:t> </a:t>
            </a:r>
            <a:r>
              <a:rPr lang="en-AU" sz="1600" kern="1200" dirty="0">
                <a:solidFill>
                  <a:prstClr val="black"/>
                </a:solidFill>
                <a:cs typeface="Arial" panose="020B0604020202020204" pitchFamily="34" charset="0"/>
              </a:rPr>
              <a:t>(</a:t>
            </a:r>
            <a:r>
              <a:rPr lang="en-AU" sz="1600" kern="1200" dirty="0" smtClean="0">
                <a:solidFill>
                  <a:prstClr val="black"/>
                </a:solidFill>
                <a:cs typeface="Arial" panose="020B0604020202020204" pitchFamily="34" charset="0"/>
              </a:rPr>
              <a:t>actions or words</a:t>
            </a:r>
            <a:r>
              <a:rPr lang="en-AU" sz="1600" kern="1200" dirty="0" smtClean="0">
                <a:solidFill>
                  <a:prstClr val="black"/>
                </a:solidFill>
                <a:cs typeface="Arial" panose="020B0604020202020204" pitchFamily="34" charset="0"/>
              </a:rPr>
              <a:t>).</a:t>
            </a:r>
            <a:endParaRPr lang="en-AU" sz="1600" kern="1200" dirty="0" smtClean="0">
              <a:solidFill>
                <a:prstClr val="black"/>
              </a:solidFill>
              <a:cs typeface="Arial" panose="020B0604020202020204" pitchFamily="34" charset="0"/>
            </a:endParaRPr>
          </a:p>
          <a:p>
            <a:pPr lvl="0" eaLnBrk="0" hangingPunct="0">
              <a:spcBef>
                <a:spcPts val="600"/>
              </a:spcBef>
              <a:spcAft>
                <a:spcPts val="600"/>
              </a:spcAft>
            </a:pPr>
            <a:r>
              <a:rPr lang="en-AU" sz="1600" kern="1200" dirty="0" smtClean="0">
                <a:solidFill>
                  <a:prstClr val="black"/>
                </a:solidFill>
                <a:cs typeface="Arial" panose="020B0604020202020204" pitchFamily="34" charset="0"/>
              </a:rPr>
              <a:t>Wear supplied PPE identified to protect them from hazards </a:t>
            </a:r>
            <a:r>
              <a:rPr lang="en-US" sz="1600" dirty="0"/>
              <a:t>and </a:t>
            </a:r>
            <a:r>
              <a:rPr lang="en-AU" sz="1600" kern="1200" dirty="0" smtClean="0">
                <a:solidFill>
                  <a:prstClr val="black"/>
                </a:solidFill>
                <a:cs typeface="Arial" panose="020B0604020202020204" pitchFamily="34" charset="0"/>
              </a:rPr>
              <a:t>risks associate with their </a:t>
            </a:r>
            <a:r>
              <a:rPr lang="en-AU" sz="1600" kern="1200" dirty="0" smtClean="0">
                <a:solidFill>
                  <a:prstClr val="black"/>
                </a:solidFill>
                <a:cs typeface="Arial" panose="020B0604020202020204" pitchFamily="34" charset="0"/>
              </a:rPr>
              <a:t>work.</a:t>
            </a:r>
            <a:endParaRPr lang="en-AU" sz="1600" kern="1200" dirty="0" smtClean="0">
              <a:solidFill>
                <a:prstClr val="black"/>
              </a:solidFill>
              <a:cs typeface="Arial" panose="020B0604020202020204" pitchFamily="34" charset="0"/>
            </a:endParaRPr>
          </a:p>
          <a:p>
            <a:pPr lvl="0" eaLnBrk="0" hangingPunct="0">
              <a:spcBef>
                <a:spcPts val="600"/>
              </a:spcBef>
              <a:spcAft>
                <a:spcPts val="600"/>
              </a:spcAft>
            </a:pPr>
            <a:r>
              <a:rPr lang="en-AU" sz="1600" kern="1200" dirty="0" smtClean="0">
                <a:solidFill>
                  <a:prstClr val="black"/>
                </a:solidFill>
                <a:cs typeface="Arial" panose="020B0604020202020204" pitchFamily="34" charset="0"/>
              </a:rPr>
              <a:t>Inform their Supervision when PPE requires replacement or </a:t>
            </a:r>
            <a:r>
              <a:rPr lang="en-AU" sz="1600" kern="1200" dirty="0" smtClean="0">
                <a:solidFill>
                  <a:prstClr val="black"/>
                </a:solidFill>
                <a:cs typeface="Arial" panose="020B0604020202020204" pitchFamily="34" charset="0"/>
              </a:rPr>
              <a:t>repair.</a:t>
            </a:r>
            <a:endParaRPr lang="en-AU" sz="1600" kern="1200" dirty="0" smtClean="0">
              <a:solidFill>
                <a:prstClr val="black"/>
              </a:solidFill>
              <a:cs typeface="Arial" panose="020B0604020202020204" pitchFamily="34" charset="0"/>
            </a:endParaRPr>
          </a:p>
          <a:p>
            <a:pPr lvl="0" eaLnBrk="0" hangingPunct="0">
              <a:spcBef>
                <a:spcPts val="600"/>
              </a:spcBef>
              <a:spcAft>
                <a:spcPts val="600"/>
              </a:spcAft>
            </a:pPr>
            <a:r>
              <a:rPr lang="en-AU" sz="1600" kern="1200" dirty="0" smtClean="0">
                <a:solidFill>
                  <a:prstClr val="black"/>
                </a:solidFill>
                <a:cs typeface="Arial" panose="020B0604020202020204" pitchFamily="34" charset="0"/>
              </a:rPr>
              <a:t>Care for </a:t>
            </a:r>
            <a:r>
              <a:rPr lang="en-US" sz="1600" dirty="0"/>
              <a:t>and</a:t>
            </a:r>
            <a:r>
              <a:rPr lang="en-AU" sz="1600" kern="1200" dirty="0" smtClean="0">
                <a:solidFill>
                  <a:prstClr val="black"/>
                </a:solidFill>
                <a:cs typeface="Arial" panose="020B0604020202020204" pitchFamily="34" charset="0"/>
              </a:rPr>
              <a:t> maintain their PPE within their limits of </a:t>
            </a:r>
            <a:r>
              <a:rPr lang="en-AU" sz="1600" kern="1200" dirty="0" smtClean="0">
                <a:solidFill>
                  <a:prstClr val="black"/>
                </a:solidFill>
                <a:cs typeface="Arial" panose="020B0604020202020204" pitchFamily="34" charset="0"/>
              </a:rPr>
              <a:t>control.</a:t>
            </a:r>
            <a:endParaRPr lang="en-AU" sz="1600" kern="1200" dirty="0" smtClean="0">
              <a:solidFill>
                <a:prstClr val="black"/>
              </a:solidFill>
              <a:cs typeface="Arial" panose="020B0604020202020204" pitchFamily="34" charset="0"/>
            </a:endParaRPr>
          </a:p>
          <a:p>
            <a:pPr lvl="0" eaLnBrk="0" hangingPunct="0">
              <a:spcBef>
                <a:spcPts val="600"/>
              </a:spcBef>
              <a:spcAft>
                <a:spcPts val="600"/>
              </a:spcAft>
            </a:pPr>
            <a:r>
              <a:rPr lang="en-AU" sz="1600" kern="1200" dirty="0" smtClean="0">
                <a:solidFill>
                  <a:prstClr val="black"/>
                </a:solidFill>
                <a:cs typeface="Arial" panose="020B0604020202020204" pitchFamily="34" charset="0"/>
              </a:rPr>
              <a:t>Comply with all blue </a:t>
            </a:r>
            <a:r>
              <a:rPr lang="en-US" sz="1600" dirty="0"/>
              <a:t>and</a:t>
            </a:r>
            <a:r>
              <a:rPr lang="en-AU" sz="1600" kern="1200" dirty="0" smtClean="0">
                <a:solidFill>
                  <a:prstClr val="black"/>
                </a:solidFill>
                <a:cs typeface="Arial" panose="020B0604020202020204" pitchFamily="34" charset="0"/>
              </a:rPr>
              <a:t> </a:t>
            </a:r>
            <a:r>
              <a:rPr lang="en-AU" sz="1600" kern="1200" dirty="0" smtClean="0">
                <a:solidFill>
                  <a:prstClr val="black"/>
                </a:solidFill>
                <a:cs typeface="Arial" panose="020B0604020202020204" pitchFamily="34" charset="0"/>
              </a:rPr>
              <a:t>white </a:t>
            </a:r>
            <a:r>
              <a:rPr lang="en-AU" sz="1600" kern="1200" dirty="0" smtClean="0">
                <a:solidFill>
                  <a:prstClr val="black"/>
                </a:solidFill>
                <a:cs typeface="Arial" panose="020B0604020202020204" pitchFamily="34" charset="0"/>
              </a:rPr>
              <a:t>mandatory PPE signage where </a:t>
            </a:r>
            <a:r>
              <a:rPr lang="en-AU" sz="1600" kern="1200" dirty="0" smtClean="0">
                <a:solidFill>
                  <a:prstClr val="black"/>
                </a:solidFill>
                <a:cs typeface="Arial" panose="020B0604020202020204" pitchFamily="34" charset="0"/>
              </a:rPr>
              <a:t>sign </a:t>
            </a:r>
            <a:r>
              <a:rPr lang="en-AU" sz="1600" kern="1200" dirty="0" smtClean="0">
                <a:solidFill>
                  <a:prstClr val="black"/>
                </a:solidFill>
                <a:cs typeface="Arial" panose="020B0604020202020204" pitchFamily="34" charset="0"/>
              </a:rPr>
              <a:t>posted </a:t>
            </a:r>
            <a:r>
              <a:rPr lang="en-AU" sz="1600" kern="1200" dirty="0">
                <a:solidFill>
                  <a:prstClr val="black"/>
                </a:solidFill>
                <a:cs typeface="Arial" panose="020B0604020202020204" pitchFamily="34" charset="0"/>
              </a:rPr>
              <a:t>or </a:t>
            </a:r>
            <a:r>
              <a:rPr lang="en-AU" sz="1600" kern="1200" dirty="0" smtClean="0">
                <a:solidFill>
                  <a:prstClr val="black"/>
                </a:solidFill>
                <a:cs typeface="Arial" panose="020B0604020202020204" pitchFamily="34" charset="0"/>
              </a:rPr>
              <a:t>documented.</a:t>
            </a:r>
            <a:endParaRPr lang="en-AU" sz="1600" kern="1200" dirty="0" smtClean="0">
              <a:solidFill>
                <a:prstClr val="black"/>
              </a:solidFill>
              <a:cs typeface="Arial" panose="020B0604020202020204" pitchFamily="34" charset="0"/>
            </a:endParaRPr>
          </a:p>
          <a:p>
            <a:pPr marL="0" lvl="0" indent="0" eaLnBrk="0" hangingPunct="0">
              <a:lnSpc>
                <a:spcPct val="90000"/>
              </a:lnSpc>
              <a:spcBef>
                <a:spcPts val="0"/>
              </a:spcBef>
              <a:spcAft>
                <a:spcPts val="600"/>
              </a:spcAft>
              <a:buNone/>
            </a:pPr>
            <a:endParaRPr lang="en-AU" sz="1600" dirty="0" smtClean="0"/>
          </a:p>
          <a:p>
            <a:pPr lvl="1" eaLnBrk="0" hangingPunct="0">
              <a:lnSpc>
                <a:spcPct val="90000"/>
              </a:lnSpc>
              <a:spcBef>
                <a:spcPts val="600"/>
              </a:spcBef>
              <a:spcAft>
                <a:spcPts val="600"/>
              </a:spcAft>
            </a:pPr>
            <a:endParaRPr lang="en-AU" sz="1600"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27</a:t>
            </a:fld>
            <a:endParaRPr lang="en-AU" dirty="0">
              <a:solidFill>
                <a:srgbClr val="FFFFFF"/>
              </a:solidFill>
            </a:endParaRPr>
          </a:p>
        </p:txBody>
      </p:sp>
      <p:pic>
        <p:nvPicPr>
          <p:cNvPr id="6" name="Picture 2" descr="C:\Users\leroy\Documents\Work\SOP Safety Signs\PPE\Head Protection\PPE - He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270455"/>
            <a:ext cx="896398" cy="12058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leroy\Documents\Work\SOP Safety Signs\PPE\Clothing\Boots\PPE - Foot Prot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5281477"/>
            <a:ext cx="926391" cy="1246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SOP Safety Signs\PPE\Clothing\Clothing\PPE - Cloth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5301208"/>
            <a:ext cx="919660" cy="1237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eroy\Documents\Work\SOP Safety Signs\PPE\Eyes &amp; Hearing\Eyes\PPE - Googles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5301208"/>
            <a:ext cx="896399" cy="120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70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This looks Interesting</a:t>
            </a:r>
            <a:r>
              <a:rPr lang="en-AU" dirty="0" smtClean="0">
                <a:solidFill>
                  <a:schemeClr val="accent1"/>
                </a:solidFill>
              </a:rPr>
              <a:t>?</a:t>
            </a:r>
            <a:endParaRPr lang="en-AU" dirty="0">
              <a:solidFill>
                <a:schemeClr val="accent1"/>
              </a:solidFil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28</a:t>
            </a:fld>
            <a:endParaRPr lang="en-AU" dirty="0">
              <a:solidFill>
                <a:srgbClr val="FFFFFF"/>
              </a:solidFill>
            </a:endParaRPr>
          </a:p>
        </p:txBody>
      </p:sp>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927"/>
          <a:stretch/>
        </p:blipFill>
        <p:spPr bwMode="auto">
          <a:xfrm>
            <a:off x="2051720" y="1719722"/>
            <a:ext cx="6408712" cy="481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8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Further Assistance</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4776192"/>
          </a:xfrm>
        </p:spPr>
        <p:txBody>
          <a:bodyPr/>
          <a:lstStyle/>
          <a:p>
            <a:pPr marL="0" lvl="0" indent="0" defTabSz="914400">
              <a:spcBef>
                <a:spcPct val="0"/>
              </a:spcBef>
              <a:buClrTx/>
              <a:buSzTx/>
              <a:buNone/>
            </a:pPr>
            <a:endParaRPr lang="en-AU" sz="1800" dirty="0" smtClean="0">
              <a:solidFill>
                <a:prstClr val="black"/>
              </a:solidFill>
            </a:endParaRPr>
          </a:p>
          <a:p>
            <a:pPr marL="0" lvl="0" indent="0" defTabSz="914400">
              <a:spcBef>
                <a:spcPct val="0"/>
              </a:spcBef>
              <a:buClrTx/>
              <a:buSzTx/>
              <a:buNone/>
            </a:pPr>
            <a:r>
              <a:rPr lang="en-AU" sz="1800" dirty="0" smtClean="0">
                <a:solidFill>
                  <a:prstClr val="black"/>
                </a:solidFill>
              </a:rPr>
              <a:t>MAQOHSC </a:t>
            </a:r>
            <a:r>
              <a:rPr lang="en-AU" sz="1800" dirty="0">
                <a:solidFill>
                  <a:prstClr val="black"/>
                </a:solidFill>
              </a:rPr>
              <a:t>Work Health and Safety Specialists are available to provide further </a:t>
            </a:r>
            <a:r>
              <a:rPr lang="en-AU" sz="1800" dirty="0" smtClean="0">
                <a:solidFill>
                  <a:prstClr val="black"/>
                </a:solidFill>
              </a:rPr>
              <a:t>on-site support </a:t>
            </a:r>
            <a:r>
              <a:rPr lang="en-AU" sz="1800" dirty="0">
                <a:solidFill>
                  <a:prstClr val="black"/>
                </a:solidFill>
              </a:rPr>
              <a:t>and assistance on all Work Health and Safety matters.</a:t>
            </a:r>
          </a:p>
          <a:p>
            <a:pPr marL="0" lvl="0" indent="0" defTabSz="914400">
              <a:spcBef>
                <a:spcPct val="0"/>
              </a:spcBef>
              <a:buClrTx/>
              <a:buSzTx/>
              <a:buNone/>
            </a:pPr>
            <a:endParaRPr lang="en-AU" sz="1800" dirty="0">
              <a:solidFill>
                <a:prstClr val="black"/>
              </a:solidFill>
            </a:endParaRPr>
          </a:p>
          <a:p>
            <a:pPr marL="0" lvl="0" indent="0" defTabSz="914400">
              <a:spcBef>
                <a:spcPct val="0"/>
              </a:spcBef>
              <a:buClrTx/>
              <a:buSzTx/>
              <a:buNone/>
            </a:pPr>
            <a:r>
              <a:rPr lang="en-AU" sz="1800" dirty="0">
                <a:solidFill>
                  <a:prstClr val="black"/>
                </a:solidFill>
              </a:rPr>
              <a:t>MAQOHSC Work Health and Safety Specialists </a:t>
            </a:r>
            <a:r>
              <a:rPr lang="en-AU" sz="1800" dirty="0" smtClean="0">
                <a:solidFill>
                  <a:prstClr val="black"/>
                </a:solidFill>
              </a:rPr>
              <a:t>can be </a:t>
            </a:r>
            <a:r>
              <a:rPr lang="en-AU" sz="1800" dirty="0">
                <a:solidFill>
                  <a:prstClr val="black"/>
                </a:solidFill>
              </a:rPr>
              <a:t>contacted via our </a:t>
            </a:r>
            <a:r>
              <a:rPr lang="en-AU" sz="1800" dirty="0" smtClean="0">
                <a:solidFill>
                  <a:prstClr val="black"/>
                </a:solidFill>
                <a:hlinkClick r:id="rId3"/>
              </a:rPr>
              <a:t>online support request form</a:t>
            </a:r>
            <a:r>
              <a:rPr lang="en-AU" sz="1800" dirty="0" smtClean="0">
                <a:solidFill>
                  <a:prstClr val="black"/>
                </a:solidFill>
              </a:rPr>
              <a:t> available on our website </a:t>
            </a:r>
            <a:r>
              <a:rPr lang="en-AU" sz="1800" dirty="0">
                <a:solidFill>
                  <a:prstClr val="black"/>
                </a:solidFill>
              </a:rPr>
              <a:t>at </a:t>
            </a:r>
            <a:r>
              <a:rPr lang="en-AU" sz="1800" dirty="0">
                <a:solidFill>
                  <a:prstClr val="black"/>
                </a:solidFill>
                <a:hlinkClick r:id="rId4"/>
              </a:rPr>
              <a:t>www.maqohsc.sa.gov.au</a:t>
            </a:r>
            <a:r>
              <a:rPr lang="en-AU" sz="1800" dirty="0">
                <a:solidFill>
                  <a:prstClr val="black"/>
                </a:solidFill>
              </a:rPr>
              <a:t> or email </a:t>
            </a:r>
            <a:r>
              <a:rPr lang="en-AU" sz="1800" dirty="0" smtClean="0">
                <a:solidFill>
                  <a:prstClr val="black"/>
                </a:solidFill>
                <a:hlinkClick r:id="rId5"/>
              </a:rPr>
              <a:t>maqohsc@sa.gov.au</a:t>
            </a:r>
            <a:r>
              <a:rPr lang="en-AU" sz="1800" dirty="0" smtClean="0">
                <a:solidFill>
                  <a:prstClr val="black"/>
                </a:solidFill>
              </a:rPr>
              <a:t>.</a:t>
            </a:r>
            <a:endParaRPr lang="en-AU" sz="1800" dirty="0">
              <a:solidFill>
                <a:prstClr val="black"/>
              </a:solidFill>
            </a:endParaRPr>
          </a:p>
          <a:p>
            <a:pPr marL="0" lvl="0" indent="0" defTabSz="914400">
              <a:spcBef>
                <a:spcPct val="0"/>
              </a:spcBef>
              <a:buClrTx/>
              <a:buSzTx/>
              <a:buNone/>
            </a:pPr>
            <a:endParaRPr lang="en-AU" sz="1800" dirty="0">
              <a:solidFill>
                <a:prstClr val="black"/>
              </a:solidFill>
            </a:endParaRPr>
          </a:p>
          <a:p>
            <a:pPr marL="0" indent="0" hangingPunct="0">
              <a:buNone/>
            </a:pPr>
            <a:r>
              <a:rPr lang="en-US" sz="1800" dirty="0"/>
              <a:t>Work Health and Safety Legislation, Codes of Practice, fact sheets, Health and Safety Representatives (HSR) information and guides can be found at the following websites: </a:t>
            </a:r>
            <a:endParaRPr lang="en-AU" sz="1800" b="1" dirty="0"/>
          </a:p>
          <a:p>
            <a:pPr marL="0" indent="0" hangingPunct="0">
              <a:buNone/>
            </a:pPr>
            <a:r>
              <a:rPr lang="en-US" sz="1800" dirty="0" err="1"/>
              <a:t>SafeWork</a:t>
            </a:r>
            <a:r>
              <a:rPr lang="en-US" sz="1800" dirty="0"/>
              <a:t> SA – </a:t>
            </a:r>
            <a:r>
              <a:rPr lang="en-US" sz="1800" u="sng" dirty="0">
                <a:hlinkClick r:id="rId6"/>
              </a:rPr>
              <a:t>www.safework.sa.gov.au</a:t>
            </a:r>
            <a:r>
              <a:rPr lang="en-US" sz="1800" dirty="0"/>
              <a:t> or call 1300 365 255</a:t>
            </a:r>
            <a:endParaRPr lang="en-AU" sz="1800" dirty="0"/>
          </a:p>
          <a:p>
            <a:pPr marL="0" indent="0" hangingPunct="0">
              <a:buNone/>
            </a:pPr>
            <a:r>
              <a:rPr lang="en-US" sz="1800" dirty="0"/>
              <a:t>Safe Work Australia – </a:t>
            </a:r>
            <a:r>
              <a:rPr lang="en-US" sz="1800" u="sng" dirty="0">
                <a:hlinkClick r:id="rId7"/>
              </a:rPr>
              <a:t>www.safeworkaustralia.gov.au</a:t>
            </a:r>
            <a:r>
              <a:rPr lang="en-US" sz="1800" dirty="0"/>
              <a:t> or </a:t>
            </a:r>
            <a:r>
              <a:rPr lang="en-US" sz="1800" dirty="0" smtClean="0"/>
              <a:t>call   1300 551 </a:t>
            </a:r>
            <a:r>
              <a:rPr lang="en-US" sz="1800" dirty="0"/>
              <a:t>832</a:t>
            </a:r>
            <a:endParaRPr lang="en-AU" sz="1800" dirty="0"/>
          </a:p>
          <a:p>
            <a:pPr marL="0" indent="0">
              <a:buNone/>
            </a:pP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29</a:t>
            </a:fld>
            <a:endParaRPr lang="en-AU" dirty="0"/>
          </a:p>
        </p:txBody>
      </p:sp>
    </p:spTree>
    <p:extLst>
      <p:ext uri="{BB962C8B-B14F-4D97-AF65-F5344CB8AC3E}">
        <p14:creationId xmlns:p14="http://schemas.microsoft.com/office/powerpoint/2010/main" val="303981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Disclaimer</a:t>
            </a:r>
          </a:p>
        </p:txBody>
      </p:sp>
      <p:sp>
        <p:nvSpPr>
          <p:cNvPr id="3" name="Content Placeholder 2"/>
          <p:cNvSpPr>
            <a:spLocks noGrp="1"/>
          </p:cNvSpPr>
          <p:nvPr>
            <p:ph idx="1"/>
          </p:nvPr>
        </p:nvSpPr>
        <p:spPr>
          <a:xfrm>
            <a:off x="1835696" y="1412776"/>
            <a:ext cx="6851104" cy="4776192"/>
          </a:xfrm>
        </p:spPr>
        <p:txBody>
          <a:bodyPr/>
          <a:lstStyle/>
          <a:p>
            <a:r>
              <a:rPr lang="en-US" sz="1800" b="1" dirty="0" smtClean="0"/>
              <a:t>IMPORTANT:</a:t>
            </a:r>
            <a:r>
              <a:rPr lang="en-US" sz="1800" dirty="0" smtClean="0"/>
              <a:t> The information in this presentation is of a general nature, and should not be relied upon as individual professional advice. If necessary, legal advice should be obtained from a legal practitioner with expertise in the field of Work Health and Safety law (SA).</a:t>
            </a:r>
          </a:p>
          <a:p>
            <a:r>
              <a:rPr lang="en-US" sz="1800" dirty="0" smtClean="0"/>
              <a:t>Although every effort has been made to ensure that the information in this presentation is complete, current and accurate, the Mining and Quarrying Occupational Health and Safety Committee, any agent, author, contributor or the South Australian Government, does not guarantee that it is so, and the Committee accepts no responsibility for any loss, damage or personal injury that may result from the use of any material which is not complete, current and accurate.</a:t>
            </a:r>
          </a:p>
          <a:p>
            <a:r>
              <a:rPr lang="en-AU" sz="1800" dirty="0" smtClean="0"/>
              <a:t>Users should always verify historical material by making and relying upon their own separate inquiries prior to making any important decisions or taking any action on the basis of this information.</a:t>
            </a: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3</a:t>
            </a:fld>
            <a:endParaRPr lang="en-AU" dirty="0"/>
          </a:p>
        </p:txBody>
      </p:sp>
    </p:spTree>
    <p:extLst>
      <p:ext uri="{BB962C8B-B14F-4D97-AF65-F5344CB8AC3E}">
        <p14:creationId xmlns:p14="http://schemas.microsoft.com/office/powerpoint/2010/main" val="190027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Creative Commons</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1440160"/>
          </a:xfrm>
        </p:spPr>
        <p:txBody>
          <a:bodyPr/>
          <a:lstStyle/>
          <a:p>
            <a:endParaRPr lang="en-AU" sz="1800" dirty="0" smtClean="0"/>
          </a:p>
          <a:p>
            <a:endParaRPr lang="en-AU" sz="1800" dirty="0"/>
          </a:p>
          <a:p>
            <a:endParaRPr lang="en-AU" sz="1800" dirty="0" smtClean="0"/>
          </a:p>
          <a:p>
            <a:pPr marL="0" indent="0">
              <a:buNone/>
            </a:pPr>
            <a:r>
              <a:rPr lang="en-AU" sz="1800" dirty="0" smtClean="0"/>
              <a:t>This </a:t>
            </a:r>
            <a:r>
              <a:rPr lang="en-AU" sz="1800" dirty="0"/>
              <a:t>creative commons licence allows you to copy, communicate </a:t>
            </a:r>
            <a:r>
              <a:rPr lang="en-AU" sz="1800" dirty="0" smtClean="0"/>
              <a:t>and or </a:t>
            </a:r>
            <a:r>
              <a:rPr lang="en-AU" sz="1800" dirty="0"/>
              <a:t>adapt </a:t>
            </a:r>
            <a:r>
              <a:rPr lang="en-AU" sz="1800" dirty="0" smtClean="0"/>
              <a:t>our </a:t>
            </a:r>
            <a:r>
              <a:rPr lang="en-AU" sz="1800" dirty="0"/>
              <a:t>work for non-commercial </a:t>
            </a:r>
            <a:r>
              <a:rPr lang="en-AU" sz="1800" dirty="0" smtClean="0"/>
              <a:t>purposes only, </a:t>
            </a:r>
            <a:r>
              <a:rPr lang="en-AU" sz="1800" dirty="0"/>
              <a:t>as long as you attribute the work to Mining and Quarrying Occupational Health and Safety Committee and abide by all the other licence terms </a:t>
            </a:r>
            <a:r>
              <a:rPr lang="en-AU" sz="1800" dirty="0" smtClean="0"/>
              <a:t>therein.</a:t>
            </a:r>
          </a:p>
          <a:p>
            <a:pPr marL="0" indent="0">
              <a:buNone/>
            </a:pPr>
            <a:endParaRPr lang="en-AU" sz="1800" dirty="0" smtClean="0"/>
          </a:p>
          <a:p>
            <a:pPr marL="0" indent="0">
              <a:buNone/>
            </a:pPr>
            <a:endParaRPr lang="en-AU" sz="1800" dirty="0"/>
          </a:p>
          <a:p>
            <a:pPr marL="0" indent="0" algn="r">
              <a:buNone/>
            </a:pPr>
            <a:endParaRPr lang="en-AU" sz="1800" dirty="0" smtClean="0"/>
          </a:p>
        </p:txBody>
      </p:sp>
      <p:sp>
        <p:nvSpPr>
          <p:cNvPr id="4" name="Slide Number Placeholder 3"/>
          <p:cNvSpPr>
            <a:spLocks noGrp="1"/>
          </p:cNvSpPr>
          <p:nvPr>
            <p:ph type="sldNum" sz="quarter" idx="10"/>
          </p:nvPr>
        </p:nvSpPr>
        <p:spPr/>
        <p:txBody>
          <a:bodyPr/>
          <a:lstStyle/>
          <a:p>
            <a:fld id="{5B1B3FAE-BC05-4C54-B68F-0E1A88C46634}" type="slidenum">
              <a:rPr lang="en-AU" smtClean="0"/>
              <a:pPr/>
              <a:t>4</a:t>
            </a:fld>
            <a:endParaRPr lang="en-A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628800"/>
            <a:ext cx="613568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38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810" y="3068960"/>
            <a:ext cx="6906070" cy="939186"/>
          </a:xfrm>
        </p:spPr>
        <p:txBody>
          <a:bodyPr/>
          <a:lstStyle/>
          <a:p>
            <a:pPr marL="342900" lvl="0" indent="-342900" algn="ctr">
              <a:lnSpc>
                <a:spcPct val="100000"/>
              </a:lnSpc>
              <a:spcBef>
                <a:spcPts val="0"/>
              </a:spcBef>
            </a:pPr>
            <a:r>
              <a:rPr lang="en-AU" sz="5400" dirty="0" smtClean="0">
                <a:solidFill>
                  <a:schemeClr val="accent1"/>
                </a:solidFill>
                <a:ea typeface="+mn-ea"/>
                <a:cs typeface="+mn-cs"/>
              </a:rPr>
              <a:t>PPE</a:t>
            </a:r>
            <a:endParaRPr lang="en-AU" sz="5400" dirty="0">
              <a:solidFill>
                <a:schemeClr val="accent1"/>
              </a:solidFil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5</a:t>
            </a:fld>
            <a:endParaRPr lang="en-AU" dirty="0">
              <a:solidFill>
                <a:srgbClr val="FFFFFF"/>
              </a:solidFill>
            </a:endParaRPr>
          </a:p>
        </p:txBody>
      </p:sp>
      <p:pic>
        <p:nvPicPr>
          <p:cNvPr id="1035" name="Picture 11" descr="https://encrypted-tbn0.gstatic.com/images?q=tbn:ANd9GcRFENmV5JeashPcFUpfNor1yPlMSrHgKBkisKsoOjLFNbxOFpRB"/>
          <p:cNvPicPr>
            <a:picLocks noChangeAspect="1" noChangeArrowheads="1"/>
          </p:cNvPicPr>
          <p:nvPr/>
        </p:nvPicPr>
        <p:blipFill rotWithShape="1">
          <a:blip r:embed="rId3">
            <a:extLst>
              <a:ext uri="{28A0092B-C50C-407E-A947-70E740481C1C}">
                <a14:useLocalDpi xmlns:a14="http://schemas.microsoft.com/office/drawing/2010/main" val="0"/>
              </a:ext>
            </a:extLst>
          </a:blip>
          <a:srcRect l="-1058" t="1038" r="1058" b="9105"/>
          <a:stretch/>
        </p:blipFill>
        <p:spPr bwMode="auto">
          <a:xfrm>
            <a:off x="1763688" y="332656"/>
            <a:ext cx="2853531"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MSP Group\imagesR51SGF2G.jpg"/>
          <p:cNvPicPr>
            <a:picLocks noChangeAspect="1" noChangeArrowheads="1"/>
          </p:cNvPicPr>
          <p:nvPr/>
        </p:nvPicPr>
        <p:blipFill rotWithShape="1">
          <a:blip r:embed="rId4">
            <a:extLst>
              <a:ext uri="{28A0092B-C50C-407E-A947-70E740481C1C}">
                <a14:useLocalDpi xmlns:a14="http://schemas.microsoft.com/office/drawing/2010/main" val="0"/>
              </a:ext>
            </a:extLst>
          </a:blip>
          <a:srcRect l="21354" t="6495" r="20566" b="6495"/>
          <a:stretch/>
        </p:blipFill>
        <p:spPr bwMode="auto">
          <a:xfrm>
            <a:off x="5868144" y="300947"/>
            <a:ext cx="2835736" cy="27482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12" descr="F:\MSP Group\untitled2.png"/>
          <p:cNvPicPr>
            <a:picLocks noChangeAspect="1" noChangeArrowheads="1"/>
          </p:cNvPicPr>
          <p:nvPr/>
        </p:nvPicPr>
        <p:blipFill rotWithShape="1">
          <a:blip r:embed="rId5">
            <a:extLst>
              <a:ext uri="{28A0092B-C50C-407E-A947-70E740481C1C}">
                <a14:useLocalDpi xmlns:a14="http://schemas.microsoft.com/office/drawing/2010/main" val="0"/>
              </a:ext>
            </a:extLst>
          </a:blip>
          <a:srcRect r="6897"/>
          <a:stretch/>
        </p:blipFill>
        <p:spPr bwMode="auto">
          <a:xfrm>
            <a:off x="5868144" y="4008146"/>
            <a:ext cx="2835736" cy="26279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7" descr="https://encrypted-tbn1.gstatic.com/images?q=tbn:ANd9GcSHHqjjy0mnQUOvq5DU2RhhpoxFdNZGYSoJxoQ6gmCBy6-Uji3J"/>
          <p:cNvPicPr>
            <a:picLocks noChangeAspect="1" noChangeArrowheads="1"/>
          </p:cNvPicPr>
          <p:nvPr/>
        </p:nvPicPr>
        <p:blipFill rotWithShape="1">
          <a:blip r:embed="rId6">
            <a:extLst>
              <a:ext uri="{28A0092B-C50C-407E-A947-70E740481C1C}">
                <a14:useLocalDpi xmlns:a14="http://schemas.microsoft.com/office/drawing/2010/main" val="0"/>
              </a:ext>
            </a:extLst>
          </a:blip>
          <a:srcRect t="3300" r="13695" b="7192"/>
          <a:stretch/>
        </p:blipFill>
        <p:spPr bwMode="auto">
          <a:xfrm>
            <a:off x="1797810" y="4031747"/>
            <a:ext cx="2819409" cy="260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34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Session </a:t>
            </a:r>
            <a:r>
              <a:rPr lang="en-AU" dirty="0" smtClean="0">
                <a:solidFill>
                  <a:schemeClr val="accent1"/>
                </a:solidFill>
              </a:rPr>
              <a:t>Overview</a:t>
            </a:r>
            <a:endParaRPr lang="en-AU" dirty="0"/>
          </a:p>
        </p:txBody>
      </p:sp>
      <p:sp>
        <p:nvSpPr>
          <p:cNvPr id="3" name="Content Placeholder 2"/>
          <p:cNvSpPr>
            <a:spLocks noGrp="1"/>
          </p:cNvSpPr>
          <p:nvPr>
            <p:ph idx="1"/>
          </p:nvPr>
        </p:nvSpPr>
        <p:spPr>
          <a:xfrm>
            <a:off x="1835696" y="1700808"/>
            <a:ext cx="7200800" cy="4776192"/>
          </a:xfrm>
        </p:spPr>
        <p:txBody>
          <a:bodyPr/>
          <a:lstStyle/>
          <a:p>
            <a:pPr>
              <a:spcBef>
                <a:spcPts val="600"/>
              </a:spcBef>
              <a:spcAft>
                <a:spcPts val="600"/>
              </a:spcAft>
            </a:pPr>
            <a:r>
              <a:rPr lang="en-AU" dirty="0" smtClean="0"/>
              <a:t>What is </a:t>
            </a:r>
            <a:r>
              <a:rPr lang="en-AU" dirty="0"/>
              <a:t>p</a:t>
            </a:r>
            <a:r>
              <a:rPr lang="en-AU" dirty="0" smtClean="0"/>
              <a:t>ersonal </a:t>
            </a:r>
            <a:r>
              <a:rPr lang="en-AU" dirty="0" smtClean="0"/>
              <a:t>p</a:t>
            </a:r>
            <a:r>
              <a:rPr lang="en-AU" dirty="0" smtClean="0"/>
              <a:t>rotective </a:t>
            </a:r>
            <a:r>
              <a:rPr lang="en-AU" dirty="0" smtClean="0"/>
              <a:t>e</a:t>
            </a:r>
            <a:r>
              <a:rPr lang="en-AU" dirty="0" smtClean="0"/>
              <a:t>quipment </a:t>
            </a:r>
            <a:r>
              <a:rPr lang="en-AU" dirty="0" smtClean="0"/>
              <a:t>(PPE)?</a:t>
            </a:r>
          </a:p>
          <a:p>
            <a:pPr>
              <a:spcBef>
                <a:spcPts val="600"/>
              </a:spcBef>
              <a:spcAft>
                <a:spcPts val="600"/>
              </a:spcAft>
            </a:pPr>
            <a:r>
              <a:rPr lang="en-AU" dirty="0" smtClean="0"/>
              <a:t>Who is responsible?</a:t>
            </a:r>
          </a:p>
          <a:p>
            <a:pPr>
              <a:spcBef>
                <a:spcPts val="600"/>
              </a:spcBef>
              <a:spcAft>
                <a:spcPts val="600"/>
              </a:spcAft>
            </a:pPr>
            <a:r>
              <a:rPr lang="en-AU" dirty="0" smtClean="0"/>
              <a:t>Risk management definitions </a:t>
            </a:r>
          </a:p>
          <a:p>
            <a:pPr>
              <a:spcBef>
                <a:spcPts val="600"/>
              </a:spcBef>
              <a:spcAft>
                <a:spcPts val="600"/>
              </a:spcAft>
            </a:pPr>
            <a:r>
              <a:rPr lang="en-AU" dirty="0" smtClean="0"/>
              <a:t>Hazard identification </a:t>
            </a:r>
            <a:r>
              <a:rPr lang="en-AU" dirty="0" smtClean="0"/>
              <a:t>and </a:t>
            </a:r>
            <a:r>
              <a:rPr lang="en-AU" dirty="0" smtClean="0"/>
              <a:t>risk management process</a:t>
            </a:r>
          </a:p>
          <a:p>
            <a:pPr>
              <a:spcBef>
                <a:spcPts val="600"/>
              </a:spcBef>
              <a:spcAft>
                <a:spcPts val="600"/>
              </a:spcAft>
            </a:pPr>
            <a:r>
              <a:rPr lang="en-AU" dirty="0" smtClean="0"/>
              <a:t>Hierarchy of control</a:t>
            </a:r>
          </a:p>
          <a:p>
            <a:pPr lvl="0">
              <a:spcBef>
                <a:spcPts val="600"/>
              </a:spcBef>
              <a:spcAft>
                <a:spcPts val="600"/>
              </a:spcAft>
              <a:buClr>
                <a:srgbClr val="FF8200"/>
              </a:buClr>
            </a:pPr>
            <a:r>
              <a:rPr lang="en-AU" dirty="0" smtClean="0"/>
              <a:t>Control measures</a:t>
            </a:r>
          </a:p>
          <a:p>
            <a:pPr lvl="0">
              <a:spcBef>
                <a:spcPts val="600"/>
              </a:spcBef>
              <a:spcAft>
                <a:spcPts val="600"/>
              </a:spcAft>
              <a:buClr>
                <a:srgbClr val="FF8200"/>
              </a:buClr>
            </a:pPr>
            <a:r>
              <a:rPr lang="en-AU" dirty="0" smtClean="0"/>
              <a:t>Information and instructions on PPE requirements</a:t>
            </a:r>
          </a:p>
          <a:p>
            <a:pPr>
              <a:spcBef>
                <a:spcPts val="600"/>
              </a:spcBef>
              <a:spcAft>
                <a:spcPts val="600"/>
              </a:spcAft>
              <a:buClr>
                <a:srgbClr val="FF8200"/>
              </a:buClr>
            </a:pPr>
            <a:r>
              <a:rPr lang="en-AU" dirty="0" smtClean="0"/>
              <a:t>PPE </a:t>
            </a:r>
            <a:r>
              <a:rPr lang="en-AU" dirty="0"/>
              <a:t>Care </a:t>
            </a:r>
            <a:r>
              <a:rPr lang="en-AU" dirty="0" smtClean="0"/>
              <a:t>and </a:t>
            </a:r>
            <a:r>
              <a:rPr lang="en-AU" dirty="0"/>
              <a:t>maintenance </a:t>
            </a:r>
          </a:p>
          <a:p>
            <a:pPr lvl="0">
              <a:spcBef>
                <a:spcPts val="600"/>
              </a:spcBef>
              <a:spcAft>
                <a:spcPts val="600"/>
              </a:spcAft>
              <a:buClr>
                <a:srgbClr val="FF8200"/>
              </a:buClr>
            </a:pPr>
            <a:r>
              <a:rPr lang="en-AU" dirty="0" smtClean="0"/>
              <a:t>Summary.</a:t>
            </a:r>
            <a:endParaRPr lang="en-AU"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6</a:t>
            </a:fld>
            <a:endParaRPr lang="en-AU" dirty="0">
              <a:solidFill>
                <a:srgbClr val="FFFFFF"/>
              </a:solidFill>
            </a:endParaRPr>
          </a:p>
        </p:txBody>
      </p:sp>
    </p:spTree>
    <p:extLst>
      <p:ext uri="{BB962C8B-B14F-4D97-AF65-F5344CB8AC3E}">
        <p14:creationId xmlns:p14="http://schemas.microsoft.com/office/powerpoint/2010/main" val="362991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chemeClr val="accent1"/>
                </a:solidFill>
                <a:latin typeface="Arial" charset="0"/>
              </a:rPr>
              <a:t/>
            </a:r>
            <a:br>
              <a:rPr lang="en-AU" kern="1200" dirty="0" smtClean="0">
                <a:solidFill>
                  <a:schemeClr val="accent1"/>
                </a:solidFill>
                <a:latin typeface="Arial" charset="0"/>
              </a:rPr>
            </a:br>
            <a:r>
              <a:rPr lang="en-AU" kern="1200" dirty="0">
                <a:solidFill>
                  <a:schemeClr val="accent1"/>
                </a:solidFill>
                <a:latin typeface="Arial" charset="0"/>
              </a:rPr>
              <a:t/>
            </a:r>
            <a:br>
              <a:rPr lang="en-AU" kern="1200" dirty="0">
                <a:solidFill>
                  <a:schemeClr val="accent1"/>
                </a:solidFill>
                <a:latin typeface="Arial" charset="0"/>
              </a:rPr>
            </a:br>
            <a:r>
              <a:rPr lang="en-AU" kern="1200" dirty="0" smtClean="0">
                <a:solidFill>
                  <a:schemeClr val="accent1"/>
                </a:solidFill>
                <a:latin typeface="Arial" charset="0"/>
              </a:rPr>
              <a:t>What </a:t>
            </a:r>
            <a:r>
              <a:rPr lang="en-AU" kern="1200" dirty="0" smtClean="0">
                <a:solidFill>
                  <a:schemeClr val="accent1"/>
                </a:solidFill>
                <a:latin typeface="Arial" charset="0"/>
              </a:rPr>
              <a:t>is PPE</a:t>
            </a:r>
            <a:r>
              <a:rPr lang="en-AU" kern="1200" dirty="0" smtClean="0">
                <a:solidFill>
                  <a:schemeClr val="accent1"/>
                </a:solidFill>
                <a:latin typeface="Arial" charset="0"/>
              </a:rPr>
              <a:t>?</a:t>
            </a:r>
            <a:endParaRPr lang="en-AU" dirty="0"/>
          </a:p>
        </p:txBody>
      </p:sp>
      <p:sp>
        <p:nvSpPr>
          <p:cNvPr id="3" name="Content Placeholder 2"/>
          <p:cNvSpPr>
            <a:spLocks noGrp="1"/>
          </p:cNvSpPr>
          <p:nvPr>
            <p:ph idx="1"/>
          </p:nvPr>
        </p:nvSpPr>
        <p:spPr>
          <a:xfrm>
            <a:off x="1835696" y="1700808"/>
            <a:ext cx="7200800" cy="4776192"/>
          </a:xfrm>
        </p:spPr>
        <p:txBody>
          <a:bodyPr/>
          <a:lstStyle/>
          <a:p>
            <a:pPr marL="0" lvl="0" indent="0" defTabSz="914400" fontAlgn="auto">
              <a:spcBef>
                <a:spcPts val="600"/>
              </a:spcBef>
              <a:spcAft>
                <a:spcPts val="600"/>
              </a:spcAft>
              <a:buClrTx/>
              <a:buSzTx/>
              <a:buNone/>
              <a:tabLst>
                <a:tab pos="-224790" algn="l"/>
              </a:tabLst>
            </a:pPr>
            <a:r>
              <a:rPr lang="en-AU" sz="1800" kern="1200" dirty="0">
                <a:solidFill>
                  <a:prstClr val="black"/>
                </a:solidFill>
                <a:ea typeface="Times New Roman"/>
                <a:cs typeface="Arial"/>
              </a:rPr>
              <a:t>Personal protective equipment (PPE), is any clothing, equipment or substance designed to protect you from hazards in the workplace.</a:t>
            </a:r>
            <a:endParaRPr lang="en-US" sz="1800" kern="1200" dirty="0">
              <a:solidFill>
                <a:prstClr val="black"/>
              </a:solidFill>
              <a:ea typeface="Times New Roman"/>
              <a:cs typeface="Times New Roman"/>
            </a:endParaRPr>
          </a:p>
          <a:p>
            <a:endParaRPr lang="en-AU" sz="1600"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7</a:t>
            </a:fld>
            <a:endParaRPr lang="en-AU" dirty="0">
              <a:solidFill>
                <a:srgbClr val="FFFFFF"/>
              </a:solidFill>
            </a:endParaRPr>
          </a:p>
        </p:txBody>
      </p:sp>
      <p:pic>
        <p:nvPicPr>
          <p:cNvPr id="9" name="Picture 2" descr="C:\Users\leroy\Documents\Work\SOP Safety Signs\PPE\Head Protection\PPE - He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3935" y="2614316"/>
            <a:ext cx="896398" cy="12058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roy\Documents\Work\SOP Safety Signs\PPE\Face Shields\PPE - Face Shie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8218" y="3046904"/>
            <a:ext cx="926391" cy="1246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roy\Documents\Work\SOP Safety Signs\PPE\Clothing\Boots\PPE - Foot Protec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696" y="5107780"/>
            <a:ext cx="926391" cy="12467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leroy\Documents\Work\SOP Safety Signs\PPE\Clothing\Gloves\PPE - Han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729" y="5373216"/>
            <a:ext cx="926391" cy="12467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eroy\Documents\Work\SOP Safety Signs\Radiation &amp; Hot Work\Welding Mask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5853" y="2614316"/>
            <a:ext cx="926391" cy="124673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leroy\Documents\Work\SOP Safety Signs\Falls\Slings &amp; Harnesses\Safety Harnes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1029" y="3873387"/>
            <a:ext cx="926391" cy="12467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SOP Safety Signs\PPE\Clothing\Clothing\PPE - Cloth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6716" y="4464168"/>
            <a:ext cx="919660" cy="12376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F:\SOP Safety Signs\PPE\Breathing\PPE - Dust Mas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4298" y="4464168"/>
            <a:ext cx="920311" cy="1238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SOP Safety Signs\PPE\Eyes &amp; Hearing\Hearing\PPE - Hearin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16420" y="3046904"/>
            <a:ext cx="939956" cy="12649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F:\SOP Safety Signs\PPE\Clothing\Clothing\PPE - Safety Ves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95020" y="5120119"/>
            <a:ext cx="917224" cy="12343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leroy\Documents\Work\SOP Safety Signs\PPE\Eyes &amp; Hearing\Eyes\PPE - Googles (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11029" y="2386198"/>
            <a:ext cx="896399" cy="120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27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chemeClr val="accent1"/>
                </a:solidFill>
                <a:latin typeface="Arial" charset="0"/>
              </a:rPr>
              <a:t>What is PPE</a:t>
            </a:r>
            <a:r>
              <a:rPr lang="en-AU" kern="1200" dirty="0" smtClean="0">
                <a:solidFill>
                  <a:schemeClr val="accent1"/>
                </a:solidFill>
                <a:latin typeface="Arial" charset="0"/>
              </a:rPr>
              <a:t>?</a:t>
            </a:r>
            <a:endParaRPr lang="en-AU" dirty="0">
              <a:solidFill>
                <a:schemeClr val="accent1"/>
              </a:solidFill>
            </a:endParaRPr>
          </a:p>
        </p:txBody>
      </p:sp>
      <p:sp>
        <p:nvSpPr>
          <p:cNvPr id="3" name="Content Placeholder 2"/>
          <p:cNvSpPr>
            <a:spLocks noGrp="1"/>
          </p:cNvSpPr>
          <p:nvPr>
            <p:ph idx="1"/>
          </p:nvPr>
        </p:nvSpPr>
        <p:spPr>
          <a:xfrm>
            <a:off x="1835696" y="1700808"/>
            <a:ext cx="7128792" cy="4776192"/>
          </a:xfrm>
        </p:spPr>
        <p:txBody>
          <a:bodyPr/>
          <a:lstStyle/>
          <a:p>
            <a:pPr marL="0" lvl="0" indent="0" defTabSz="914400" fontAlgn="auto">
              <a:spcBef>
                <a:spcPts val="600"/>
              </a:spcBef>
              <a:spcAft>
                <a:spcPts val="600"/>
              </a:spcAft>
              <a:buClrTx/>
              <a:buSzTx/>
              <a:buNone/>
              <a:tabLst>
                <a:tab pos="-224790" algn="l"/>
              </a:tabLst>
            </a:pPr>
            <a:r>
              <a:rPr lang="en-AU" sz="1600" kern="1200" dirty="0" smtClean="0">
                <a:solidFill>
                  <a:prstClr val="black"/>
                </a:solidFill>
                <a:ea typeface="Times New Roman"/>
                <a:cs typeface="Arial"/>
              </a:rPr>
              <a:t>The </a:t>
            </a:r>
            <a:r>
              <a:rPr lang="en-AU" sz="1600" kern="1200" dirty="0">
                <a:solidFill>
                  <a:prstClr val="black"/>
                </a:solidFill>
                <a:ea typeface="Times New Roman"/>
                <a:cs typeface="Arial"/>
              </a:rPr>
              <a:t>following list identifies parts of the body which PPE </a:t>
            </a:r>
            <a:r>
              <a:rPr lang="en-AU" sz="1600" kern="1200" dirty="0" smtClean="0">
                <a:solidFill>
                  <a:prstClr val="black"/>
                </a:solidFill>
                <a:ea typeface="Times New Roman"/>
                <a:cs typeface="Arial"/>
              </a:rPr>
              <a:t>is </a:t>
            </a:r>
            <a:r>
              <a:rPr lang="en-AU" sz="1600" kern="1200" dirty="0">
                <a:solidFill>
                  <a:prstClr val="black"/>
                </a:solidFill>
                <a:ea typeface="Times New Roman"/>
                <a:cs typeface="Arial"/>
              </a:rPr>
              <a:t>commonly used to protect, </a:t>
            </a:r>
            <a:r>
              <a:rPr lang="en-AU" sz="1600" kern="1200" dirty="0" smtClean="0">
                <a:solidFill>
                  <a:prstClr val="black"/>
                </a:solidFill>
                <a:ea typeface="Times New Roman"/>
                <a:cs typeface="Arial"/>
              </a:rPr>
              <a:t>and some </a:t>
            </a:r>
            <a:r>
              <a:rPr lang="en-AU" sz="1600" kern="1200" dirty="0">
                <a:solidFill>
                  <a:prstClr val="black"/>
                </a:solidFill>
                <a:ea typeface="Times New Roman"/>
                <a:cs typeface="Arial"/>
              </a:rPr>
              <a:t>common sources of risk which may be controlled by PPE.</a:t>
            </a:r>
            <a:endParaRPr lang="en-US" sz="1600" kern="1200" dirty="0">
              <a:solidFill>
                <a:prstClr val="black"/>
              </a:solidFill>
              <a:ea typeface="Times New Roman"/>
              <a:cs typeface="Times New Roman"/>
            </a:endParaRPr>
          </a:p>
          <a:p>
            <a:pPr lvl="0" defTabSz="914400" fontAlgn="auto">
              <a:spcBef>
                <a:spcPts val="1200"/>
              </a:spcBef>
              <a:spcAft>
                <a:spcPts val="600"/>
              </a:spcAft>
              <a:buSzTx/>
              <a:tabLst>
                <a:tab pos="-223838" algn="l"/>
              </a:tabLst>
            </a:pPr>
            <a:r>
              <a:rPr lang="en-AU" sz="1600" b="1" kern="1200" dirty="0">
                <a:solidFill>
                  <a:prstClr val="black"/>
                </a:solidFill>
                <a:ea typeface="Times New Roman"/>
                <a:cs typeface="Arial"/>
              </a:rPr>
              <a:t>Eye and face protection </a:t>
            </a:r>
            <a:r>
              <a:rPr lang="en-AU" sz="1600" kern="1200" dirty="0" smtClean="0">
                <a:solidFill>
                  <a:prstClr val="black"/>
                </a:solidFill>
                <a:ea typeface="Times New Roman"/>
                <a:cs typeface="Arial"/>
              </a:rPr>
              <a:t>such as goggles</a:t>
            </a:r>
            <a:r>
              <a:rPr lang="en-AU" sz="1600" kern="1200" dirty="0">
                <a:solidFill>
                  <a:prstClr val="black"/>
                </a:solidFill>
                <a:ea typeface="Times New Roman"/>
                <a:cs typeface="Arial"/>
              </a:rPr>
              <a:t>, glasses and </a:t>
            </a:r>
            <a:r>
              <a:rPr lang="en-AU" sz="1600" kern="1200" dirty="0" smtClean="0">
                <a:solidFill>
                  <a:prstClr val="black"/>
                </a:solidFill>
                <a:ea typeface="Times New Roman"/>
                <a:cs typeface="Arial"/>
              </a:rPr>
              <a:t>face </a:t>
            </a:r>
            <a:r>
              <a:rPr lang="en-AU" sz="1600" kern="1200" dirty="0">
                <a:solidFill>
                  <a:prstClr val="black"/>
                </a:solidFill>
                <a:ea typeface="Times New Roman"/>
                <a:cs typeface="Arial"/>
              </a:rPr>
              <a:t>shields protect from flying objects, sparks, UV, bright </a:t>
            </a:r>
            <a:r>
              <a:rPr lang="en-AU" sz="1600" kern="1200" dirty="0" smtClean="0">
                <a:solidFill>
                  <a:prstClr val="black"/>
                </a:solidFill>
                <a:ea typeface="Times New Roman"/>
                <a:cs typeface="Arial"/>
              </a:rPr>
              <a:t>lights </a:t>
            </a:r>
            <a:r>
              <a:rPr lang="en-AU" sz="1600" kern="1200" dirty="0" smtClean="0">
                <a:solidFill>
                  <a:prstClr val="black"/>
                </a:solidFill>
                <a:ea typeface="Times New Roman"/>
                <a:cs typeface="Arial"/>
              </a:rPr>
              <a:t>and</a:t>
            </a:r>
            <a:r>
              <a:rPr lang="en-AU" sz="1600" kern="1200" dirty="0" smtClean="0">
                <a:solidFill>
                  <a:prstClr val="black"/>
                </a:solidFill>
                <a:ea typeface="Times New Roman"/>
                <a:cs typeface="Arial"/>
              </a:rPr>
              <a:t> </a:t>
            </a:r>
            <a:r>
              <a:rPr lang="en-AU" sz="1600" kern="1200" dirty="0" smtClean="0">
                <a:solidFill>
                  <a:prstClr val="black"/>
                </a:solidFill>
                <a:ea typeface="Times New Roman"/>
                <a:cs typeface="Arial"/>
              </a:rPr>
              <a:t>splashing </a:t>
            </a:r>
            <a:r>
              <a:rPr lang="en-AU" sz="1600" kern="1200" dirty="0">
                <a:solidFill>
                  <a:prstClr val="black"/>
                </a:solidFill>
                <a:ea typeface="Times New Roman"/>
                <a:cs typeface="Arial"/>
              </a:rPr>
              <a:t>substances</a:t>
            </a:r>
            <a:endParaRPr lang="en-US" sz="1600" kern="1200" dirty="0">
              <a:solidFill>
                <a:prstClr val="black"/>
              </a:solidFill>
              <a:ea typeface="Times New Roman"/>
              <a:cs typeface="Times New Roman"/>
            </a:endParaRPr>
          </a:p>
          <a:p>
            <a:pPr lvl="0" defTabSz="914400" fontAlgn="auto">
              <a:spcBef>
                <a:spcPts val="600"/>
              </a:spcBef>
              <a:spcAft>
                <a:spcPts val="600"/>
              </a:spcAft>
              <a:buClr>
                <a:srgbClr val="FF8200"/>
              </a:buClr>
              <a:buSzTx/>
              <a:tabLst>
                <a:tab pos="-224790" algn="l"/>
                <a:tab pos="455295" algn="l"/>
              </a:tabLst>
            </a:pPr>
            <a:r>
              <a:rPr lang="en-AU" sz="1600" b="1" kern="1200" dirty="0">
                <a:solidFill>
                  <a:prstClr val="black"/>
                </a:solidFill>
                <a:ea typeface="Times New Roman"/>
                <a:cs typeface="Arial"/>
              </a:rPr>
              <a:t>Head protection</a:t>
            </a:r>
            <a:r>
              <a:rPr lang="en-AU" sz="1600" kern="1200" dirty="0">
                <a:solidFill>
                  <a:prstClr val="black"/>
                </a:solidFill>
                <a:ea typeface="Times New Roman"/>
                <a:cs typeface="Arial"/>
              </a:rPr>
              <a:t> </a:t>
            </a:r>
            <a:r>
              <a:rPr lang="en-AU" sz="1600" kern="1200" dirty="0" smtClean="0">
                <a:solidFill>
                  <a:prstClr val="black"/>
                </a:solidFill>
                <a:ea typeface="Times New Roman"/>
                <a:cs typeface="Arial"/>
              </a:rPr>
              <a:t>such as </a:t>
            </a:r>
            <a:r>
              <a:rPr lang="en-AU" sz="1600" kern="1200" dirty="0">
                <a:solidFill>
                  <a:prstClr val="black"/>
                </a:solidFill>
                <a:ea typeface="Times New Roman"/>
                <a:cs typeface="Arial"/>
              </a:rPr>
              <a:t>hair nets, sun hats, safety helmets (hard hats) provide protection from hair being entangled in machinery, exposure to the sun and </a:t>
            </a:r>
            <a:r>
              <a:rPr lang="en-AU" sz="1600" kern="1200" dirty="0" smtClean="0">
                <a:solidFill>
                  <a:prstClr val="black"/>
                </a:solidFill>
                <a:ea typeface="Times New Roman"/>
                <a:cs typeface="Arial"/>
              </a:rPr>
              <a:t>being </a:t>
            </a:r>
            <a:r>
              <a:rPr lang="en-AU" sz="1600" kern="1200" dirty="0">
                <a:solidFill>
                  <a:prstClr val="black"/>
                </a:solidFill>
                <a:ea typeface="Times New Roman"/>
                <a:cs typeface="Arial"/>
              </a:rPr>
              <a:t>struck by falling, expelled objects</a:t>
            </a:r>
            <a:endParaRPr lang="en-US" sz="1600" kern="1200" dirty="0">
              <a:solidFill>
                <a:prstClr val="black"/>
              </a:solidFill>
              <a:ea typeface="Times New Roman"/>
              <a:cs typeface="Times New Roman"/>
            </a:endParaRPr>
          </a:p>
          <a:p>
            <a:pPr lvl="0" defTabSz="914400" fontAlgn="auto">
              <a:spcBef>
                <a:spcPts val="600"/>
              </a:spcBef>
              <a:spcAft>
                <a:spcPts val="600"/>
              </a:spcAft>
              <a:buSzTx/>
              <a:tabLst>
                <a:tab pos="-224790" algn="l"/>
                <a:tab pos="455295" algn="l"/>
              </a:tabLst>
            </a:pPr>
            <a:r>
              <a:rPr lang="en-AU" sz="1600" b="1" kern="1200" dirty="0" smtClean="0">
                <a:solidFill>
                  <a:prstClr val="black"/>
                </a:solidFill>
                <a:ea typeface="Times New Roman"/>
                <a:cs typeface="Arial"/>
              </a:rPr>
              <a:t>Hearing </a:t>
            </a:r>
            <a:r>
              <a:rPr lang="en-AU" sz="1600" b="1" kern="1200" dirty="0">
                <a:solidFill>
                  <a:prstClr val="black"/>
                </a:solidFill>
                <a:ea typeface="Times New Roman"/>
                <a:cs typeface="Arial"/>
              </a:rPr>
              <a:t>protection </a:t>
            </a:r>
            <a:r>
              <a:rPr lang="en-AU" sz="1600" kern="1200" dirty="0" smtClean="0">
                <a:solidFill>
                  <a:prstClr val="black"/>
                </a:solidFill>
                <a:ea typeface="Times New Roman"/>
                <a:cs typeface="Arial"/>
              </a:rPr>
              <a:t>such as ear </a:t>
            </a:r>
            <a:r>
              <a:rPr lang="en-AU" sz="1600" kern="1200" dirty="0">
                <a:solidFill>
                  <a:prstClr val="black"/>
                </a:solidFill>
                <a:ea typeface="Times New Roman"/>
                <a:cs typeface="Arial"/>
              </a:rPr>
              <a:t>muffs and </a:t>
            </a:r>
            <a:r>
              <a:rPr lang="en-AU" sz="1600" kern="1200" dirty="0" smtClean="0">
                <a:solidFill>
                  <a:prstClr val="black"/>
                </a:solidFill>
                <a:ea typeface="Times New Roman"/>
                <a:cs typeface="Arial"/>
              </a:rPr>
              <a:t>ear </a:t>
            </a:r>
            <a:r>
              <a:rPr lang="en-AU" sz="1600" kern="1200" dirty="0">
                <a:solidFill>
                  <a:prstClr val="black"/>
                </a:solidFill>
                <a:ea typeface="Times New Roman"/>
                <a:cs typeface="Arial"/>
              </a:rPr>
              <a:t>plugs provide protection from excessive </a:t>
            </a:r>
            <a:r>
              <a:rPr lang="en-AU" sz="1600" kern="1200" dirty="0" smtClean="0">
                <a:solidFill>
                  <a:prstClr val="black"/>
                </a:solidFill>
                <a:ea typeface="Times New Roman"/>
                <a:cs typeface="Arial"/>
              </a:rPr>
              <a:t>/ loud </a:t>
            </a:r>
            <a:r>
              <a:rPr lang="en-AU" sz="1600" kern="1200" dirty="0" smtClean="0">
                <a:solidFill>
                  <a:prstClr val="black"/>
                </a:solidFill>
                <a:ea typeface="Times New Roman"/>
                <a:cs typeface="Arial"/>
              </a:rPr>
              <a:t>noise </a:t>
            </a:r>
            <a:endParaRPr lang="en-US" sz="1600" kern="1200" dirty="0">
              <a:solidFill>
                <a:prstClr val="black"/>
              </a:solidFill>
              <a:ea typeface="Times New Roman"/>
              <a:cs typeface="Times New Roman"/>
            </a:endParaRPr>
          </a:p>
          <a:p>
            <a:endParaRPr lang="en-AU" sz="1600" dirty="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8</a:t>
            </a:fld>
            <a:endParaRPr lang="en-AU" dirty="0">
              <a:solidFill>
                <a:srgbClr val="FFFFFF"/>
              </a:solidFill>
            </a:endParaRPr>
          </a:p>
        </p:txBody>
      </p:sp>
      <p:pic>
        <p:nvPicPr>
          <p:cNvPr id="1034" name="Picture 10" descr="C:\Users\leroy\Documents\Work\SOP Safety Signs\PPE\Eyes &amp; Hearing\Eye &amp; hearing 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5013176"/>
            <a:ext cx="108076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leroy\Documents\Work\SOP Safety Signs\PPE\Head Protection\Head prot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5013175"/>
            <a:ext cx="1080769"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chemeClr val="accent1"/>
                </a:solidFill>
                <a:latin typeface="Arial" charset="0"/>
              </a:rPr>
              <a:t>W</a:t>
            </a:r>
            <a:r>
              <a:rPr lang="en-AU" kern="1200" dirty="0" smtClean="0">
                <a:solidFill>
                  <a:schemeClr val="accent1"/>
                </a:solidFill>
                <a:latin typeface="Arial" charset="0"/>
              </a:rPr>
              <a:t>hat </a:t>
            </a:r>
            <a:r>
              <a:rPr lang="en-AU" kern="1200" dirty="0">
                <a:solidFill>
                  <a:schemeClr val="accent1"/>
                </a:solidFill>
                <a:latin typeface="Arial" charset="0"/>
              </a:rPr>
              <a:t>is </a:t>
            </a:r>
            <a:r>
              <a:rPr lang="en-AU" kern="1200" dirty="0" smtClean="0">
                <a:solidFill>
                  <a:schemeClr val="accent1"/>
                </a:solidFill>
                <a:latin typeface="Arial" charset="0"/>
              </a:rPr>
              <a:t>PPE</a:t>
            </a:r>
            <a:r>
              <a:rPr lang="en-AU" kern="1200" dirty="0" smtClean="0">
                <a:solidFill>
                  <a:schemeClr val="accent1"/>
                </a:solidFill>
                <a:latin typeface="Arial" charset="0"/>
              </a:rPr>
              <a:t>?</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lvl="0" defTabSz="914400" fontAlgn="auto">
              <a:spcBef>
                <a:spcPts val="600"/>
              </a:spcBef>
              <a:spcAft>
                <a:spcPts val="600"/>
              </a:spcAft>
              <a:buSzTx/>
              <a:tabLst>
                <a:tab pos="-223838" algn="l"/>
              </a:tabLst>
            </a:pPr>
            <a:r>
              <a:rPr lang="en-AU" sz="1600" b="1" kern="1200" dirty="0" smtClean="0">
                <a:solidFill>
                  <a:prstClr val="black"/>
                </a:solidFill>
                <a:ea typeface="Times New Roman"/>
                <a:cs typeface="Arial"/>
              </a:rPr>
              <a:t>Foot </a:t>
            </a:r>
            <a:r>
              <a:rPr lang="en-AU" sz="1600" b="1" kern="1200" dirty="0">
                <a:solidFill>
                  <a:prstClr val="black"/>
                </a:solidFill>
                <a:ea typeface="Times New Roman"/>
                <a:cs typeface="Arial"/>
              </a:rPr>
              <a:t>protection </a:t>
            </a:r>
            <a:r>
              <a:rPr lang="en-AU" sz="1600" kern="1200" dirty="0">
                <a:solidFill>
                  <a:prstClr val="black"/>
                </a:solidFill>
                <a:ea typeface="Times New Roman"/>
                <a:cs typeface="Arial"/>
              </a:rPr>
              <a:t>such as steel capped safety and </a:t>
            </a:r>
            <a:r>
              <a:rPr lang="en-AU" sz="1600" kern="1200" dirty="0" smtClean="0">
                <a:solidFill>
                  <a:prstClr val="black"/>
                </a:solidFill>
                <a:ea typeface="Times New Roman"/>
                <a:cs typeface="Arial"/>
              </a:rPr>
              <a:t>rubber boots </a:t>
            </a:r>
            <a:r>
              <a:rPr lang="en-AU" sz="1600" kern="1200" dirty="0" smtClean="0">
                <a:solidFill>
                  <a:prstClr val="black"/>
                </a:solidFill>
                <a:ea typeface="Times New Roman"/>
                <a:cs typeface="Arial"/>
              </a:rPr>
              <a:t>provide </a:t>
            </a:r>
            <a:r>
              <a:rPr lang="en-AU" sz="1600" kern="1200" dirty="0">
                <a:solidFill>
                  <a:prstClr val="black"/>
                </a:solidFill>
                <a:ea typeface="Times New Roman"/>
                <a:cs typeface="Arial"/>
              </a:rPr>
              <a:t>protection from crushing, slipping, abrasion, irritant substances, wetness, </a:t>
            </a:r>
            <a:r>
              <a:rPr lang="en-AU" sz="1600" kern="1200" dirty="0" smtClean="0">
                <a:solidFill>
                  <a:prstClr val="black"/>
                </a:solidFill>
                <a:ea typeface="Times New Roman"/>
                <a:cs typeface="Arial"/>
              </a:rPr>
              <a:t>puncture </a:t>
            </a:r>
            <a:r>
              <a:rPr lang="en-AU" sz="1600" kern="1200" dirty="0">
                <a:solidFill>
                  <a:prstClr val="black"/>
                </a:solidFill>
                <a:ea typeface="Times New Roman"/>
                <a:cs typeface="Arial"/>
              </a:rPr>
              <a:t>and </a:t>
            </a:r>
            <a:r>
              <a:rPr lang="en-AU" sz="1600" kern="1200" dirty="0" smtClean="0">
                <a:solidFill>
                  <a:prstClr val="black"/>
                </a:solidFill>
                <a:ea typeface="Times New Roman"/>
                <a:cs typeface="Arial"/>
              </a:rPr>
              <a:t>cold / heat</a:t>
            </a:r>
            <a:endParaRPr lang="en-US" sz="1600" kern="1200" dirty="0">
              <a:solidFill>
                <a:prstClr val="black"/>
              </a:solidFill>
              <a:ea typeface="Times New Roman"/>
              <a:cs typeface="Times New Roman"/>
            </a:endParaRPr>
          </a:p>
          <a:p>
            <a:pPr lvl="0" defTabSz="914400" fontAlgn="auto">
              <a:spcBef>
                <a:spcPts val="600"/>
              </a:spcBef>
              <a:spcAft>
                <a:spcPts val="600"/>
              </a:spcAft>
              <a:buClr>
                <a:srgbClr val="FF8200"/>
              </a:buClr>
              <a:buSzTx/>
              <a:tabLst>
                <a:tab pos="-224790" algn="l"/>
                <a:tab pos="455295" algn="l"/>
              </a:tabLst>
            </a:pPr>
            <a:r>
              <a:rPr lang="en-AU" sz="1600" b="1" kern="1200" dirty="0">
                <a:solidFill>
                  <a:prstClr val="black"/>
                </a:solidFill>
                <a:ea typeface="Times New Roman"/>
                <a:cs typeface="Arial"/>
              </a:rPr>
              <a:t>Respiratory protection </a:t>
            </a:r>
            <a:r>
              <a:rPr lang="en-AU" sz="1600" kern="1200" dirty="0" smtClean="0">
                <a:solidFill>
                  <a:prstClr val="black"/>
                </a:solidFill>
                <a:ea typeface="Times New Roman"/>
                <a:cs typeface="Arial"/>
              </a:rPr>
              <a:t>such as dust </a:t>
            </a:r>
            <a:r>
              <a:rPr lang="en-AU" sz="1600" kern="1200" dirty="0">
                <a:solidFill>
                  <a:prstClr val="black"/>
                </a:solidFill>
                <a:ea typeface="Times New Roman"/>
                <a:cs typeface="Arial"/>
              </a:rPr>
              <a:t>masks </a:t>
            </a:r>
            <a:r>
              <a:rPr lang="en-AU" sz="1600" kern="1200" dirty="0" smtClean="0">
                <a:solidFill>
                  <a:prstClr val="black"/>
                </a:solidFill>
                <a:ea typeface="Times New Roman"/>
                <a:cs typeface="Arial"/>
              </a:rPr>
              <a:t>and </a:t>
            </a:r>
            <a:r>
              <a:rPr lang="en-AU" sz="1600" kern="1200" dirty="0">
                <a:solidFill>
                  <a:prstClr val="black"/>
                </a:solidFill>
                <a:ea typeface="Times New Roman"/>
                <a:cs typeface="Arial"/>
              </a:rPr>
              <a:t>respirators provide protection </a:t>
            </a:r>
            <a:r>
              <a:rPr lang="en-AU" sz="1600" kern="1200" dirty="0" smtClean="0">
                <a:solidFill>
                  <a:prstClr val="black"/>
                </a:solidFill>
                <a:ea typeface="Times New Roman"/>
                <a:cs typeface="Arial"/>
              </a:rPr>
              <a:t>from </a:t>
            </a:r>
            <a:r>
              <a:rPr lang="en-AU" sz="1600" kern="1200" dirty="0">
                <a:solidFill>
                  <a:prstClr val="black"/>
                </a:solidFill>
                <a:ea typeface="Times New Roman"/>
                <a:cs typeface="Arial"/>
              </a:rPr>
              <a:t>dust, fumes, vapours </a:t>
            </a:r>
            <a:r>
              <a:rPr lang="en-AU" sz="1600" kern="1200" dirty="0" smtClean="0">
                <a:solidFill>
                  <a:prstClr val="black"/>
                </a:solidFill>
                <a:ea typeface="Times New Roman"/>
                <a:cs typeface="Arial"/>
              </a:rPr>
              <a:t>and </a:t>
            </a:r>
            <a:r>
              <a:rPr lang="en-AU" sz="1600" kern="1200" dirty="0" smtClean="0">
                <a:solidFill>
                  <a:prstClr val="black"/>
                </a:solidFill>
                <a:ea typeface="Times New Roman"/>
                <a:cs typeface="Arial"/>
              </a:rPr>
              <a:t>aerosols</a:t>
            </a:r>
          </a:p>
          <a:p>
            <a:pPr lvl="0" defTabSz="914400" fontAlgn="auto">
              <a:spcBef>
                <a:spcPts val="600"/>
              </a:spcBef>
              <a:spcAft>
                <a:spcPts val="600"/>
              </a:spcAft>
              <a:buClr>
                <a:srgbClr val="FF8200"/>
              </a:buClr>
              <a:buSzTx/>
              <a:tabLst>
                <a:tab pos="-224790" algn="l"/>
                <a:tab pos="455295" algn="l"/>
              </a:tabLst>
            </a:pPr>
            <a:r>
              <a:rPr lang="en-AU" sz="1600" b="1" kern="1200" dirty="0">
                <a:solidFill>
                  <a:prstClr val="black"/>
                </a:solidFill>
                <a:ea typeface="Times New Roman"/>
                <a:cs typeface="Arial"/>
              </a:rPr>
              <a:t>Protective clothing </a:t>
            </a:r>
            <a:r>
              <a:rPr lang="en-AU" sz="1600" kern="1200" dirty="0" smtClean="0">
                <a:solidFill>
                  <a:prstClr val="black"/>
                </a:solidFill>
                <a:ea typeface="Times New Roman"/>
                <a:cs typeface="Arial"/>
              </a:rPr>
              <a:t>such as </a:t>
            </a:r>
            <a:r>
              <a:rPr lang="en-AU" sz="1600" kern="1200" dirty="0">
                <a:solidFill>
                  <a:prstClr val="black"/>
                </a:solidFill>
                <a:ea typeface="Times New Roman"/>
                <a:cs typeface="Arial"/>
              </a:rPr>
              <a:t>high visibility </a:t>
            </a:r>
            <a:r>
              <a:rPr lang="en-AU" sz="1600" kern="1200" dirty="0" smtClean="0">
                <a:solidFill>
                  <a:prstClr val="black"/>
                </a:solidFill>
                <a:ea typeface="Times New Roman"/>
                <a:cs typeface="Arial"/>
              </a:rPr>
              <a:t>vests, </a:t>
            </a:r>
            <a:r>
              <a:rPr lang="en-AU" sz="1600" kern="1200" dirty="0">
                <a:solidFill>
                  <a:prstClr val="black"/>
                </a:solidFill>
                <a:ea typeface="Times New Roman"/>
                <a:cs typeface="Arial"/>
              </a:rPr>
              <a:t>wet weather jackets </a:t>
            </a:r>
            <a:r>
              <a:rPr lang="en-AU" sz="1600" kern="1200" dirty="0" smtClean="0">
                <a:solidFill>
                  <a:prstClr val="black"/>
                </a:solidFill>
                <a:ea typeface="Times New Roman"/>
                <a:cs typeface="Arial"/>
              </a:rPr>
              <a:t>for </a:t>
            </a:r>
            <a:r>
              <a:rPr lang="en-AU" sz="1600" kern="1200" dirty="0">
                <a:solidFill>
                  <a:prstClr val="black"/>
                </a:solidFill>
                <a:ea typeface="Times New Roman"/>
                <a:cs typeface="Arial"/>
              </a:rPr>
              <a:t>the rain and </a:t>
            </a:r>
            <a:r>
              <a:rPr lang="en-AU" sz="1600" kern="1200" dirty="0" smtClean="0">
                <a:solidFill>
                  <a:prstClr val="black"/>
                </a:solidFill>
                <a:ea typeface="Times New Roman"/>
                <a:cs typeface="Arial"/>
              </a:rPr>
              <a:t>cold</a:t>
            </a:r>
            <a:r>
              <a:rPr lang="en-AU" sz="1600" kern="1200" dirty="0">
                <a:solidFill>
                  <a:prstClr val="black"/>
                </a:solidFill>
                <a:ea typeface="Times New Roman"/>
                <a:cs typeface="Arial"/>
              </a:rPr>
              <a:t>, safety harnesses to prevent falling from height, aprons </a:t>
            </a:r>
            <a:r>
              <a:rPr lang="en-AU" sz="1600" kern="1200" dirty="0" smtClean="0">
                <a:solidFill>
                  <a:prstClr val="black"/>
                </a:solidFill>
                <a:ea typeface="Times New Roman"/>
                <a:cs typeface="Arial"/>
              </a:rPr>
              <a:t>provide </a:t>
            </a:r>
            <a:r>
              <a:rPr lang="en-AU" sz="1600" kern="1200" dirty="0">
                <a:solidFill>
                  <a:prstClr val="black"/>
                </a:solidFill>
                <a:ea typeface="Times New Roman"/>
                <a:cs typeface="Arial"/>
              </a:rPr>
              <a:t>protection from sparks, hot molten metal and </a:t>
            </a:r>
            <a:r>
              <a:rPr lang="en-AU" sz="1600" kern="1200" dirty="0" smtClean="0">
                <a:solidFill>
                  <a:prstClr val="black"/>
                </a:solidFill>
                <a:ea typeface="Times New Roman"/>
                <a:cs typeface="Arial"/>
              </a:rPr>
              <a:t>chemicals</a:t>
            </a:r>
            <a:endParaRPr lang="en-US" sz="2400" dirty="0"/>
          </a:p>
          <a:p>
            <a:pPr lvl="0" defTabSz="914400" fontAlgn="auto">
              <a:spcBef>
                <a:spcPts val="600"/>
              </a:spcBef>
              <a:spcAft>
                <a:spcPts val="600"/>
              </a:spcAft>
              <a:buClr>
                <a:srgbClr val="FF8200"/>
              </a:buClr>
              <a:buSzTx/>
              <a:tabLst>
                <a:tab pos="-224790" algn="l"/>
                <a:tab pos="455295" algn="l"/>
              </a:tabLst>
            </a:pPr>
            <a:r>
              <a:rPr lang="en-AU" sz="1600" b="1" kern="1200" dirty="0">
                <a:solidFill>
                  <a:prstClr val="black"/>
                </a:solidFill>
                <a:ea typeface="Times New Roman"/>
                <a:cs typeface="Arial"/>
              </a:rPr>
              <a:t>Hand protection </a:t>
            </a:r>
            <a:r>
              <a:rPr lang="en-AU" sz="1600" kern="1200" dirty="0" smtClean="0">
                <a:solidFill>
                  <a:prstClr val="black"/>
                </a:solidFill>
                <a:ea typeface="Times New Roman"/>
                <a:cs typeface="Arial"/>
              </a:rPr>
              <a:t>such as </a:t>
            </a:r>
            <a:r>
              <a:rPr lang="en-AU" sz="1600" kern="1200" dirty="0">
                <a:solidFill>
                  <a:prstClr val="black"/>
                </a:solidFill>
                <a:ea typeface="Times New Roman"/>
                <a:cs typeface="Arial"/>
              </a:rPr>
              <a:t>gloves and </a:t>
            </a:r>
            <a:r>
              <a:rPr lang="en-AU" sz="1600" kern="1200" dirty="0" smtClean="0">
                <a:solidFill>
                  <a:prstClr val="black"/>
                </a:solidFill>
                <a:ea typeface="Times New Roman"/>
                <a:cs typeface="Arial"/>
              </a:rPr>
              <a:t>barrier </a:t>
            </a:r>
            <a:r>
              <a:rPr lang="en-AU" sz="1600" kern="1200" dirty="0">
                <a:solidFill>
                  <a:prstClr val="black"/>
                </a:solidFill>
                <a:ea typeface="Times New Roman"/>
                <a:cs typeface="Arial"/>
              </a:rPr>
              <a:t>creams provide protection from abrasion, sparks, irritant substances and vibration</a:t>
            </a:r>
          </a:p>
          <a:p>
            <a:pPr lvl="0" defTabSz="914400" fontAlgn="auto">
              <a:spcBef>
                <a:spcPts val="600"/>
              </a:spcBef>
              <a:spcAft>
                <a:spcPts val="600"/>
              </a:spcAft>
              <a:buClr>
                <a:srgbClr val="FF8200"/>
              </a:buClr>
              <a:buSzTx/>
              <a:tabLst>
                <a:tab pos="-224790" algn="l"/>
                <a:tab pos="455295" algn="l"/>
              </a:tabLst>
            </a:pPr>
            <a:endParaRPr lang="en-US" sz="1600" kern="1200" dirty="0">
              <a:solidFill>
                <a:prstClr val="black"/>
              </a:solidFill>
              <a:ea typeface="Times New Roman"/>
              <a:cs typeface="Times New Roman"/>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9</a:t>
            </a:fld>
            <a:endParaRPr lang="en-AU" dirty="0">
              <a:solidFill>
                <a:srgbClr val="FFFFFF"/>
              </a:solidFill>
            </a:endParaRPr>
          </a:p>
        </p:txBody>
      </p:sp>
      <p:pic>
        <p:nvPicPr>
          <p:cNvPr id="11" name="Picture 9" descr="C:\Users\leroy\Documents\Work\SOP Safety Signs\PPE\Breathing\Breathing apparatu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5085183"/>
            <a:ext cx="1080769" cy="158417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eroy\Documents\Work\SOP Safety Signs\PPE\Clothing\Boots\Foot prot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5086135"/>
            <a:ext cx="1080120" cy="158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2.xml><?xml version="1.0" encoding="utf-8"?>
<a:theme xmlns:a="http://schemas.openxmlformats.org/drawingml/2006/main" name="1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5706FEFD-EF6A-44B0-997C-BB362B679E99}" vid="{B85E1F05-F16D-4821-85B6-5A926B88AAE3}"/>
    </a:ext>
  </a:extLst>
</a:theme>
</file>

<file path=ppt/theme/theme3.xml><?xml version="1.0" encoding="utf-8"?>
<a:theme xmlns:a="http://schemas.openxmlformats.org/drawingml/2006/main" name="2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4.xml><?xml version="1.0" encoding="utf-8"?>
<a:theme xmlns:a="http://schemas.openxmlformats.org/drawingml/2006/main" name="3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5.xml><?xml version="1.0" encoding="utf-8"?>
<a:theme xmlns:a="http://schemas.openxmlformats.org/drawingml/2006/main" name="4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6.xml><?xml version="1.0" encoding="utf-8"?>
<a:theme xmlns:a="http://schemas.openxmlformats.org/drawingml/2006/main" name="5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MAQOHSC PPE Presentation V4</Template>
  <TotalTime>1411</TotalTime>
  <Pages>1</Pages>
  <Words>1582</Words>
  <Application>Microsoft Office PowerPoint</Application>
  <PresentationFormat>On-screen Show (4:3)</PresentationFormat>
  <Paragraphs>222</Paragraphs>
  <Slides>29</Slides>
  <Notes>26</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MAQOHSC PPE Presentation V4</vt:lpstr>
      <vt:lpstr>1_MAQOHSC PPE Presentation V4</vt:lpstr>
      <vt:lpstr>2_MAQOHSC PPE Presentation V4</vt:lpstr>
      <vt:lpstr>3_MAQOHSC PPE Presentation V4</vt:lpstr>
      <vt:lpstr>4_MAQOHSC PPE Presentation V4</vt:lpstr>
      <vt:lpstr>5_MAQOHSC PPE Presentation V4</vt:lpstr>
      <vt:lpstr>PowerPoint Presentation</vt:lpstr>
      <vt:lpstr>           The Mining and Quarrying Occupational Health and Safety Committee</vt:lpstr>
      <vt:lpstr>Disclaimer</vt:lpstr>
      <vt:lpstr>Creative Commons</vt:lpstr>
      <vt:lpstr>PPE</vt:lpstr>
      <vt:lpstr>Session Overview</vt:lpstr>
      <vt:lpstr>  What is PPE?</vt:lpstr>
      <vt:lpstr>What is PPE?</vt:lpstr>
      <vt:lpstr>What is PPE?</vt:lpstr>
      <vt:lpstr>Head Protection</vt:lpstr>
      <vt:lpstr>Safety Glasses</vt:lpstr>
      <vt:lpstr>Face Shield</vt:lpstr>
      <vt:lpstr>Who is Responsible?</vt:lpstr>
      <vt:lpstr>Who is Responsible?</vt:lpstr>
      <vt:lpstr>Who is Responsible?</vt:lpstr>
      <vt:lpstr>Who is Responsible?</vt:lpstr>
      <vt:lpstr>Who is Responsible?</vt:lpstr>
      <vt:lpstr>PowerPoint Presentation</vt:lpstr>
      <vt:lpstr>Hazard Identification and  Risk Management Process</vt:lpstr>
      <vt:lpstr>Hierarchy of Control </vt:lpstr>
      <vt:lpstr>Control Measures</vt:lpstr>
      <vt:lpstr>Control Measures</vt:lpstr>
      <vt:lpstr>Information on PPE Requirements?</vt:lpstr>
      <vt:lpstr>Instructions on PPE Requirements</vt:lpstr>
      <vt:lpstr>PPE Care and Maintenance</vt:lpstr>
      <vt:lpstr>Summary</vt:lpstr>
      <vt:lpstr>Summary</vt:lpstr>
      <vt:lpstr>This looks Interesting?</vt:lpstr>
      <vt:lpstr>Further Assistance</vt:lpstr>
    </vt:vector>
  </TitlesOfParts>
  <Company>SA Government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subject>Powerpoint TEMPLATE</dc:subject>
  <dc:creator>Eric McInerney</dc:creator>
  <cp:keywords>presentation,powerpoint,slide,template</cp:keywords>
  <cp:lastModifiedBy>Melissa Michell</cp:lastModifiedBy>
  <cp:revision>98</cp:revision>
  <cp:lastPrinted>2014-10-07T21:44:10Z</cp:lastPrinted>
  <dcterms:created xsi:type="dcterms:W3CDTF">2014-08-12T01:25:21Z</dcterms:created>
  <dcterms:modified xsi:type="dcterms:W3CDTF">2017-04-07T06:42:48Z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Operation">
    <vt:lpwstr>SavedAs</vt:lpwstr>
  </property>
</Properties>
</file>